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74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9/3/2009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9/3/2009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9/3/2009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9/3/2009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9/3/2009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9/3/2009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github.com/hanssv/Erlang-LTL2Buchi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81001"/>
            <a:ext cx="8715436" cy="2209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Implementing an LTL-to-Büchi Translator in Erlang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2962276"/>
            <a:ext cx="7193668" cy="2752740"/>
          </a:xfrm>
        </p:spPr>
        <p:txBody>
          <a:bodyPr>
            <a:normAutofit/>
          </a:bodyPr>
          <a:lstStyle/>
          <a:p>
            <a:r>
              <a:rPr lang="sv-SE" dirty="0" smtClean="0"/>
              <a:t>A ProTest Experience Report</a:t>
            </a:r>
          </a:p>
          <a:p>
            <a:endParaRPr lang="sv-SE" dirty="0" smtClean="0"/>
          </a:p>
          <a:p>
            <a:r>
              <a:rPr lang="sv-SE" dirty="0" smtClean="0"/>
              <a:t>Hans Svensson</a:t>
            </a:r>
          </a:p>
          <a:p>
            <a:r>
              <a:rPr lang="sv-SE" dirty="0" smtClean="0"/>
              <a:t>Chalmers University of Technology</a:t>
            </a:r>
          </a:p>
          <a:p>
            <a:r>
              <a:rPr lang="sv-SE" dirty="0" smtClean="0"/>
              <a:t>Edinburgh – 2009-09-05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Translation – Three steps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Rewrite – </a:t>
            </a:r>
            <a:r>
              <a:rPr lang="en-US" dirty="0" smtClean="0"/>
              <a:t>Use heuristics to simplify LTL formula [</a:t>
            </a:r>
            <a:r>
              <a:rPr lang="en-US" dirty="0" err="1" smtClean="0"/>
              <a:t>Somenzi</a:t>
            </a:r>
            <a:r>
              <a:rPr lang="en-US" dirty="0" smtClean="0"/>
              <a:t> &amp; </a:t>
            </a:r>
            <a:r>
              <a:rPr lang="en-US" dirty="0" err="1" smtClean="0"/>
              <a:t>Bloem</a:t>
            </a:r>
            <a:r>
              <a:rPr lang="en-US" dirty="0" smtClean="0"/>
              <a:t> 00]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Core translation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b="1" dirty="0" smtClean="0"/>
              <a:t> </a:t>
            </a:r>
            <a:r>
              <a:rPr lang="en-US" dirty="0" smtClean="0"/>
              <a:t>construct basic Büchi automaton using repeated expansion. (Tableau-based algorithm) [</a:t>
            </a:r>
            <a:r>
              <a:rPr lang="en-US" dirty="0" err="1" smtClean="0"/>
              <a:t>Gerth</a:t>
            </a:r>
            <a:r>
              <a:rPr lang="en-US" dirty="0" smtClean="0"/>
              <a:t> et.al. 96]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Reduce and Optimize –</a:t>
            </a:r>
            <a:r>
              <a:rPr lang="en-US" b="1" dirty="0" smtClean="0"/>
              <a:t> </a:t>
            </a:r>
            <a:r>
              <a:rPr lang="en-US" dirty="0" smtClean="0"/>
              <a:t>apply simplification and reduction algorithms [</a:t>
            </a:r>
            <a:r>
              <a:rPr lang="en-US" dirty="0" err="1" smtClean="0"/>
              <a:t>Etessami</a:t>
            </a:r>
            <a:r>
              <a:rPr lang="en-US" dirty="0" smtClean="0"/>
              <a:t> &amp; </a:t>
            </a:r>
            <a:r>
              <a:rPr lang="en-US" dirty="0" err="1" smtClean="0"/>
              <a:t>Holzmann</a:t>
            </a:r>
            <a:r>
              <a:rPr lang="en-US" dirty="0" smtClean="0"/>
              <a:t> 00]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Implementation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Quite straightforward from the literature!?</a:t>
            </a:r>
          </a:p>
          <a:p>
            <a:r>
              <a:rPr lang="en-US" dirty="0" smtClean="0"/>
              <a:t>NO! Don’t start implementing just yet!</a:t>
            </a:r>
          </a:p>
          <a:p>
            <a:endParaRPr lang="en-US" dirty="0" smtClean="0"/>
          </a:p>
          <a:p>
            <a:r>
              <a:rPr lang="en-US" dirty="0" smtClean="0"/>
              <a:t>First think about properties for the system</a:t>
            </a:r>
          </a:p>
          <a:p>
            <a:r>
              <a:rPr lang="en-US" dirty="0" smtClean="0"/>
              <a:t>In this case the properties are known in literature! [</a:t>
            </a:r>
            <a:r>
              <a:rPr lang="en-US" dirty="0" err="1" smtClean="0"/>
              <a:t>Tauriainen</a:t>
            </a:r>
            <a:r>
              <a:rPr lang="en-US" dirty="0" smtClean="0"/>
              <a:t> &amp; </a:t>
            </a:r>
            <a:r>
              <a:rPr lang="en-US" dirty="0" err="1" smtClean="0"/>
              <a:t>Heljanko</a:t>
            </a:r>
            <a:r>
              <a:rPr lang="en-US" dirty="0" smtClean="0"/>
              <a:t> 02]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Testing the translation</a:t>
            </a:r>
            <a:endParaRPr lang="en-US" sz="6000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3214678" y="1428736"/>
            <a:ext cx="2286016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Generate ϕ</a:t>
            </a:r>
            <a:endParaRPr lang="en-US" sz="24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857224" y="2500306"/>
            <a:ext cx="2286016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LTL-to-Büchi translator A</a:t>
            </a:r>
            <a:endParaRPr lang="en-US" sz="24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5643570" y="2500306"/>
            <a:ext cx="2286016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LTL-to-Büchi translator A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4" idx="1"/>
            <a:endCxn id="5" idx="0"/>
          </p:cNvCxnSpPr>
          <p:nvPr/>
        </p:nvCxnSpPr>
        <p:spPr>
          <a:xfrm rot="10800000" flipV="1">
            <a:off x="2000232" y="1785926"/>
            <a:ext cx="1214446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8" idx="0"/>
          </p:cNvCxnSpPr>
          <p:nvPr/>
        </p:nvCxnSpPr>
        <p:spPr>
          <a:xfrm>
            <a:off x="5500694" y="1785926"/>
            <a:ext cx="1285884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43108" y="16913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ϕ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72198" y="169133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¬ </a:t>
            </a:r>
            <a:r>
              <a:rPr lang="en-US" sz="2800" dirty="0" smtClean="0"/>
              <a:t>ϕ</a:t>
            </a:r>
            <a:endParaRPr lang="en-US" sz="2800" dirty="0"/>
          </a:p>
        </p:txBody>
      </p:sp>
      <p:sp>
        <p:nvSpPr>
          <p:cNvPr id="15" name="Flowchart: Alternate Process 14"/>
          <p:cNvSpPr/>
          <p:nvPr/>
        </p:nvSpPr>
        <p:spPr>
          <a:xfrm>
            <a:off x="3214678" y="3929066"/>
            <a:ext cx="2286016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Intersection</a:t>
            </a:r>
            <a:endParaRPr lang="en-US" sz="2400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3000364" y="5214950"/>
            <a:ext cx="2714644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emptiness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1428728" y="5929330"/>
            <a:ext cx="11430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92D050"/>
                </a:solidFill>
              </a:rPr>
              <a:t>OK</a:t>
            </a:r>
            <a:endParaRPr lang="en-US" sz="2800" dirty="0">
              <a:solidFill>
                <a:srgbClr val="92D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15074" y="5929330"/>
            <a:ext cx="11430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Fail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/>
          <p:cNvCxnSpPr>
            <a:stCxn id="5" idx="2"/>
            <a:endCxn id="15" idx="1"/>
          </p:cNvCxnSpPr>
          <p:nvPr/>
        </p:nvCxnSpPr>
        <p:spPr>
          <a:xfrm rot="16200000" flipH="1">
            <a:off x="2143108" y="3214686"/>
            <a:ext cx="928694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15" idx="3"/>
          </p:cNvCxnSpPr>
          <p:nvPr/>
        </p:nvCxnSpPr>
        <p:spPr>
          <a:xfrm rot="5400000">
            <a:off x="5679289" y="3178967"/>
            <a:ext cx="928694" cy="128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2"/>
            <a:endCxn id="16" idx="0"/>
          </p:cNvCxnSpPr>
          <p:nvPr/>
        </p:nvCxnSpPr>
        <p:spPr>
          <a:xfrm rot="5400000">
            <a:off x="4071934" y="4929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1"/>
            <a:endCxn id="17" idx="0"/>
          </p:cNvCxnSpPr>
          <p:nvPr/>
        </p:nvCxnSpPr>
        <p:spPr>
          <a:xfrm rot="10800000" flipV="1">
            <a:off x="2000232" y="5572140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3"/>
            <a:endCxn id="18" idx="0"/>
          </p:cNvCxnSpPr>
          <p:nvPr/>
        </p:nvCxnSpPr>
        <p:spPr>
          <a:xfrm>
            <a:off x="5715008" y="5572140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85918" y="3679033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6215074" y="3679033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715140" y="388614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¬ </a:t>
            </a:r>
            <a:r>
              <a:rPr lang="en-US" sz="2000" dirty="0" smtClean="0"/>
              <a:t>ϕ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84" y="392906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ϕ</a:t>
            </a:r>
            <a:endParaRPr lang="en-US" sz="20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572000" y="4564807"/>
            <a:ext cx="1071570" cy="650143"/>
            <a:chOff x="1938318" y="3831433"/>
            <a:chExt cx="1071570" cy="650143"/>
          </a:xfrm>
        </p:grpSpPr>
        <p:sp>
          <p:nvSpPr>
            <p:cNvPr id="34" name="TextBox 33"/>
            <p:cNvSpPr txBox="1"/>
            <p:nvPr/>
          </p:nvSpPr>
          <p:spPr>
            <a:xfrm>
              <a:off x="1938318" y="3831433"/>
              <a:ext cx="10001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BA</a:t>
              </a:r>
              <a:endParaRPr lang="en-US" sz="2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38384" y="4081466"/>
              <a:ext cx="5715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ϕ</a:t>
              </a:r>
              <a:endParaRPr lang="en-US" sz="20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572132" y="4572008"/>
            <a:ext cx="1571636" cy="607223"/>
            <a:chOff x="6367474" y="3831433"/>
            <a:chExt cx="1571636" cy="607223"/>
          </a:xfrm>
        </p:grpSpPr>
        <p:sp>
          <p:nvSpPr>
            <p:cNvPr id="37" name="TextBox 36"/>
            <p:cNvSpPr txBox="1"/>
            <p:nvPr/>
          </p:nvSpPr>
          <p:spPr>
            <a:xfrm>
              <a:off x="6367474" y="3831433"/>
              <a:ext cx="10001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BA</a:t>
              </a:r>
              <a:endParaRPr lang="en-US" sz="2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67540" y="4038546"/>
              <a:ext cx="10715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¬ </a:t>
              </a:r>
              <a:r>
                <a:rPr lang="en-US" sz="2000" dirty="0" smtClean="0"/>
                <a:t>ϕ</a:t>
              </a:r>
              <a:endParaRPr lang="en-US" sz="200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143504" y="45720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Testing the translation</a:t>
            </a:r>
            <a:endParaRPr lang="en-US" sz="6000" dirty="0"/>
          </a:p>
        </p:txBody>
      </p:sp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Testing using QuickCheck</a:t>
            </a:r>
          </a:p>
          <a:p>
            <a:r>
              <a:rPr lang="en-US" dirty="0" smtClean="0"/>
              <a:t> </a:t>
            </a:r>
            <a:r>
              <a:rPr lang="en-US" dirty="0" smtClean="0"/>
              <a:t>Straightforward translation into property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3214686"/>
            <a:ext cx="86439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Lucida Sans Typewriter" pitchFamily="49" charset="0"/>
              </a:rPr>
              <a:t>prop_test_ltl2buchi(LTL2B_1,LTL2B_2) -&gt;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?FORALL(Phi, </a:t>
            </a:r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(),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begin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  BA1 = LTL2B_1(Phi),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  BA2 = LTL2B_2(</a:t>
            </a:r>
            <a:r>
              <a:rPr lang="en-US" sz="2400" dirty="0" err="1" smtClean="0">
                <a:latin typeface="Lucida Sans Typewriter" pitchFamily="49" charset="0"/>
              </a:rPr>
              <a:t>ltl:negate</a:t>
            </a:r>
            <a:r>
              <a:rPr lang="en-US" sz="2400" dirty="0" smtClean="0">
                <a:latin typeface="Lucida Sans Typewriter" pitchFamily="49" charset="0"/>
              </a:rPr>
              <a:t>(Phi)),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  BA1xBA2 = </a:t>
            </a:r>
            <a:r>
              <a:rPr lang="en-US" sz="2400" dirty="0" err="1" smtClean="0">
                <a:latin typeface="Lucida Sans Typewriter" pitchFamily="49" charset="0"/>
              </a:rPr>
              <a:t>buchi:intersection</a:t>
            </a:r>
            <a:r>
              <a:rPr lang="en-US" sz="2400" dirty="0" smtClean="0">
                <a:latin typeface="Lucida Sans Typewriter" pitchFamily="49" charset="0"/>
              </a:rPr>
              <a:t>(BA1,BA2),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  </a:t>
            </a:r>
            <a:r>
              <a:rPr lang="en-US" sz="2400" dirty="0" err="1" smtClean="0">
                <a:latin typeface="Lucida Sans Typewriter" pitchFamily="49" charset="0"/>
              </a:rPr>
              <a:t>buchi:is_empty</a:t>
            </a:r>
            <a:r>
              <a:rPr lang="en-US" sz="2400" dirty="0" smtClean="0">
                <a:latin typeface="Lucida Sans Typewriter" pitchFamily="49" charset="0"/>
              </a:rPr>
              <a:t>(BA1xBA2)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end).</a:t>
            </a:r>
          </a:p>
          <a:p>
            <a:endParaRPr lang="en-US" sz="2400" dirty="0" smtClean="0">
              <a:latin typeface="Lucida Sans Typewrit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Generating LTL formulas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428736"/>
            <a:ext cx="87154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() -&gt;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?SIZED(Size, </a:t>
            </a:r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(Size)).</a:t>
            </a:r>
          </a:p>
          <a:p>
            <a:endParaRPr lang="en-US" sz="2400" dirty="0" smtClean="0">
              <a:latin typeface="Lucida Sans Typewriter" pitchFamily="49" charset="0"/>
            </a:endParaRPr>
          </a:p>
          <a:p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(0) -&gt; </a:t>
            </a:r>
            <a:r>
              <a:rPr lang="en-US" sz="2400" dirty="0" err="1" smtClean="0">
                <a:latin typeface="Lucida Sans Typewriter" pitchFamily="49" charset="0"/>
              </a:rPr>
              <a:t>lprop</a:t>
            </a:r>
            <a:r>
              <a:rPr lang="en-US" sz="2400" dirty="0" smtClean="0">
                <a:latin typeface="Lucida Sans Typewriter" pitchFamily="49" charset="0"/>
              </a:rPr>
              <a:t>();</a:t>
            </a:r>
          </a:p>
          <a:p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(S) -&gt;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Smaller = </a:t>
            </a:r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(S div 2),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err="1" smtClean="0">
                <a:latin typeface="Lucida Sans Typewriter" pitchFamily="49" charset="0"/>
              </a:rPr>
              <a:t>oneof</a:t>
            </a:r>
            <a:r>
              <a:rPr lang="en-US" sz="2400" dirty="0" smtClean="0">
                <a:latin typeface="Lucida Sans Typewriter" pitchFamily="49" charset="0"/>
              </a:rPr>
              <a:t>([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</a:t>
            </a:r>
            <a:r>
              <a:rPr lang="en-US" sz="2400" dirty="0" err="1" smtClean="0">
                <a:latin typeface="Lucida Sans Typewriter" pitchFamily="49" charset="0"/>
              </a:rPr>
              <a:t>land,Smaller,Smaller</a:t>
            </a:r>
            <a:r>
              <a:rPr lang="en-US" sz="2400" dirty="0" smtClean="0">
                <a:latin typeface="Lucida Sans Typewriter" pitchFamily="49" charset="0"/>
              </a:rPr>
              <a:t>},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</a:t>
            </a:r>
            <a:r>
              <a:rPr lang="en-US" sz="2400" dirty="0" err="1" smtClean="0">
                <a:latin typeface="Lucida Sans Typewriter" pitchFamily="49" charset="0"/>
              </a:rPr>
              <a:t>lor,Smaller,Smaller</a:t>
            </a:r>
            <a:r>
              <a:rPr lang="en-US" sz="2400" dirty="0" smtClean="0">
                <a:latin typeface="Lucida Sans Typewriter" pitchFamily="49" charset="0"/>
              </a:rPr>
              <a:t>},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</a:t>
            </a:r>
            <a:r>
              <a:rPr lang="en-US" sz="2400" dirty="0" err="1" smtClean="0">
                <a:latin typeface="Lucida Sans Typewriter" pitchFamily="49" charset="0"/>
              </a:rPr>
              <a:t>next,ltl_formula</a:t>
            </a:r>
            <a:r>
              <a:rPr lang="en-US" sz="2400" dirty="0" smtClean="0">
                <a:latin typeface="Lucida Sans Typewriter" pitchFamily="49" charset="0"/>
              </a:rPr>
              <a:t>(S – 1)},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</a:t>
            </a:r>
            <a:r>
              <a:rPr lang="en-US" sz="2400" dirty="0" err="1" smtClean="0">
                <a:latin typeface="Lucida Sans Typewriter" pitchFamily="49" charset="0"/>
              </a:rPr>
              <a:t>eventually,ltl_formula</a:t>
            </a:r>
            <a:r>
              <a:rPr lang="en-US" sz="2400" dirty="0" smtClean="0">
                <a:latin typeface="Lucida Sans Typewriter" pitchFamily="49" charset="0"/>
              </a:rPr>
              <a:t>(S - 1)},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{always, </a:t>
            </a:r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(S - 1)},</a:t>
            </a:r>
          </a:p>
          <a:p>
            <a:r>
              <a:rPr lang="en-US" sz="2400" dirty="0" smtClean="0">
                <a:latin typeface="Lucida Sans Typewriter" pitchFamily="49" charset="0"/>
              </a:rPr>
              <a:t> </a:t>
            </a:r>
            <a:r>
              <a:rPr lang="en-US" sz="2400" dirty="0" smtClean="0">
                <a:latin typeface="Lucida Sans Typewriter" pitchFamily="49" charset="0"/>
              </a:rPr>
              <a:t>   {</a:t>
            </a:r>
            <a:r>
              <a:rPr lang="en-US" sz="2400" dirty="0" err="1" smtClean="0">
                <a:latin typeface="Lucida Sans Typewriter" pitchFamily="49" charset="0"/>
              </a:rPr>
              <a:t>lnot</a:t>
            </a:r>
            <a:r>
              <a:rPr lang="en-US" sz="2400" dirty="0" smtClean="0">
                <a:latin typeface="Lucida Sans Typewriter" pitchFamily="49" charset="0"/>
              </a:rPr>
              <a:t>, </a:t>
            </a:r>
            <a:r>
              <a:rPr lang="en-US" sz="2400" dirty="0" err="1" smtClean="0">
                <a:latin typeface="Lucida Sans Typewriter" pitchFamily="49" charset="0"/>
              </a:rPr>
              <a:t>ltl_formula</a:t>
            </a:r>
            <a:r>
              <a:rPr lang="en-US" sz="2400" dirty="0" smtClean="0">
                <a:latin typeface="Lucida Sans Typewriter" pitchFamily="49" charset="0"/>
              </a:rPr>
              <a:t>(S – 1)}]).</a:t>
            </a:r>
            <a:endParaRPr lang="en-US" sz="2400" dirty="0">
              <a:latin typeface="Lucida Sans Typewrit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Implementation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Almost trivial!!</a:t>
            </a:r>
          </a:p>
          <a:p>
            <a:r>
              <a:rPr lang="en-US" dirty="0" smtClean="0"/>
              <a:t> Implement algorithms and check with QuickCheck</a:t>
            </a:r>
          </a:p>
          <a:p>
            <a:endParaRPr lang="en-US" dirty="0" smtClean="0"/>
          </a:p>
          <a:p>
            <a:r>
              <a:rPr lang="en-US" dirty="0" smtClean="0"/>
              <a:t> Errors are found early, and counter examples show where the errors are.</a:t>
            </a:r>
          </a:p>
          <a:p>
            <a:r>
              <a:rPr lang="en-US" dirty="0" smtClean="0"/>
              <a:t> </a:t>
            </a:r>
            <a:r>
              <a:rPr lang="en-US" dirty="0" smtClean="0"/>
              <a:t>More tests were used, described in the paper.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Results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Passes an extensive amount of  QuickCheck tests</a:t>
            </a:r>
          </a:p>
          <a:p>
            <a:r>
              <a:rPr lang="en-US" dirty="0" smtClean="0"/>
              <a:t>Performs on par (or better) than the reference implementations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JavaPathExplorer</a:t>
            </a:r>
            <a:r>
              <a:rPr lang="en-US" dirty="0" smtClean="0"/>
              <a:t> LTL2Büchi and Wring)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* Disclaimer: </a:t>
            </a:r>
            <a:r>
              <a:rPr lang="en-US" smtClean="0"/>
              <a:t>Only measured </a:t>
            </a:r>
            <a:r>
              <a:rPr lang="en-US" dirty="0" smtClean="0"/>
              <a:t>for random LTL formulas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Distribution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Included in McErlang distribution (only translator)</a:t>
            </a:r>
          </a:p>
          <a:p>
            <a:endParaRPr lang="en-US" dirty="0" smtClean="0"/>
          </a:p>
          <a:p>
            <a:r>
              <a:rPr lang="en-US" dirty="0" smtClean="0"/>
              <a:t> Full version can be retrieved from </a:t>
            </a:r>
            <a:r>
              <a:rPr lang="en-US" dirty="0" err="1" smtClean="0"/>
              <a:t>GitHub</a:t>
            </a:r>
            <a:r>
              <a:rPr lang="en-US" dirty="0" smtClean="0"/>
              <a:t>: </a:t>
            </a:r>
            <a:endParaRPr lang="en-US" dirty="0" smtClean="0"/>
          </a:p>
          <a:p>
            <a:pPr lvl="1">
              <a:buNone/>
            </a:pPr>
            <a:r>
              <a:rPr lang="en-US" sz="2800" dirty="0" smtClean="0">
                <a:hlinkClick r:id="rId2"/>
              </a:rPr>
              <a:t>http</a:t>
            </a:r>
            <a:r>
              <a:rPr lang="en-US" sz="2800" dirty="0" smtClean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github.com/hanssv/Erlang-LTL2Buchi/</a:t>
            </a:r>
            <a:endParaRPr lang="en-US" sz="2800" dirty="0" smtClean="0"/>
          </a:p>
          <a:p>
            <a:pPr lvl="1">
              <a:buNone/>
            </a:pPr>
            <a:endParaRPr lang="en-US" sz="2800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Test code and example parser is included.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Conclusions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Property Driven Development works!</a:t>
            </a:r>
            <a:r>
              <a:rPr lang="en-US" baseline="30000" dirty="0" smtClean="0"/>
              <a:t>*</a:t>
            </a:r>
            <a:r>
              <a:rPr lang="en-US" dirty="0" smtClean="0"/>
              <a:t>  (But we already knew that)</a:t>
            </a:r>
          </a:p>
          <a:p>
            <a:r>
              <a:rPr lang="en-US" dirty="0" smtClean="0"/>
              <a:t> Implementation gets simpler</a:t>
            </a:r>
          </a:p>
          <a:p>
            <a:r>
              <a:rPr lang="en-US" dirty="0" smtClean="0"/>
              <a:t> More confidence in correctness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* Although this project fits exceptionally well into the PDD idea…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 smtClean="0"/>
              <a:t>ProTest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646237"/>
            <a:ext cx="8229600" cy="4526280"/>
          </a:xfrm>
        </p:spPr>
        <p:txBody>
          <a:bodyPr/>
          <a:lstStyle/>
          <a:p>
            <a:r>
              <a:rPr lang="en-US" dirty="0" smtClean="0"/>
              <a:t> This project was sponsored by: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EU FP7 Collaborative project </a:t>
            </a:r>
            <a:r>
              <a:rPr lang="en-US" b="1" dirty="0" err="1" smtClean="0"/>
              <a:t>ProTest</a:t>
            </a:r>
            <a:r>
              <a:rPr lang="en-US" b="1" dirty="0" smtClean="0"/>
              <a:t> </a:t>
            </a:r>
            <a:r>
              <a:rPr lang="en-US" dirty="0" smtClean="0"/>
              <a:t>(grant number 215868)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http://www.protest-project.eu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Background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McErlang was going public</a:t>
            </a:r>
          </a:p>
          <a:p>
            <a:r>
              <a:rPr lang="en-US" dirty="0" smtClean="0"/>
              <a:t>Encoding properties using hand-written Erlang monitors not very user friendly</a:t>
            </a:r>
          </a:p>
          <a:p>
            <a:r>
              <a:rPr lang="en-US" dirty="0" smtClean="0"/>
              <a:t>Wanted to provide support for properties in LTL</a:t>
            </a:r>
          </a:p>
          <a:p>
            <a:r>
              <a:rPr lang="en-US" dirty="0" smtClean="0"/>
              <a:t>No existing LTL-to-Büchi implementation in Erlang</a:t>
            </a:r>
          </a:p>
          <a:p>
            <a:r>
              <a:rPr lang="en-US" dirty="0" smtClean="0"/>
              <a:t>Licensing issues</a:t>
            </a:r>
          </a:p>
          <a:p>
            <a:r>
              <a:rPr lang="en-US" dirty="0" smtClean="0"/>
              <a:t>Aesthetics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LTL formulas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6237"/>
            <a:ext cx="8572560" cy="4526280"/>
          </a:xfrm>
        </p:spPr>
        <p:txBody>
          <a:bodyPr/>
          <a:lstStyle/>
          <a:p>
            <a:pPr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AP</a:t>
            </a:r>
            <a:r>
              <a:rPr lang="en-US" dirty="0" smtClean="0"/>
              <a:t> is a non-empty and finite set of atomic propositions, the LTL formulas are:</a:t>
            </a:r>
          </a:p>
          <a:p>
            <a:pPr indent="0">
              <a:buNone/>
            </a:pPr>
            <a:endParaRPr lang="en-US" dirty="0" smtClean="0"/>
          </a:p>
          <a:p>
            <a:pPr indent="0"/>
            <a:r>
              <a:rPr lang="en-US" i="1" dirty="0" smtClean="0"/>
              <a:t> </a:t>
            </a:r>
            <a:r>
              <a:rPr lang="en-US" dirty="0" smtClean="0"/>
              <a:t>All </a:t>
            </a:r>
            <a:r>
              <a:rPr lang="en-US" i="1" dirty="0" smtClean="0"/>
              <a:t>p </a:t>
            </a:r>
            <a:r>
              <a:rPr lang="en-US" dirty="0" smtClean="0"/>
              <a:t>∍ </a:t>
            </a:r>
            <a:r>
              <a:rPr lang="en-US" i="1" dirty="0" smtClean="0"/>
              <a:t>AP </a:t>
            </a:r>
            <a:r>
              <a:rPr lang="en-US" dirty="0" smtClean="0"/>
              <a:t>are LTL formulas</a:t>
            </a:r>
          </a:p>
          <a:p>
            <a:pPr indent="0"/>
            <a:r>
              <a:rPr lang="en-US" i="1" dirty="0" smtClean="0"/>
              <a:t> </a:t>
            </a:r>
            <a:r>
              <a:rPr lang="en-US" dirty="0" smtClean="0"/>
              <a:t>If ϕ and Ψ are LTL formulas, then              	¬ ϕ,  ϕ ∧ Ψ,  </a:t>
            </a:r>
            <a:r>
              <a:rPr lang="en-US" b="1" dirty="0" smtClean="0"/>
              <a:t>X </a:t>
            </a:r>
            <a:r>
              <a:rPr lang="en-US" dirty="0" smtClean="0"/>
              <a:t>ϕ, ϕ </a:t>
            </a:r>
            <a:r>
              <a:rPr lang="en-US" b="1" dirty="0" smtClean="0"/>
              <a:t>U </a:t>
            </a:r>
            <a:r>
              <a:rPr lang="en-US" dirty="0" smtClean="0"/>
              <a:t>Ψ are LTL formulas</a:t>
            </a:r>
          </a:p>
          <a:p>
            <a:pPr indent="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6236"/>
            <a:ext cx="8572560" cy="5211763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Linear Time Logic, i.e. </a:t>
            </a:r>
            <a:r>
              <a:rPr lang="en-US" dirty="0" smtClean="0"/>
              <a:t> discrete steps in a linear fashion. </a:t>
            </a:r>
          </a:p>
          <a:p>
            <a:pPr indent="0">
              <a:buNone/>
            </a:pPr>
            <a:endParaRPr lang="en-US" b="1" dirty="0" smtClean="0"/>
          </a:p>
          <a:p>
            <a:pPr indent="0"/>
            <a:r>
              <a:rPr lang="en-US" b="1" dirty="0" smtClean="0"/>
              <a:t> </a:t>
            </a:r>
            <a:r>
              <a:rPr lang="en-US" dirty="0" err="1" smtClean="0"/>
              <a:t>Ne</a:t>
            </a:r>
            <a:r>
              <a:rPr lang="en-US" b="1" dirty="0" err="1" smtClean="0"/>
              <a:t>X</a:t>
            </a:r>
            <a:r>
              <a:rPr lang="en-US" dirty="0" err="1" smtClean="0"/>
              <a:t>t</a:t>
            </a:r>
            <a:r>
              <a:rPr lang="en-US" dirty="0" smtClean="0"/>
              <a:t>  - </a:t>
            </a:r>
            <a:r>
              <a:rPr lang="en-US" b="1" dirty="0" smtClean="0"/>
              <a:t>X </a:t>
            </a:r>
            <a:r>
              <a:rPr lang="en-US" i="1" dirty="0" smtClean="0"/>
              <a:t>p </a:t>
            </a:r>
            <a:r>
              <a:rPr lang="en-US" dirty="0" smtClean="0"/>
              <a:t>is true if </a:t>
            </a:r>
            <a:r>
              <a:rPr lang="en-US" i="1" dirty="0" smtClean="0"/>
              <a:t>p</a:t>
            </a:r>
            <a:r>
              <a:rPr lang="en-US" dirty="0" smtClean="0"/>
              <a:t> is true in the ‘next step</a:t>
            </a:r>
            <a:r>
              <a:rPr lang="en-US" dirty="0" smtClean="0"/>
              <a:t>’ </a:t>
            </a:r>
          </a:p>
          <a:p>
            <a:pPr indent="0"/>
            <a:endParaRPr lang="en-US" dirty="0" smtClean="0"/>
          </a:p>
          <a:p>
            <a:pPr indent="0"/>
            <a:r>
              <a:rPr lang="en-US" b="1" dirty="0" smtClean="0"/>
              <a:t>U</a:t>
            </a:r>
            <a:r>
              <a:rPr lang="en-US" dirty="0" smtClean="0"/>
              <a:t>ntil – </a:t>
            </a:r>
            <a:r>
              <a:rPr lang="en-US" i="1" dirty="0" smtClean="0"/>
              <a:t>p </a:t>
            </a:r>
            <a:r>
              <a:rPr lang="en-US" b="1" i="1" dirty="0" smtClean="0"/>
              <a:t>U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 is true if </a:t>
            </a:r>
            <a:r>
              <a:rPr lang="en-US" i="1" dirty="0" smtClean="0"/>
              <a:t>p </a:t>
            </a:r>
            <a:r>
              <a:rPr lang="en-US" dirty="0" smtClean="0"/>
              <a:t>is true in all steps until a step where </a:t>
            </a:r>
            <a:r>
              <a:rPr lang="en-US" i="1" dirty="0" smtClean="0"/>
              <a:t>q </a:t>
            </a:r>
            <a:r>
              <a:rPr lang="en-US" dirty="0" smtClean="0"/>
              <a:t>is true</a:t>
            </a:r>
            <a:endParaRPr lang="en-US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LTL formulas</a:t>
            </a:r>
            <a:endParaRPr lang="en-US" sz="6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00562" y="3857628"/>
            <a:ext cx="3000396" cy="214314"/>
            <a:chOff x="2071670" y="3786190"/>
            <a:chExt cx="3000396" cy="214314"/>
          </a:xfrm>
        </p:grpSpPr>
        <p:sp>
          <p:nvSpPr>
            <p:cNvPr id="5" name="Oval 4"/>
            <p:cNvSpPr/>
            <p:nvPr/>
          </p:nvSpPr>
          <p:spPr>
            <a:xfrm>
              <a:off x="2071670" y="378619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00364" y="378619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929058" y="378619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857752" y="378619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5" idx="6"/>
              <a:endCxn id="6" idx="2"/>
            </p:cNvCxnSpPr>
            <p:nvPr/>
          </p:nvCxnSpPr>
          <p:spPr>
            <a:xfrm>
              <a:off x="2285984" y="3893347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6"/>
              <a:endCxn id="7" idx="2"/>
            </p:cNvCxnSpPr>
            <p:nvPr/>
          </p:nvCxnSpPr>
          <p:spPr>
            <a:xfrm>
              <a:off x="3214678" y="3893347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6"/>
              <a:endCxn id="10" idx="2"/>
            </p:cNvCxnSpPr>
            <p:nvPr/>
          </p:nvCxnSpPr>
          <p:spPr>
            <a:xfrm>
              <a:off x="4143372" y="3893347"/>
              <a:ext cx="714380" cy="1588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5353314" y="3915795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23" name="Oval 22"/>
          <p:cNvSpPr/>
          <p:nvPr/>
        </p:nvSpPr>
        <p:spPr>
          <a:xfrm>
            <a:off x="5429256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357950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86644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215338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3" idx="6"/>
            <a:endCxn id="24" idx="2"/>
          </p:cNvCxnSpPr>
          <p:nvPr/>
        </p:nvCxnSpPr>
        <p:spPr>
          <a:xfrm>
            <a:off x="5643570" y="5893611"/>
            <a:ext cx="71438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6"/>
            <a:endCxn id="25" idx="2"/>
          </p:cNvCxnSpPr>
          <p:nvPr/>
        </p:nvCxnSpPr>
        <p:spPr>
          <a:xfrm>
            <a:off x="6572264" y="5893611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6"/>
            <a:endCxn id="26" idx="2"/>
          </p:cNvCxnSpPr>
          <p:nvPr/>
        </p:nvCxnSpPr>
        <p:spPr>
          <a:xfrm>
            <a:off x="7500958" y="5893611"/>
            <a:ext cx="71438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500562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30" idx="6"/>
            <a:endCxn id="23" idx="2"/>
          </p:cNvCxnSpPr>
          <p:nvPr/>
        </p:nvCxnSpPr>
        <p:spPr>
          <a:xfrm>
            <a:off x="4714876" y="5893611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4620" y="5857892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353314" y="5857892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282008" y="5857892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p</a:t>
            </a:r>
            <a:endParaRPr lang="en-US" sz="32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7210702" y="5857892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q</a:t>
            </a:r>
            <a:endParaRPr lang="en-US" sz="32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211763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For convenience additional operators are often defined, such as:</a:t>
            </a:r>
          </a:p>
          <a:p>
            <a:pPr indent="0">
              <a:buNone/>
            </a:pPr>
            <a:endParaRPr lang="en-US" dirty="0" smtClean="0"/>
          </a:p>
          <a:p>
            <a:pPr indent="0"/>
            <a:r>
              <a:rPr lang="en-US" dirty="0" smtClean="0"/>
              <a:t>Always </a:t>
            </a:r>
            <a:r>
              <a:rPr lang="en-US" dirty="0" smtClean="0"/>
              <a:t>- </a:t>
            </a:r>
            <a:r>
              <a:rPr lang="en-US" sz="4000" dirty="0" smtClean="0"/>
              <a:t>⎕ </a:t>
            </a:r>
            <a:r>
              <a:rPr lang="en-US" dirty="0" smtClean="0"/>
              <a:t>ϕ ≣ </a:t>
            </a:r>
            <a:r>
              <a:rPr lang="en-US" dirty="0" smtClean="0"/>
              <a:t>¬ </a:t>
            </a:r>
            <a:r>
              <a:rPr lang="en-US" dirty="0" smtClean="0"/>
              <a:t>(true </a:t>
            </a:r>
            <a:r>
              <a:rPr lang="en-US" b="1" dirty="0" smtClean="0"/>
              <a:t>U</a:t>
            </a:r>
            <a:r>
              <a:rPr lang="en-US" dirty="0" smtClean="0"/>
              <a:t> ¬ ϕ)</a:t>
            </a:r>
          </a:p>
          <a:p>
            <a:pPr indent="0"/>
            <a:endParaRPr lang="en-US" dirty="0" smtClean="0"/>
          </a:p>
          <a:p>
            <a:pPr indent="0"/>
            <a:r>
              <a:rPr lang="en-US" dirty="0" smtClean="0"/>
              <a:t>Eventually - </a:t>
            </a:r>
            <a:r>
              <a:rPr lang="en-US" sz="2800" dirty="0" smtClean="0"/>
              <a:t>◇</a:t>
            </a:r>
            <a:r>
              <a:rPr lang="en-US" dirty="0" smtClean="0"/>
              <a:t> ϕ </a:t>
            </a:r>
            <a:r>
              <a:rPr lang="en-US" dirty="0" smtClean="0"/>
              <a:t>≣ true </a:t>
            </a:r>
            <a:r>
              <a:rPr lang="en-US" b="1" dirty="0" smtClean="0"/>
              <a:t>U</a:t>
            </a:r>
            <a:r>
              <a:rPr lang="en-US" dirty="0" smtClean="0"/>
              <a:t> </a:t>
            </a:r>
            <a:r>
              <a:rPr lang="en-US" dirty="0" smtClean="0"/>
              <a:t>ϕ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LTL formulas</a:t>
            </a:r>
            <a:endParaRPr lang="en-US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LTL Model Checking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6236"/>
            <a:ext cx="9144000" cy="5211763"/>
          </a:xfrm>
        </p:spPr>
        <p:txBody>
          <a:bodyPr lIns="36000" rIns="36000">
            <a:normAutofit/>
          </a:bodyPr>
          <a:lstStyle/>
          <a:p>
            <a:pPr indent="0"/>
            <a:r>
              <a:rPr lang="en-US" dirty="0" smtClean="0"/>
              <a:t> Specification (LTL formula)</a:t>
            </a:r>
          </a:p>
          <a:p>
            <a:pPr indent="0"/>
            <a:r>
              <a:rPr lang="en-US" dirty="0" smtClean="0"/>
              <a:t> </a:t>
            </a:r>
            <a:r>
              <a:rPr lang="en-US" dirty="0" smtClean="0"/>
              <a:t>(Finite) model of the system (state-transition graph)</a:t>
            </a:r>
          </a:p>
          <a:p>
            <a:pPr indent="0"/>
            <a:r>
              <a:rPr lang="en-US" dirty="0" smtClean="0"/>
              <a:t> </a:t>
            </a:r>
            <a:r>
              <a:rPr lang="en-US" dirty="0" smtClean="0"/>
              <a:t>Not directly checkable</a:t>
            </a:r>
          </a:p>
          <a:p>
            <a:pPr indent="0"/>
            <a:endParaRPr lang="en-US" dirty="0" smtClean="0"/>
          </a:p>
          <a:p>
            <a:pPr indent="0"/>
            <a:r>
              <a:rPr lang="en-US" dirty="0" smtClean="0"/>
              <a:t> </a:t>
            </a:r>
            <a:r>
              <a:rPr lang="en-US" dirty="0" smtClean="0"/>
              <a:t>Close correspondence between LTL formulas and Büchi automata [Wolper et. al. 83]</a:t>
            </a:r>
          </a:p>
          <a:p>
            <a:pPr indent="0"/>
            <a:r>
              <a:rPr lang="en-US" dirty="0" smtClean="0"/>
              <a:t> McErlang can check against Büchi automaton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Büchi automata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686800" cy="4926035"/>
          </a:xfrm>
        </p:spPr>
        <p:txBody>
          <a:bodyPr/>
          <a:lstStyle/>
          <a:p>
            <a:r>
              <a:rPr lang="en-US" dirty="0" smtClean="0"/>
              <a:t>A Büchi automaton is a tuple &lt;</a:t>
            </a:r>
            <a:r>
              <a:rPr lang="el-GR" dirty="0" smtClean="0"/>
              <a:t>Σ</a:t>
            </a:r>
            <a:r>
              <a:rPr lang="sv-SE" dirty="0" smtClean="0"/>
              <a:t>,Q,</a:t>
            </a:r>
            <a:r>
              <a:rPr lang="el-GR" dirty="0" smtClean="0"/>
              <a:t> </a:t>
            </a:r>
            <a:r>
              <a:rPr lang="el-GR" dirty="0" smtClean="0"/>
              <a:t>Δ</a:t>
            </a:r>
            <a:r>
              <a:rPr lang="sv-SE" dirty="0" smtClean="0"/>
              <a:t>,Q</a:t>
            </a:r>
            <a:r>
              <a:rPr lang="sv-SE" baseline="30000" dirty="0" smtClean="0"/>
              <a:t>0</a:t>
            </a:r>
            <a:r>
              <a:rPr lang="sv-SE" dirty="0" smtClean="0"/>
              <a:t>,F&gt; </a:t>
            </a:r>
            <a:endParaRPr lang="en-US" dirty="0" smtClean="0"/>
          </a:p>
          <a:p>
            <a:pPr lvl="1"/>
            <a:r>
              <a:rPr lang="el-GR" dirty="0" smtClean="0"/>
              <a:t>Σ </a:t>
            </a:r>
            <a:r>
              <a:rPr lang="sv-SE" dirty="0" smtClean="0"/>
              <a:t> is the alphabet</a:t>
            </a:r>
          </a:p>
          <a:p>
            <a:pPr lvl="1"/>
            <a:r>
              <a:rPr lang="sv-SE" dirty="0" smtClean="0"/>
              <a:t>Q is the finite set of states</a:t>
            </a:r>
          </a:p>
          <a:p>
            <a:pPr lvl="1"/>
            <a:r>
              <a:rPr lang="el-GR" dirty="0" smtClean="0"/>
              <a:t>Δ </a:t>
            </a:r>
            <a:r>
              <a:rPr lang="en-US" dirty="0" smtClean="0"/>
              <a:t>⊆ Q x </a:t>
            </a:r>
            <a:r>
              <a:rPr lang="el-GR" dirty="0" smtClean="0"/>
              <a:t>Σ</a:t>
            </a:r>
            <a:r>
              <a:rPr lang="sv-SE" dirty="0" smtClean="0"/>
              <a:t> x Q is the transition relation</a:t>
            </a:r>
          </a:p>
          <a:p>
            <a:pPr lvl="1"/>
            <a:r>
              <a:rPr lang="sv-SE" dirty="0" smtClean="0"/>
              <a:t>Q</a:t>
            </a:r>
            <a:r>
              <a:rPr lang="sv-SE" baseline="30000" dirty="0" smtClean="0"/>
              <a:t>0  </a:t>
            </a:r>
            <a:r>
              <a:rPr lang="sv-SE" dirty="0" smtClean="0"/>
              <a:t>is the set of initial states</a:t>
            </a:r>
          </a:p>
          <a:p>
            <a:pPr lvl="1"/>
            <a:r>
              <a:rPr lang="sv-SE" dirty="0" smtClean="0"/>
              <a:t>F </a:t>
            </a:r>
            <a:r>
              <a:rPr lang="en-US" dirty="0" smtClean="0"/>
              <a:t>⊆ Q is the set of accepting states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Büchi automaton accepts infinite sequences </a:t>
            </a:r>
            <a:r>
              <a:rPr lang="en-US" dirty="0" err="1" smtClean="0"/>
              <a:t>iff</a:t>
            </a:r>
            <a:r>
              <a:rPr lang="en-US" dirty="0" smtClean="0"/>
              <a:t> there exists a path that visits an accepting state infinitely often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Büchi automata</a:t>
            </a:r>
            <a:endParaRPr lang="en-US" sz="6000" dirty="0"/>
          </a:p>
        </p:txBody>
      </p:sp>
      <p:sp>
        <p:nvSpPr>
          <p:cNvPr id="4" name="Oval 3"/>
          <p:cNvSpPr/>
          <p:nvPr/>
        </p:nvSpPr>
        <p:spPr>
          <a:xfrm>
            <a:off x="1643042" y="2357429"/>
            <a:ext cx="1928826" cy="1785950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 smtClean="0"/>
              <a:t>1</a:t>
            </a:r>
            <a:endParaRPr lang="en-US" sz="3600" dirty="0"/>
          </a:p>
        </p:txBody>
      </p:sp>
      <p:sp>
        <p:nvSpPr>
          <p:cNvPr id="5" name="Oval 4"/>
          <p:cNvSpPr/>
          <p:nvPr/>
        </p:nvSpPr>
        <p:spPr>
          <a:xfrm>
            <a:off x="5500694" y="2357429"/>
            <a:ext cx="1928826" cy="1785950"/>
          </a:xfrm>
          <a:prstGeom prst="ellipse">
            <a:avLst/>
          </a:prstGeom>
          <a:ln w="762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</a:t>
            </a:r>
            <a:r>
              <a:rPr lang="en-US" sz="3600" baseline="-25000" dirty="0" smtClean="0"/>
              <a:t>2</a:t>
            </a:r>
            <a:endParaRPr lang="en-US" dirty="0" smtClean="0"/>
          </a:p>
        </p:txBody>
      </p:sp>
      <p:cxnSp>
        <p:nvCxnSpPr>
          <p:cNvPr id="7" name="Straight Arrow Connector 6"/>
          <p:cNvCxnSpPr>
            <a:endCxn id="4" idx="0"/>
          </p:cNvCxnSpPr>
          <p:nvPr/>
        </p:nvCxnSpPr>
        <p:spPr>
          <a:xfrm rot="16200000" flipH="1">
            <a:off x="2018092" y="1768066"/>
            <a:ext cx="714378" cy="4643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7"/>
            <a:endCxn id="5" idx="1"/>
          </p:cNvCxnSpPr>
          <p:nvPr/>
        </p:nvCxnSpPr>
        <p:spPr>
          <a:xfrm rot="5400000" flipH="1" flipV="1">
            <a:off x="4536281" y="1372092"/>
            <a:ext cx="1588" cy="2493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4" idx="5"/>
          </p:cNvCxnSpPr>
          <p:nvPr/>
        </p:nvCxnSpPr>
        <p:spPr>
          <a:xfrm rot="5400000">
            <a:off x="4536281" y="2634950"/>
            <a:ext cx="1588" cy="2493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4" idx="1"/>
            <a:endCxn id="4" idx="3"/>
          </p:cNvCxnSpPr>
          <p:nvPr/>
        </p:nvCxnSpPr>
        <p:spPr>
          <a:xfrm rot="16200000" flipH="1">
            <a:off x="1294083" y="3250404"/>
            <a:ext cx="1262858" cy="1588"/>
          </a:xfrm>
          <a:prstGeom prst="curvedConnector5">
            <a:avLst>
              <a:gd name="adj1" fmla="val -39221"/>
              <a:gd name="adj2" fmla="val -49391073"/>
              <a:gd name="adj3" fmla="val 14525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stCxn id="5" idx="7"/>
            <a:endCxn id="5" idx="5"/>
          </p:cNvCxnSpPr>
          <p:nvPr/>
        </p:nvCxnSpPr>
        <p:spPr>
          <a:xfrm rot="16200000" flipH="1">
            <a:off x="6515621" y="3250404"/>
            <a:ext cx="1262858" cy="1588"/>
          </a:xfrm>
          <a:prstGeom prst="curvedConnector5">
            <a:avLst>
              <a:gd name="adj1" fmla="val -42238"/>
              <a:gd name="adj2" fmla="val 49691829"/>
              <a:gd name="adj3" fmla="val 14374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929586" y="3324525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4286248" y="218151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714348" y="296733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286248" y="3428999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00034" y="4542076"/>
            <a:ext cx="8072494" cy="181588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l-GR" sz="2800" dirty="0" smtClean="0"/>
              <a:t>Σ</a:t>
            </a:r>
            <a:r>
              <a:rPr lang="en-US" sz="2800" dirty="0" smtClean="0"/>
              <a:t> = {</a:t>
            </a:r>
            <a:r>
              <a:rPr lang="en-US" sz="2800" dirty="0" err="1" smtClean="0"/>
              <a:t>a,b</a:t>
            </a:r>
            <a:r>
              <a:rPr lang="en-US" sz="2800" dirty="0" smtClean="0"/>
              <a:t>}</a:t>
            </a:r>
            <a:endParaRPr lang="sv-SE" sz="2800" dirty="0" smtClean="0"/>
          </a:p>
          <a:p>
            <a:pPr>
              <a:buFont typeface="Arial" pitchFamily="34" charset="0"/>
              <a:buChar char="•"/>
            </a:pPr>
            <a:r>
              <a:rPr lang="sv-SE" sz="2800" dirty="0" smtClean="0"/>
              <a:t> Q = {s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}</a:t>
            </a:r>
          </a:p>
          <a:p>
            <a:pPr>
              <a:buFont typeface="Arial" pitchFamily="34" charset="0"/>
              <a:buChar char="•"/>
            </a:pPr>
            <a:r>
              <a:rPr lang="sv-SE" sz="2800" dirty="0" smtClean="0"/>
              <a:t> Q</a:t>
            </a:r>
            <a:r>
              <a:rPr lang="sv-SE" sz="2800" baseline="30000" dirty="0" smtClean="0"/>
              <a:t>0</a:t>
            </a:r>
            <a:r>
              <a:rPr lang="sv-SE" sz="2800" dirty="0" smtClean="0"/>
              <a:t> </a:t>
            </a:r>
            <a:r>
              <a:rPr lang="sv-SE" sz="2800" dirty="0" smtClean="0"/>
              <a:t>= {s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}</a:t>
            </a:r>
          </a:p>
          <a:p>
            <a:pPr>
              <a:buFont typeface="Arial" pitchFamily="34" charset="0"/>
              <a:buChar char="•"/>
            </a:pPr>
            <a:endParaRPr lang="sv-SE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Δ</a:t>
            </a:r>
            <a:r>
              <a:rPr lang="sv-SE" sz="2800" dirty="0" smtClean="0"/>
              <a:t> = {(s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,a, 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), (s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,a, 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),     	(s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,b, 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), (s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,b, s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)}</a:t>
            </a:r>
            <a:endParaRPr lang="sv-SE" sz="2800" dirty="0" smtClean="0"/>
          </a:p>
          <a:p>
            <a:pPr>
              <a:buFont typeface="Arial" pitchFamily="34" charset="0"/>
              <a:buChar char="•"/>
            </a:pPr>
            <a:r>
              <a:rPr lang="sv-SE" sz="2800" dirty="0" smtClean="0"/>
              <a:t> </a:t>
            </a:r>
            <a:r>
              <a:rPr lang="sv-SE" sz="2800" dirty="0" smtClean="0"/>
              <a:t>F = {s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}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Translating LTL to Büchi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Intuition:</a:t>
            </a:r>
          </a:p>
          <a:p>
            <a:r>
              <a:rPr lang="en-US" dirty="0" smtClean="0"/>
              <a:t> </a:t>
            </a:r>
            <a:r>
              <a:rPr lang="en-US" dirty="0" smtClean="0"/>
              <a:t>Express everything in terms of </a:t>
            </a:r>
            <a:r>
              <a:rPr lang="en-US" b="1" dirty="0" smtClean="0"/>
              <a:t>U</a:t>
            </a:r>
            <a:r>
              <a:rPr lang="en-US" dirty="0" smtClean="0"/>
              <a:t>ntil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Repeatedly expand: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p </a:t>
            </a:r>
            <a:r>
              <a:rPr lang="en-US" b="1" dirty="0" smtClean="0"/>
              <a:t>U</a:t>
            </a:r>
            <a:r>
              <a:rPr lang="en-US" dirty="0" smtClean="0"/>
              <a:t> q = </a:t>
            </a:r>
            <a:r>
              <a:rPr lang="en-US" dirty="0" smtClean="0"/>
              <a:t>q</a:t>
            </a:r>
            <a:r>
              <a:rPr lang="en-US" dirty="0" smtClean="0"/>
              <a:t> ∨ (p </a:t>
            </a:r>
            <a:r>
              <a:rPr lang="en-US" dirty="0" smtClean="0"/>
              <a:t>∧ </a:t>
            </a:r>
            <a:r>
              <a:rPr lang="en-US" b="1" dirty="0" smtClean="0"/>
              <a:t>X</a:t>
            </a:r>
            <a:r>
              <a:rPr lang="en-US" dirty="0" smtClean="0"/>
              <a:t> (p </a:t>
            </a:r>
            <a:r>
              <a:rPr lang="en-US" b="1" dirty="0" smtClean="0"/>
              <a:t>U</a:t>
            </a:r>
            <a:r>
              <a:rPr lang="en-US" dirty="0" smtClean="0"/>
              <a:t> q))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Keep track of equivalent steps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3009</TotalTime>
  <Words>719</Words>
  <Application>Microsoft Office PowerPoint</Application>
  <PresentationFormat>On-screen Show (4:3)</PresentationFormat>
  <Paragraphs>158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Foundry</vt:lpstr>
      <vt:lpstr>Implementing an LTL-to-Büchi Translator in Erlang</vt:lpstr>
      <vt:lpstr>Background</vt:lpstr>
      <vt:lpstr>LTL formulas</vt:lpstr>
      <vt:lpstr>LTL formulas</vt:lpstr>
      <vt:lpstr>LTL formulas</vt:lpstr>
      <vt:lpstr>LTL Model Checking</vt:lpstr>
      <vt:lpstr>Büchi automata</vt:lpstr>
      <vt:lpstr>Büchi automata</vt:lpstr>
      <vt:lpstr>Translating LTL to Büchi</vt:lpstr>
      <vt:lpstr>Translation – Three steps</vt:lpstr>
      <vt:lpstr>Implementation</vt:lpstr>
      <vt:lpstr>Testing the translation</vt:lpstr>
      <vt:lpstr>Testing the translation</vt:lpstr>
      <vt:lpstr>Generating LTL formulas</vt:lpstr>
      <vt:lpstr>Implementation</vt:lpstr>
      <vt:lpstr>Results</vt:lpstr>
      <vt:lpstr>Distribution</vt:lpstr>
      <vt:lpstr>Conclusions</vt:lpstr>
      <vt:lpstr>ProTest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an LTL-to-Büchi Translator in Erlang</dc:title>
  <dc:creator>Hans Svensson</dc:creator>
  <cp:lastModifiedBy>Hans Svensson</cp:lastModifiedBy>
  <cp:revision>45</cp:revision>
  <dcterms:created xsi:type="dcterms:W3CDTF">2009-09-03T08:41:11Z</dcterms:created>
  <dcterms:modified xsi:type="dcterms:W3CDTF">2009-09-05T10:50:46Z</dcterms:modified>
</cp:coreProperties>
</file>