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sldIdLst>
    <p:sldId id="271" r:id="rId2"/>
    <p:sldId id="263" r:id="rId3"/>
    <p:sldId id="275" r:id="rId4"/>
    <p:sldId id="276" r:id="rId5"/>
    <p:sldId id="277" r:id="rId6"/>
    <p:sldId id="272" r:id="rId7"/>
    <p:sldId id="282" r:id="rId8"/>
    <p:sldId id="281" r:id="rId9"/>
    <p:sldId id="273" r:id="rId10"/>
    <p:sldId id="279" r:id="rId11"/>
    <p:sldId id="274" r:id="rId12"/>
    <p:sldId id="283" r:id="rId13"/>
    <p:sldId id="280" r:id="rId14"/>
    <p:sldId id="294" r:id="rId15"/>
    <p:sldId id="295" r:id="rId16"/>
    <p:sldId id="284" r:id="rId17"/>
    <p:sldId id="297" r:id="rId18"/>
    <p:sldId id="285" r:id="rId19"/>
    <p:sldId id="286" r:id="rId20"/>
    <p:sldId id="287" r:id="rId21"/>
    <p:sldId id="296" r:id="rId22"/>
    <p:sldId id="291" r:id="rId23"/>
    <p:sldId id="290"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68" d="100"/>
          <a:sy n="168" d="100"/>
        </p:scale>
        <p:origin x="-6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345E4-2AA7-4E7F-9571-4856620BF2D8}" type="datetimeFigureOut">
              <a:rPr lang="en-US" smtClean="0"/>
              <a:pPr/>
              <a:t>3/28/12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31293-C347-40A0-80CB-1DD2EB301A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en.wikipedia.org/wiki/Wireless_Markup_Language" TargetMode="External"/><Relationship Id="rId12" Type="http://schemas.openxmlformats.org/officeDocument/2006/relationships/hyperlink" Target="http://www.nttdocomo.com/" TargetMode="External"/><Relationship Id="rId13" Type="http://schemas.openxmlformats.org/officeDocument/2006/relationships/hyperlink" Target="http://www.nttdocomo.com/pr/2000/000857.html"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Cellular_digital_packet_data" TargetMode="External"/><Relationship Id="rId4" Type="http://schemas.openxmlformats.org/officeDocument/2006/relationships/hyperlink" Target="http://en.wikipedia.org/wiki/Advanced_Mobile_Phone_System" TargetMode="External"/><Relationship Id="rId5" Type="http://schemas.openxmlformats.org/officeDocument/2006/relationships/hyperlink" Target="http://en.wikipedia.org/wiki/Time_division_multiple_access" TargetMode="External"/><Relationship Id="rId6" Type="http://schemas.openxmlformats.org/officeDocument/2006/relationships/hyperlink" Target="http://en.wikipedia.org/wiki/GSM" TargetMode="External"/><Relationship Id="rId7" Type="http://schemas.openxmlformats.org/officeDocument/2006/relationships/hyperlink" Target="http://en.wikipedia.org/wiki/General_Packet_Radio_Service" TargetMode="External"/><Relationship Id="rId8" Type="http://schemas.openxmlformats.org/officeDocument/2006/relationships/hyperlink" Target="http://connectedplanetonline.com/mag/telecom_unwrapped_protocol_unwired/" TargetMode="External"/><Relationship Id="rId9" Type="http://schemas.openxmlformats.org/officeDocument/2006/relationships/hyperlink" Target="http://en.wikipedia.org/wiki/Handheld_Device_Markup_Language" TargetMode="External"/><Relationship Id="rId10" Type="http://schemas.openxmlformats.org/officeDocument/2006/relationships/hyperlink" Target="http://en.wikipedia.org/wiki/Wireless_Application_Protoco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en.wikipedia.org/wiki/Protocol_data_unit" TargetMode="External"/><Relationship Id="rId20" Type="http://schemas.openxmlformats.org/officeDocument/2006/relationships/hyperlink" Target="http://en.wikipedia.org/w/index.php?title=GPRS_Core_Network&amp;action=edit&amp;section=6" TargetMode="External"/><Relationship Id="rId21" Type="http://schemas.openxmlformats.org/officeDocument/2006/relationships/hyperlink" Target="http://en.wikipedia.org/w/index.php?title=GPRS_Core_Network&amp;action=edit&amp;section=7" TargetMode="External"/><Relationship Id="rId22" Type="http://schemas.openxmlformats.org/officeDocument/2006/relationships/hyperlink" Target="http://en.wikipedia.org/wiki/Enhanced_Data_Rates_for_GSM_Evolution" TargetMode="External"/><Relationship Id="rId23" Type="http://schemas.openxmlformats.org/officeDocument/2006/relationships/hyperlink" Target="http://en.wikipedia.org/wiki/Frame_relay" TargetMode="External"/><Relationship Id="rId24" Type="http://schemas.openxmlformats.org/officeDocument/2006/relationships/hyperlink" Target="http://en.wikipedia.org/wiki/Internet_protocol" TargetMode="External"/><Relationship Id="rId25" Type="http://schemas.openxmlformats.org/officeDocument/2006/relationships/hyperlink" Target="http://en.wikipedia.org/wiki/Base_Station_Subsystem" TargetMode="External"/><Relationship Id="rId26" Type="http://schemas.openxmlformats.org/officeDocument/2006/relationships/hyperlink" Target="http://en.wikipedia.org/wiki/Radio_cell" TargetMode="External"/><Relationship Id="rId27" Type="http://schemas.openxmlformats.org/officeDocument/2006/relationships/hyperlink" Target="http://en.wikipedia.org/w/index.php?title=GPRS_Core_Network&amp;action=edit&amp;section=8" TargetMode="External"/><Relationship Id="rId28" Type="http://schemas.openxmlformats.org/officeDocument/2006/relationships/hyperlink" Target="http://en.wikipedia.org/wiki/Radio_Network_Controller" TargetMode="External"/><Relationship Id="rId10" Type="http://schemas.openxmlformats.org/officeDocument/2006/relationships/hyperlink" Target="http://en.wikipedia.org/wiki/Mobile_Station" TargetMode="External"/><Relationship Id="rId11" Type="http://schemas.openxmlformats.org/officeDocument/2006/relationships/hyperlink" Target="http://en.wikipedia.org/wiki/IP_Pool" TargetMode="External"/><Relationship Id="rId12" Type="http://schemas.openxmlformats.org/officeDocument/2006/relationships/hyperlink" Target="http://en.wikipedia.org/w/index.php?title=Address_mapping&amp;action=edit&amp;redlink=1" TargetMode="External"/><Relationship Id="rId13" Type="http://schemas.openxmlformats.org/officeDocument/2006/relationships/hyperlink" Target="http://en.wikipedia.org/wiki/Quality_of_service" TargetMode="External"/><Relationship Id="rId14" Type="http://schemas.openxmlformats.org/officeDocument/2006/relationships/hyperlink" Target="http://en.wikipedia.org/wiki/Long_Term_Evolution" TargetMode="External"/><Relationship Id="rId15" Type="http://schemas.openxmlformats.org/officeDocument/2006/relationships/hyperlink" Target="http://en.wikipedia.org/wiki/System_Architecture_Evolution" TargetMode="External"/><Relationship Id="rId16" Type="http://schemas.openxmlformats.org/officeDocument/2006/relationships/hyperlink" Target="http://en.wikipedia.org/wiki/Mobility_Management_Entity" TargetMode="External"/><Relationship Id="rId17" Type="http://schemas.openxmlformats.org/officeDocument/2006/relationships/hyperlink" Target="http://en.wikipedia.org/w/index.php?title=GPRS_Core_Network&amp;action=edit&amp;section=5" TargetMode="External"/><Relationship Id="rId18" Type="http://schemas.openxmlformats.org/officeDocument/2006/relationships/hyperlink" Target="http://en.wikipedia.org/wiki/Visitor_Location_Register" TargetMode="External"/><Relationship Id="rId19" Type="http://schemas.openxmlformats.org/officeDocument/2006/relationships/hyperlink" Target="http://en.wikipedia.org/wiki/IMSI"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ndex.php?title=GPRS_Core_Network&amp;action=edit&amp;section=4" TargetMode="External"/><Relationship Id="rId4" Type="http://schemas.openxmlformats.org/officeDocument/2006/relationships/hyperlink" Target="http://en.wikipedia.org/wiki/Internet" TargetMode="External"/><Relationship Id="rId5" Type="http://schemas.openxmlformats.org/officeDocument/2006/relationships/hyperlink" Target="http://en.wikipedia.org/wiki/X.25" TargetMode="External"/><Relationship Id="rId6" Type="http://schemas.openxmlformats.org/officeDocument/2006/relationships/hyperlink" Target="http://en.wikipedia.org/wiki/UMTS" TargetMode="External"/><Relationship Id="rId7" Type="http://schemas.openxmlformats.org/officeDocument/2006/relationships/hyperlink" Target="http://en.wikipedia.org/wiki/Home_Agent" TargetMode="External"/><Relationship Id="rId8" Type="http://schemas.openxmlformats.org/officeDocument/2006/relationships/hyperlink" Target="http://en.wikipedia.org/wiki/Mobile_I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AT&amp;T POCKETNET– THE FIRST MOBILE INTERNET PHONE</a:t>
            </a:r>
            <a:endParaRPr lang="en-US" dirty="0" smtClean="0"/>
          </a:p>
          <a:p>
            <a:r>
              <a:rPr lang="en-US" dirty="0" smtClean="0"/>
              <a:t>By 1997, the Internet was booming. It was also the year that AT&amp;T Wireless unveiled the world’s first mobile Internet phone. Developed by Pacific Communications Sciences Inc., the phone was branded </a:t>
            </a:r>
            <a:r>
              <a:rPr lang="en-US" dirty="0" err="1" smtClean="0"/>
              <a:t>PocketNet</a:t>
            </a:r>
            <a:r>
              <a:rPr lang="en-US" dirty="0" smtClean="0"/>
              <a:t>, and it looked like a standard mobile phone at the time, but with one major difference – it included a 19.2 Kbps modem running on AT&amp;T’s new Cellular Digital Packet Data (</a:t>
            </a:r>
            <a:r>
              <a:rPr lang="en-US" dirty="0" smtClean="0">
                <a:hlinkClick r:id="rId3" tooltip="CDPD"/>
              </a:rPr>
              <a:t>CDPD</a:t>
            </a:r>
            <a:r>
              <a:rPr lang="en-US" dirty="0" smtClean="0"/>
              <a:t>) network. Two additional phones using the </a:t>
            </a:r>
            <a:r>
              <a:rPr lang="en-US" dirty="0" err="1" smtClean="0"/>
              <a:t>PocketNet</a:t>
            </a:r>
            <a:r>
              <a:rPr lang="en-US" dirty="0" smtClean="0"/>
              <a:t> service followed: the Mitsubishi Mobile Access (MA120) and the Samsung </a:t>
            </a:r>
            <a:r>
              <a:rPr lang="en-US" dirty="0" err="1" smtClean="0"/>
              <a:t>Duett</a:t>
            </a:r>
            <a:r>
              <a:rPr lang="en-US" dirty="0" smtClean="0"/>
              <a:t>.</a:t>
            </a:r>
          </a:p>
          <a:p>
            <a:r>
              <a:rPr lang="en-US" dirty="0" smtClean="0"/>
              <a:t>Despite being the first to market with Internet-capable phones, AT&amp;T’s initial phones were not a tremendous success. (Reports suggest that slightly more than 20,000 analog </a:t>
            </a:r>
            <a:r>
              <a:rPr lang="en-US" dirty="0" err="1" smtClean="0"/>
              <a:t>PocketNet</a:t>
            </a:r>
            <a:r>
              <a:rPr lang="en-US" dirty="0" smtClean="0"/>
              <a:t> phones were sold.) There were many factors that contributed to the relatively slow adoption of the first Internet phone. The </a:t>
            </a:r>
            <a:r>
              <a:rPr lang="en-US" dirty="0" err="1" smtClean="0"/>
              <a:t>PocketNet</a:t>
            </a:r>
            <a:r>
              <a:rPr lang="en-US" dirty="0" smtClean="0"/>
              <a:t> phone had a three-line, 60-character LCD screen that limited readable text without significant scrolling. This limited its use and appeal, as it was not compatible with most Web sites that were being developed in 1997.</a:t>
            </a:r>
          </a:p>
          <a:p>
            <a:r>
              <a:rPr lang="en-US" dirty="0" smtClean="0"/>
              <a:t>But more importantly, the first </a:t>
            </a:r>
            <a:r>
              <a:rPr lang="en-US" dirty="0" err="1" smtClean="0"/>
              <a:t>PocketNet</a:t>
            </a:r>
            <a:r>
              <a:rPr lang="en-US" dirty="0" smtClean="0"/>
              <a:t> phone used the analog </a:t>
            </a:r>
            <a:r>
              <a:rPr lang="en-US" dirty="0" smtClean="0">
                <a:hlinkClick r:id="rId4" tooltip="AMPS"/>
              </a:rPr>
              <a:t>AMPS</a:t>
            </a:r>
            <a:r>
              <a:rPr lang="en-US" dirty="0" smtClean="0"/>
              <a:t> network for voice calling at a time when users were demanding digital voice features. The phone had made an interesting leap in technology to support a data connection, but it missed the popular transition at the time to move to the digital voice network (AT&amp;T’s digital </a:t>
            </a:r>
            <a:r>
              <a:rPr lang="en-US" dirty="0" smtClean="0">
                <a:hlinkClick r:id="rId5" tooltip="TDMA"/>
              </a:rPr>
              <a:t>TDMA</a:t>
            </a:r>
            <a:r>
              <a:rPr lang="en-US" dirty="0" smtClean="0"/>
              <a:t> network). Moreover, users selected a channel and network, which meant that a voice call could not be received while a user was in data mode.</a:t>
            </a:r>
          </a:p>
          <a:p>
            <a:r>
              <a:rPr lang="en-US" dirty="0" smtClean="0"/>
              <a:t>Nevertheless, even if it was not a success, it was a start. And the introduction of the first Mobile Internet phone meant that AT&amp;T had formed the teams necessary to operate and market data services. This was an important turning point for a wireless carrier that built its operations around selling voice communication through airwaves. The mobile Internet forced a new way of thinking – AT&amp;T needed to build teams to work with the development and content community that would provide the services behind the </a:t>
            </a:r>
            <a:r>
              <a:rPr lang="en-US" dirty="0" err="1" smtClean="0"/>
              <a:t>PocketNet</a:t>
            </a:r>
            <a:r>
              <a:rPr lang="en-US" dirty="0" smtClean="0"/>
              <a:t> device.</a:t>
            </a:r>
          </a:p>
          <a:p>
            <a:r>
              <a:rPr lang="en-US" dirty="0" smtClean="0"/>
              <a:t>In 1999, AT&amp;T attempted a second launch of the </a:t>
            </a:r>
            <a:r>
              <a:rPr lang="en-US" dirty="0" err="1" smtClean="0"/>
              <a:t>PocketNet</a:t>
            </a:r>
            <a:r>
              <a:rPr lang="en-US" dirty="0" smtClean="0"/>
              <a:t> service.  Learning from its mistakes with the initial analog version of </a:t>
            </a:r>
            <a:r>
              <a:rPr lang="en-US" dirty="0" err="1" smtClean="0"/>
              <a:t>PocketNet</a:t>
            </a:r>
            <a:r>
              <a:rPr lang="en-US" dirty="0" smtClean="0"/>
              <a:t>, it rolled out two digital devices: the Ericsson R280LX and the Mitsubishi T250.  While the Ericsson phone had the same three-line screen limitation as the initial analog </a:t>
            </a:r>
            <a:r>
              <a:rPr lang="en-US" dirty="0" err="1" smtClean="0"/>
              <a:t>PocketNet</a:t>
            </a:r>
            <a:r>
              <a:rPr lang="en-US" dirty="0" smtClean="0"/>
              <a:t> device, the Mitsubishi phone had an eight-line screen that made surfing the Web on a mobile device more manageable. Adoption of the digital version of </a:t>
            </a:r>
            <a:r>
              <a:rPr lang="en-US" dirty="0" err="1" smtClean="0"/>
              <a:t>PocketNet</a:t>
            </a:r>
            <a:r>
              <a:rPr lang="en-US" dirty="0" smtClean="0"/>
              <a:t> was much better than its analog counterpart two years prior (it reached 100,000 subscribers by July 2000).</a:t>
            </a:r>
          </a:p>
          <a:p>
            <a:r>
              <a:rPr lang="en-US" dirty="0" smtClean="0"/>
              <a:t>But it had its own issues. By 2000, AT&amp;T was secretly developing plans to abandon its digital TDMA network (and its accompanying CDPD data network) for the global standard at the time – </a:t>
            </a:r>
            <a:r>
              <a:rPr lang="en-US" dirty="0" smtClean="0">
                <a:hlinkClick r:id="rId6" tooltip="GSM"/>
              </a:rPr>
              <a:t>GSM</a:t>
            </a:r>
            <a:r>
              <a:rPr lang="en-US" dirty="0" smtClean="0"/>
              <a:t>. GSM would have its equivalent data network, </a:t>
            </a:r>
            <a:r>
              <a:rPr lang="en-US" dirty="0" smtClean="0">
                <a:hlinkClick r:id="rId7" tooltip="GPRS"/>
              </a:rPr>
              <a:t>GPRS</a:t>
            </a:r>
            <a:r>
              <a:rPr lang="en-US" dirty="0" smtClean="0"/>
              <a:t>, so any future investment in the CDPD data network at that time would have been short-lived. Thus, </a:t>
            </a:r>
            <a:r>
              <a:rPr lang="en-US" dirty="0" err="1" smtClean="0"/>
              <a:t>PocketNet</a:t>
            </a:r>
            <a:r>
              <a:rPr lang="en-US" dirty="0" smtClean="0"/>
              <a:t> came to an end and the Mitsubishi and Ericsson phones became the only digital </a:t>
            </a:r>
            <a:r>
              <a:rPr lang="en-US" dirty="0" err="1" smtClean="0"/>
              <a:t>PocketNet</a:t>
            </a:r>
            <a:r>
              <a:rPr lang="en-US" dirty="0" smtClean="0"/>
              <a:t> phones to hit the market.</a:t>
            </a:r>
          </a:p>
          <a:p>
            <a:r>
              <a:rPr lang="en-US" dirty="0" smtClean="0"/>
              <a:t>The first </a:t>
            </a:r>
            <a:r>
              <a:rPr lang="en-US" dirty="0" err="1" smtClean="0"/>
              <a:t>PocketNet</a:t>
            </a:r>
            <a:r>
              <a:rPr lang="en-US" dirty="0" smtClean="0"/>
              <a:t> phones, both analog and digital versions, were powered by technology from Unwired Planet, which later became Phone.com, and then later became </a:t>
            </a:r>
            <a:r>
              <a:rPr lang="en-US" dirty="0" err="1" smtClean="0"/>
              <a:t>Openwave</a:t>
            </a:r>
            <a:r>
              <a:rPr lang="en-US" dirty="0" smtClean="0"/>
              <a:t>. The technology used a protocol known as Handheld Device Transport Protocol (</a:t>
            </a:r>
            <a:r>
              <a:rPr lang="en-US" dirty="0" smtClean="0">
                <a:hlinkClick r:id="rId8" tooltip="HDTP"/>
              </a:rPr>
              <a:t>HDTP</a:t>
            </a:r>
            <a:r>
              <a:rPr lang="en-US" dirty="0" smtClean="0"/>
              <a:t>), and a markup language known as Handheld Device Markup Language (</a:t>
            </a:r>
            <a:r>
              <a:rPr lang="en-US" dirty="0" smtClean="0">
                <a:hlinkClick r:id="rId9" tooltip="HDML"/>
              </a:rPr>
              <a:t>HDML</a:t>
            </a:r>
            <a:r>
              <a:rPr lang="en-US" dirty="0" smtClean="0"/>
              <a:t>).</a:t>
            </a:r>
          </a:p>
          <a:p>
            <a:r>
              <a:rPr lang="en-US" dirty="0" smtClean="0"/>
              <a:t>This point is critical as the protocol and markup language differ from the standards developed for the PC Internet. Unwired Planet justified that limitations in the device and network required different technologies for wireless, but as the world soon learned in Japan, that was not necessarily the case. Unfortunately for AT&amp;T, the lesson would not be learned for a few years. Although HDTP/HDML was abandoned when AT&amp;T switched to a GSM network and adopted GPRS capable phones, it also inherited a growing mobile Internet standard in Europe at the time: Wireless Application Protocol (</a:t>
            </a:r>
            <a:r>
              <a:rPr lang="en-US" dirty="0" smtClean="0">
                <a:hlinkClick r:id="rId10" tooltip="WAP"/>
              </a:rPr>
              <a:t>WAP</a:t>
            </a:r>
            <a:r>
              <a:rPr lang="en-US" dirty="0" smtClean="0"/>
              <a:t>) and Wireless Markup Language (</a:t>
            </a:r>
            <a:r>
              <a:rPr lang="en-US" dirty="0" smtClean="0">
                <a:hlinkClick r:id="rId11" tooltip="WML"/>
              </a:rPr>
              <a:t>WML</a:t>
            </a:r>
            <a:r>
              <a:rPr lang="en-US" dirty="0" smtClean="0"/>
              <a:t>).</a:t>
            </a:r>
          </a:p>
          <a:p>
            <a:r>
              <a:rPr lang="en-US" dirty="0" smtClean="0"/>
              <a:t>The protocols and languages again differed from the standard being developed for the PC Internet, causing differentiation between PC and mobile. This differentiation caused issues with sourcing content – as developers building popular PC Web sites had to code to different specifications and use different tools for development and testing. Meanwhile, </a:t>
            </a:r>
            <a:r>
              <a:rPr lang="en-US" dirty="0" smtClean="0">
                <a:hlinkClick r:id="rId12"/>
              </a:rPr>
              <a:t>NTT </a:t>
            </a:r>
            <a:r>
              <a:rPr lang="en-US" dirty="0" err="1" smtClean="0">
                <a:hlinkClick r:id="rId12"/>
              </a:rPr>
              <a:t>DoCoMo</a:t>
            </a:r>
            <a:r>
              <a:rPr lang="en-US" dirty="0" smtClean="0"/>
              <a:t> was taking a different path and its explosive growth, admired by the rest of the world, was attributed to some degree by the technology choice that it made.</a:t>
            </a:r>
          </a:p>
          <a:p>
            <a:r>
              <a:rPr lang="en-US" dirty="0" smtClean="0"/>
              <a:t>After the launch of AT&amp;T’s initial </a:t>
            </a:r>
            <a:r>
              <a:rPr lang="en-US" dirty="0" err="1" smtClean="0"/>
              <a:t>PocketNet</a:t>
            </a:r>
            <a:r>
              <a:rPr lang="en-US" dirty="0" smtClean="0"/>
              <a:t> service, </a:t>
            </a:r>
            <a:r>
              <a:rPr lang="en-US" dirty="0" smtClean="0">
                <a:hlinkClick r:id="rId12" tooltip="NTT DoCoMo"/>
              </a:rPr>
              <a:t>NTT DOCOMO</a:t>
            </a:r>
            <a:r>
              <a:rPr lang="en-US" dirty="0" smtClean="0"/>
              <a:t> sent a team to the United States to learn more about the offering as it attempted to build its own data phone. NTT </a:t>
            </a:r>
            <a:r>
              <a:rPr lang="en-US" dirty="0" err="1" smtClean="0"/>
              <a:t>DOCOMO,the</a:t>
            </a:r>
            <a:r>
              <a:rPr lang="en-US" dirty="0" smtClean="0"/>
              <a:t> largest wireless carrier in Japan, built a strong relationship with AT&amp;T at that time, and would eventually become an investor in AT&amp;T Wireless with a </a:t>
            </a:r>
            <a:r>
              <a:rPr lang="en-US" dirty="0" smtClean="0">
                <a:hlinkClick r:id="rId13" tooltip="Investment"/>
              </a:rPr>
              <a:t>16 percent stake in the company</a:t>
            </a:r>
            <a:r>
              <a:rPr lang="en-US" dirty="0" smtClean="0"/>
              <a:t>.</a:t>
            </a:r>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Cellular communication between objects, machines, or sensors has led to the growth of M2M connections. These connections are in the form of smart metering, business and consumer surveillance, inventory management, fleet management, and healthcare modules, all of which are designed for operational excellence. M2M technologies are being used across a broad spectrum of industries. As real-time information monitoring is helping companies to deploy new video-based security systems and hospitals and helping healthcare professionals to remotely monitor the progress of their patients, bandwidth-intensive M2M connections become more prevalent. Traditional appliances and devices, such as home appliances, vehicles, energy meters, and vending machines-which traditionally have not been connected directly to cellular networks-are now entering the network.</a:t>
            </a:r>
          </a:p>
          <a:p>
            <a:r>
              <a:rPr lang="en-US" dirty="0" smtClean="0"/>
              <a:t>High-bandwidth scenarios for M2M are becoming real in many categories, including the following.</a:t>
            </a:r>
          </a:p>
          <a:p>
            <a:r>
              <a:rPr lang="en-US" dirty="0" smtClean="0"/>
              <a:t>• </a:t>
            </a:r>
            <a:r>
              <a:rPr lang="en-US" b="1" dirty="0" smtClean="0"/>
              <a:t>Business and consumer security and surveillance</a:t>
            </a:r>
            <a:r>
              <a:rPr lang="en-US" dirty="0" smtClean="0"/>
              <a:t>: Video streams such as commercial security cameras, </a:t>
            </a:r>
            <a:r>
              <a:rPr lang="en-US" dirty="0" err="1" smtClean="0"/>
              <a:t>nannycams</a:t>
            </a:r>
            <a:r>
              <a:rPr lang="en-US" dirty="0" smtClean="0"/>
              <a:t>, and </a:t>
            </a:r>
            <a:r>
              <a:rPr lang="en-US" dirty="0" err="1" smtClean="0"/>
              <a:t>petcams</a:t>
            </a:r>
            <a:r>
              <a:rPr lang="en-US" dirty="0" smtClean="0"/>
              <a:t>, accessed through mobile-enabled residential or commercial gateways, fall into this category.</a:t>
            </a:r>
          </a:p>
          <a:p>
            <a:r>
              <a:rPr lang="en-US" dirty="0" smtClean="0"/>
              <a:t>• </a:t>
            </a:r>
            <a:r>
              <a:rPr lang="en-US" b="1" dirty="0" smtClean="0"/>
              <a:t>Health care</a:t>
            </a:r>
            <a:r>
              <a:rPr lang="en-US" dirty="0" smtClean="0"/>
              <a:t>: In the medical, well-being, and sports and fitness industries, devices and services used by medical personnel are being connected to reduce errors.</a:t>
            </a:r>
          </a:p>
          <a:p>
            <a:r>
              <a:rPr lang="en-US" dirty="0" smtClean="0"/>
              <a:t>• </a:t>
            </a:r>
            <a:r>
              <a:rPr lang="en-US" b="1" dirty="0" smtClean="0"/>
              <a:t>Inventory and fleet management</a:t>
            </a:r>
            <a:r>
              <a:rPr lang="en-US" dirty="0" smtClean="0"/>
              <a:t>: Wi-Fi is being considered as an adjunct to cellular-based fleet management connectivity, to allow a vehicle to use cellular technology in the field, and support lower-cost, higher-speed Wi-Fi to download and upload data while in fleet headquarters and loading areas.</a:t>
            </a:r>
          </a:p>
          <a:p>
            <a:r>
              <a:rPr lang="en-US" dirty="0" smtClean="0"/>
              <a:t>• </a:t>
            </a:r>
            <a:r>
              <a:rPr lang="en-US" b="1" dirty="0" err="1" smtClean="0"/>
              <a:t>Telematics</a:t>
            </a:r>
            <a:r>
              <a:rPr lang="en-US" dirty="0" smtClean="0"/>
              <a:t>: Trip assistance, navigation, and vehicle management are gaining greater consumer adoption, along with broadband-to-the-car offerings that use a cellular connection to the vehicle and then distribute the connection to notebook PCs and other devices within the vehicle through Wi-Fi.</a:t>
            </a:r>
          </a:p>
          <a:p>
            <a:r>
              <a:rPr lang="en-US" dirty="0" smtClean="0"/>
              <a:t>M2M capabilities similar to mobile devices are migrating from second-generation (2G) to 3G and 4G technologies. Globally, M2M traffic will grow 22-fold from 2011 to 2016, a compound annual growth rate of 86 percent, with M2M traffic reaching 508,022 terabytes per month in 2016. M2M will account for 5 percent of total mobile data traffic in 2016, compared to 4 percent at the end of 2011. The average M2M module will generate 266 megabytes of mobile data traffic per month in 2016, up from 71 megabytes per month in 2011 (Figure 14).</a:t>
            </a:r>
          </a:p>
          <a:p>
            <a:endParaRPr lang="en-US" dirty="0" smtClean="0"/>
          </a:p>
        </p:txBody>
      </p:sp>
      <p:sp>
        <p:nvSpPr>
          <p:cNvPr id="4" name="Slide Number Placeholder 3"/>
          <p:cNvSpPr>
            <a:spLocks noGrp="1"/>
          </p:cNvSpPr>
          <p:nvPr>
            <p:ph type="sldNum" sz="quarter" idx="10"/>
          </p:nvPr>
        </p:nvSpPr>
        <p:spPr/>
        <p:txBody>
          <a:bodyPr/>
          <a:lstStyle/>
          <a:p>
            <a:fld id="{42731293-C347-40A0-80CB-1DD2EB301AF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A GSN is a network node which supports the use of GPRS in the GSM core network. All GSNs should have a </a:t>
            </a:r>
            <a:r>
              <a:rPr lang="en-US" i="1" dirty="0" err="1" smtClean="0"/>
              <a:t>Gn</a:t>
            </a:r>
            <a:r>
              <a:rPr lang="en-US" dirty="0" smtClean="0"/>
              <a:t> interface and support the GPRS tunneling protocol. There are two key variants of the GSN, namely Gateway and Serving GPRS Support Node.</a:t>
            </a:r>
          </a:p>
          <a:p>
            <a:r>
              <a:rPr lang="en-US" b="1" dirty="0" smtClean="0"/>
              <a:t>[</a:t>
            </a:r>
            <a:r>
              <a:rPr lang="en-US" b="1" dirty="0" smtClean="0">
                <a:hlinkClick r:id="rId3" tooltip="Edit section: Gateway GPRS Support Node (GGSN)"/>
              </a:rPr>
              <a:t>edit</a:t>
            </a:r>
            <a:r>
              <a:rPr lang="en-US" b="1" dirty="0" smtClean="0"/>
              <a:t>] Gateway GPRS Support Node (GGSN)</a:t>
            </a:r>
          </a:p>
          <a:p>
            <a:r>
              <a:rPr lang="en-US" dirty="0" smtClean="0"/>
              <a:t>The Gateway GPRS Support Node (GGSN) is a main component of the GPRS network. The GGSN is responsible for the interworking between the GPRS network and external packet switched networks, like the </a:t>
            </a:r>
            <a:r>
              <a:rPr lang="en-US" dirty="0" smtClean="0">
                <a:hlinkClick r:id="rId4" tooltip="Internet"/>
              </a:rPr>
              <a:t>Internet</a:t>
            </a:r>
            <a:r>
              <a:rPr lang="en-US" dirty="0" smtClean="0"/>
              <a:t> and </a:t>
            </a:r>
            <a:r>
              <a:rPr lang="en-US" dirty="0" smtClean="0">
                <a:hlinkClick r:id="rId5" tooltip="X.25"/>
              </a:rPr>
              <a:t>X.25</a:t>
            </a:r>
            <a:r>
              <a:rPr lang="en-US" dirty="0" smtClean="0"/>
              <a:t> networks.</a:t>
            </a:r>
          </a:p>
          <a:p>
            <a:r>
              <a:rPr lang="en-US" dirty="0" smtClean="0"/>
              <a:t>From an external network's point of view, the GGSN is a router to a sub-network, because the GGSN ‘hides’ the GPRS infrastructure from the external network. When the GGSN receives data addressed to a specific user, it checks if the user is active. If it is, the GGSN forwards the data to the SGSN serving the mobile user, but if the mobile user is inactive, the data is discarded. On the other hand, mobile-originated packets are routed to the right network by the GGSN.</a:t>
            </a:r>
          </a:p>
          <a:p>
            <a:r>
              <a:rPr lang="en-US" dirty="0" smtClean="0"/>
              <a:t>The GGSN is the anchor point that enables the mobility of the user terminal in the GPRS/</a:t>
            </a:r>
            <a:r>
              <a:rPr lang="en-US" dirty="0" smtClean="0">
                <a:hlinkClick r:id="rId6" tooltip="UMTS"/>
              </a:rPr>
              <a:t>UMTS</a:t>
            </a:r>
            <a:r>
              <a:rPr lang="en-US" dirty="0" smtClean="0"/>
              <a:t> networks. In essence, it carries out the role in GPRS equivalent to the </a:t>
            </a:r>
            <a:r>
              <a:rPr lang="en-US" dirty="0" smtClean="0">
                <a:hlinkClick r:id="rId7" tooltip="Home Agent"/>
              </a:rPr>
              <a:t>Home Agent</a:t>
            </a:r>
            <a:r>
              <a:rPr lang="en-US" dirty="0" smtClean="0"/>
              <a:t> in </a:t>
            </a:r>
            <a:r>
              <a:rPr lang="en-US" dirty="0" smtClean="0">
                <a:hlinkClick r:id="rId8" tooltip="Mobile IP"/>
              </a:rPr>
              <a:t>Mobile IP</a:t>
            </a:r>
            <a:r>
              <a:rPr lang="en-US" dirty="0" smtClean="0"/>
              <a:t>. It maintains routing necessary to tunnel the </a:t>
            </a:r>
            <a:r>
              <a:rPr lang="en-US" dirty="0" smtClean="0">
                <a:hlinkClick r:id="rId9" tooltip="Protocol data unit"/>
              </a:rPr>
              <a:t>Protocol Data Units</a:t>
            </a:r>
            <a:r>
              <a:rPr lang="en-US" dirty="0" smtClean="0"/>
              <a:t> (PDUs) to the SGSN that services a particular MS (</a:t>
            </a:r>
            <a:r>
              <a:rPr lang="en-US" dirty="0" smtClean="0">
                <a:hlinkClick r:id="rId10" tooltip="Mobile Station"/>
              </a:rPr>
              <a:t>Mobile Station</a:t>
            </a:r>
            <a:r>
              <a:rPr lang="en-US" dirty="0" smtClean="0"/>
              <a:t>).</a:t>
            </a:r>
          </a:p>
          <a:p>
            <a:r>
              <a:rPr lang="en-US" dirty="0" smtClean="0"/>
              <a:t>The GGSN converts the GPRS packets coming from the SGSN into the appropriate packet data protocol (PDP) format (e.g., IP or X.25) and sends them out on the corresponding packet data network. In the other direction, PDP addresses of incoming data packets are converted to the GSM address of the destination user. The readdressed packets are sent to the responsible SGSN. For this purpose, the GGSN stores the current SGSN address of the user and his or her profile in its location register. The GGSN is responsible for IP address assignment and is the default router for the connected user equipment (UE). The GGSN also performs authentication and charging functions.</a:t>
            </a:r>
          </a:p>
          <a:p>
            <a:r>
              <a:rPr lang="en-US" dirty="0" smtClean="0"/>
              <a:t>Other functions include subscriber screening, </a:t>
            </a:r>
            <a:r>
              <a:rPr lang="en-US" dirty="0" smtClean="0">
                <a:hlinkClick r:id="rId11" tooltip="IP Pool"/>
              </a:rPr>
              <a:t>IP Pool</a:t>
            </a:r>
            <a:r>
              <a:rPr lang="en-US" dirty="0" smtClean="0"/>
              <a:t> management and </a:t>
            </a:r>
            <a:r>
              <a:rPr lang="en-US" dirty="0" smtClean="0">
                <a:hlinkClick r:id="rId12" tooltip="Address mapping (page does not exist)"/>
              </a:rPr>
              <a:t>address mapping</a:t>
            </a:r>
            <a:r>
              <a:rPr lang="en-US" dirty="0" smtClean="0"/>
              <a:t>, </a:t>
            </a:r>
            <a:r>
              <a:rPr lang="en-US" dirty="0" err="1" smtClean="0">
                <a:hlinkClick r:id="rId13" tooltip="Quality of service"/>
              </a:rPr>
              <a:t>QoS</a:t>
            </a:r>
            <a:r>
              <a:rPr lang="en-US" dirty="0" smtClean="0"/>
              <a:t> and PDP context enforcement.</a:t>
            </a:r>
          </a:p>
          <a:p>
            <a:r>
              <a:rPr lang="en-US" dirty="0" smtClean="0"/>
              <a:t>With </a:t>
            </a:r>
            <a:r>
              <a:rPr lang="en-US" dirty="0" smtClean="0">
                <a:hlinkClick r:id="rId14" tooltip="Long Term Evolution"/>
              </a:rPr>
              <a:t>LTE</a:t>
            </a:r>
            <a:r>
              <a:rPr lang="en-US" dirty="0" smtClean="0"/>
              <a:t> scenario the GGSN functionality moves to </a:t>
            </a:r>
            <a:r>
              <a:rPr lang="en-US" dirty="0" smtClean="0">
                <a:hlinkClick r:id="rId15" tooltip="System Architecture Evolution"/>
              </a:rPr>
              <a:t>SAE</a:t>
            </a:r>
            <a:r>
              <a:rPr lang="en-US" dirty="0" smtClean="0"/>
              <a:t> gateway (with SGSN functionality working in </a:t>
            </a:r>
            <a:r>
              <a:rPr lang="en-US" dirty="0" smtClean="0">
                <a:hlinkClick r:id="rId16" tooltip="Mobility Management Entity"/>
              </a:rPr>
              <a:t>MME</a:t>
            </a:r>
            <a:r>
              <a:rPr lang="en-US" dirty="0" smtClean="0"/>
              <a:t>).</a:t>
            </a:r>
          </a:p>
          <a:p>
            <a:r>
              <a:rPr lang="en-US" b="1" dirty="0" smtClean="0"/>
              <a:t>[</a:t>
            </a:r>
            <a:r>
              <a:rPr lang="en-US" b="1" dirty="0" smtClean="0">
                <a:hlinkClick r:id="rId17" tooltip="Edit section: Serving GPRS Support Node (SGSN)"/>
              </a:rPr>
              <a:t>edit</a:t>
            </a:r>
            <a:r>
              <a:rPr lang="en-US" b="1" dirty="0" smtClean="0"/>
              <a:t>] Serving GPRS Support Node (SGSN)</a:t>
            </a:r>
          </a:p>
          <a:p>
            <a:r>
              <a:rPr lang="en-US" dirty="0" smtClean="0"/>
              <a:t>A Serving GPRS Support Node (SGSN) is responsible for the delivery of data packets from and to the mobile stations within its geographical service area. Its tasks include packet routing and transfer, mobility management (attach/detach and location management), logical link management, and authentication and charging functions. The location register of the SGSN stores location information (e.g., current cell, current </a:t>
            </a:r>
            <a:r>
              <a:rPr lang="en-US" dirty="0" smtClean="0">
                <a:hlinkClick r:id="rId18" tooltip="Visitor Location Register"/>
              </a:rPr>
              <a:t>VLR</a:t>
            </a:r>
            <a:r>
              <a:rPr lang="en-US" dirty="0" smtClean="0"/>
              <a:t>) and user profiles (e.g., </a:t>
            </a:r>
            <a:r>
              <a:rPr lang="en-US" dirty="0" smtClean="0">
                <a:hlinkClick r:id="rId19" tooltip="IMSI"/>
              </a:rPr>
              <a:t>IMSI</a:t>
            </a:r>
            <a:r>
              <a:rPr lang="en-US" dirty="0" smtClean="0"/>
              <a:t>, address(</a:t>
            </a:r>
            <a:r>
              <a:rPr lang="en-US" dirty="0" err="1" smtClean="0"/>
              <a:t>es</a:t>
            </a:r>
            <a:r>
              <a:rPr lang="en-US" dirty="0" smtClean="0"/>
              <a:t>) used in the packet data network) of all GPRS users registered with this SGSN....</a:t>
            </a:r>
          </a:p>
          <a:p>
            <a:r>
              <a:rPr lang="en-US" b="1" dirty="0" smtClean="0"/>
              <a:t>[</a:t>
            </a:r>
            <a:r>
              <a:rPr lang="en-US" b="1" dirty="0" smtClean="0">
                <a:hlinkClick r:id="rId20" tooltip="Edit section: Common SGSN Functions"/>
              </a:rPr>
              <a:t>edit</a:t>
            </a:r>
            <a:r>
              <a:rPr lang="en-US" b="1" dirty="0" smtClean="0"/>
              <a:t>] Common SGSN Functions</a:t>
            </a:r>
          </a:p>
          <a:p>
            <a:r>
              <a:rPr lang="en-US" dirty="0" err="1" smtClean="0"/>
              <a:t>Detunnel</a:t>
            </a:r>
            <a:r>
              <a:rPr lang="en-US" dirty="0" smtClean="0"/>
              <a:t> GTP packets from the GGSN (downlink)</a:t>
            </a:r>
          </a:p>
          <a:p>
            <a:r>
              <a:rPr lang="en-US" dirty="0" smtClean="0"/>
              <a:t>Tunnel IP packets toward the GGSN (uplink)</a:t>
            </a:r>
          </a:p>
          <a:p>
            <a:r>
              <a:rPr lang="en-US" dirty="0" smtClean="0"/>
              <a:t>Carry out mobility management as Standby mode mobile moves from one Routing Area to another Routing Area</a:t>
            </a:r>
          </a:p>
          <a:p>
            <a:r>
              <a:rPr lang="en-US" dirty="0" smtClean="0"/>
              <a:t>Billing user data</a:t>
            </a:r>
          </a:p>
          <a:p>
            <a:r>
              <a:rPr lang="en-US" b="1" dirty="0" smtClean="0"/>
              <a:t>[</a:t>
            </a:r>
            <a:r>
              <a:rPr lang="en-US" b="1" dirty="0" smtClean="0">
                <a:hlinkClick r:id="rId21" tooltip="Edit section: GSM/EDGE specific SGSN functions"/>
              </a:rPr>
              <a:t>edit</a:t>
            </a:r>
            <a:r>
              <a:rPr lang="en-US" b="1" dirty="0" smtClean="0"/>
              <a:t>] GSM/EDGE specific SGSN functions</a:t>
            </a:r>
          </a:p>
          <a:p>
            <a:r>
              <a:rPr lang="en-US" dirty="0" smtClean="0">
                <a:hlinkClick r:id="rId22" tooltip="Enhanced Data Rates for GSM Evolution"/>
              </a:rPr>
              <a:t>Enhanced Data Rates for GSM Evolution</a:t>
            </a:r>
            <a:r>
              <a:rPr lang="en-US" dirty="0" smtClean="0"/>
              <a:t> (EDGE) specific SGSN functions and characteristics are:</a:t>
            </a:r>
          </a:p>
          <a:p>
            <a:r>
              <a:rPr lang="en-US" dirty="0" smtClean="0"/>
              <a:t>Maximum data rate of approx. 60 </a:t>
            </a:r>
            <a:r>
              <a:rPr lang="en-US" dirty="0" err="1" smtClean="0"/>
              <a:t>kbit</a:t>
            </a:r>
            <a:r>
              <a:rPr lang="en-US" dirty="0" smtClean="0"/>
              <a:t>/s (150 </a:t>
            </a:r>
            <a:r>
              <a:rPr lang="en-US" dirty="0" err="1" smtClean="0"/>
              <a:t>kbit</a:t>
            </a:r>
            <a:r>
              <a:rPr lang="en-US" dirty="0" smtClean="0"/>
              <a:t>/s for EDGE) per subscriber</a:t>
            </a:r>
          </a:p>
          <a:p>
            <a:r>
              <a:rPr lang="en-US" dirty="0" smtClean="0"/>
              <a:t>Connect via </a:t>
            </a:r>
            <a:r>
              <a:rPr lang="en-US" dirty="0" smtClean="0">
                <a:hlinkClick r:id="rId23" tooltip="Frame relay"/>
              </a:rPr>
              <a:t>frame relay</a:t>
            </a:r>
            <a:r>
              <a:rPr lang="en-US" dirty="0" smtClean="0"/>
              <a:t> or </a:t>
            </a:r>
            <a:r>
              <a:rPr lang="en-US" dirty="0" smtClean="0">
                <a:hlinkClick r:id="rId24" tooltip="Internet protocol"/>
              </a:rPr>
              <a:t>IP</a:t>
            </a:r>
            <a:r>
              <a:rPr lang="en-US" dirty="0" smtClean="0"/>
              <a:t> to the </a:t>
            </a:r>
            <a:r>
              <a:rPr lang="en-US" dirty="0" smtClean="0">
                <a:hlinkClick r:id="rId25" tooltip="Base Station Subsystem"/>
              </a:rPr>
              <a:t>Packet Control Unit</a:t>
            </a:r>
            <a:r>
              <a:rPr lang="en-US" dirty="0" smtClean="0"/>
              <a:t> using the </a:t>
            </a:r>
            <a:r>
              <a:rPr lang="en-US" dirty="0" err="1" smtClean="0"/>
              <a:t>Gb</a:t>
            </a:r>
            <a:r>
              <a:rPr lang="en-US" dirty="0" smtClean="0"/>
              <a:t> protocol stack</a:t>
            </a:r>
          </a:p>
          <a:p>
            <a:r>
              <a:rPr lang="en-US" dirty="0" smtClean="0"/>
              <a:t>Accept uplink data to form IP packets</a:t>
            </a:r>
          </a:p>
          <a:p>
            <a:r>
              <a:rPr lang="en-US" dirty="0" smtClean="0"/>
              <a:t>Encrypt down-link data, decrypt up-link data</a:t>
            </a:r>
          </a:p>
          <a:p>
            <a:r>
              <a:rPr lang="en-US" dirty="0" smtClean="0"/>
              <a:t>Carry out mobility management to the level of a </a:t>
            </a:r>
            <a:r>
              <a:rPr lang="en-US" dirty="0" smtClean="0">
                <a:hlinkClick r:id="rId26" tooltip="Radio cell"/>
              </a:rPr>
              <a:t>cell</a:t>
            </a:r>
            <a:r>
              <a:rPr lang="en-US" dirty="0" smtClean="0"/>
              <a:t> for connected mode mobiles</a:t>
            </a:r>
          </a:p>
          <a:p>
            <a:r>
              <a:rPr lang="en-US" b="1" dirty="0" smtClean="0"/>
              <a:t>[</a:t>
            </a:r>
            <a:r>
              <a:rPr lang="en-US" b="1" dirty="0" smtClean="0">
                <a:hlinkClick r:id="rId27" tooltip="Edit section: WCDMA specific SGSN functions"/>
              </a:rPr>
              <a:t>edit</a:t>
            </a:r>
            <a:r>
              <a:rPr lang="en-US" b="1" dirty="0" smtClean="0"/>
              <a:t>] WCDMA specific SGSN functions</a:t>
            </a:r>
          </a:p>
          <a:p>
            <a:r>
              <a:rPr lang="en-US" dirty="0" smtClean="0"/>
              <a:t>Carry up to about 42 </a:t>
            </a:r>
            <a:r>
              <a:rPr lang="en-US" dirty="0" err="1" smtClean="0"/>
              <a:t>Mbit</a:t>
            </a:r>
            <a:r>
              <a:rPr lang="en-US" dirty="0" smtClean="0"/>
              <a:t>/s traffic downlink and 5.8 </a:t>
            </a:r>
            <a:r>
              <a:rPr lang="en-US" dirty="0" err="1" smtClean="0"/>
              <a:t>Mbit</a:t>
            </a:r>
            <a:r>
              <a:rPr lang="en-US" dirty="0" smtClean="0"/>
              <a:t>/s traffic uplink (HSPA+)</a:t>
            </a:r>
          </a:p>
          <a:p>
            <a:r>
              <a:rPr lang="en-US" dirty="0" smtClean="0"/>
              <a:t>Tunnel/</a:t>
            </a:r>
            <a:r>
              <a:rPr lang="en-US" dirty="0" err="1" smtClean="0"/>
              <a:t>detunnel</a:t>
            </a:r>
            <a:r>
              <a:rPr lang="en-US" dirty="0" smtClean="0"/>
              <a:t> downlink/uplink packets toward the </a:t>
            </a:r>
            <a:r>
              <a:rPr lang="en-US" dirty="0" smtClean="0">
                <a:hlinkClick r:id="rId28" tooltip="Radio Network Controller"/>
              </a:rPr>
              <a:t>radio network controller</a:t>
            </a:r>
            <a:r>
              <a:rPr lang="en-US" dirty="0" smtClean="0"/>
              <a:t> (RNC)</a:t>
            </a:r>
          </a:p>
          <a:p>
            <a:r>
              <a:rPr lang="en-US" dirty="0" smtClean="0"/>
              <a:t>Carry out mobility management to the level of an RNC for connected mode mobiles</a:t>
            </a:r>
          </a:p>
          <a:p>
            <a:r>
              <a:rPr lang="en-US" dirty="0" smtClean="0"/>
              <a:t>These differences in functionality have led some manufacturers to create specialist SGSNs for each of WCDMA and GSM which do not support the other networks, whilst other manufacturers have succeeded in creating both together, but with a performance cost due to the compromises required.</a:t>
            </a:r>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 fidelity HTML, hi-res pix</a:t>
            </a:r>
            <a:r>
              <a:rPr lang="en-US" baseline="0" dirty="0" smtClean="0"/>
              <a:t> and video, on EDGE (2.5 G) at launch.</a:t>
            </a:r>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Mitigation Strategies</a:t>
            </a:r>
            <a:endParaRPr lang="en-US" dirty="0" smtClean="0"/>
          </a:p>
          <a:p>
            <a:r>
              <a:rPr lang="en-US" dirty="0" smtClean="0"/>
              <a:t>Nevertheless, on the longer term there will be a point that mobile operators’ costs will exceed revenues. Juniper Research forecasts that point will happen within the next four years.</a:t>
            </a:r>
            <a:r>
              <a:rPr lang="en-US" baseline="30000" dirty="0" smtClean="0"/>
              <a:t>3</a:t>
            </a:r>
            <a:r>
              <a:rPr lang="en-US" dirty="0" smtClean="0"/>
              <a:t> Currently, mobile operators are already struggling to place themselves </a:t>
            </a:r>
            <a:r>
              <a:rPr lang="en-US" dirty="0" err="1" smtClean="0"/>
              <a:t>favourably</a:t>
            </a:r>
            <a:r>
              <a:rPr lang="en-US" dirty="0" smtClean="0"/>
              <a:t> in a market that is dominated by handset vendors and operating system providers, but their margins will be under dramatic pressure if they do not take actions to address data traffic costs and if their lack of planning results in inefficient networks with low </a:t>
            </a:r>
            <a:r>
              <a:rPr lang="en-US" dirty="0" err="1" smtClean="0"/>
              <a:t>utilisation</a:t>
            </a:r>
            <a:r>
              <a:rPr lang="en-US" dirty="0" smtClean="0"/>
              <a:t> rates.</a:t>
            </a:r>
          </a:p>
          <a:p>
            <a:r>
              <a:rPr lang="en-US" dirty="0" smtClean="0"/>
              <a:t>Nevertheless, it is not all doom and gloom as every crisis also offers opportunities. Mobile operators can indeed employ a number of strategies that will mitigate the aforementioned trends.</a:t>
            </a:r>
          </a:p>
          <a:p>
            <a:r>
              <a:rPr lang="en-US" dirty="0" smtClean="0"/>
              <a:t>Firstly, as stated before, network efficiency will be absolutely key as it allows CAPEX to be used most efficiently in order to alleviate OPEX increases related with boosting network capacity, buying additional spectrum, and rolling out new infrastructure to meet the rocketing demand for mobile data. Another supply-side mechanism that can be employed can be consumption caps or deep-packet inspection to throttle certain unwanted services that place a disproportionately large burden on the network such as P2P file-sharing.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Avoiding the dreaded scissor effect has become the No.1 priority for mobile </a:t>
            </a:r>
            <a:r>
              <a:rPr lang="en-US" dirty="0" err="1" smtClean="0"/>
              <a:t>carriers.The</a:t>
            </a:r>
            <a:r>
              <a:rPr lang="en-US" dirty="0" smtClean="0"/>
              <a:t> scissor effect refers to the phenomenon of rising infrastructure costs and flat revenues – an unsustainable situation for any business. The scissor effect already has been witnessed in fixed line networks, and now mobile carriers face the same challenge in relation to mobile data services. Is it possible for mobile carriers to grow revenue per user in line with bandwidth usage?</a:t>
            </a:r>
          </a:p>
          <a:p>
            <a:r>
              <a:rPr lang="en-US" dirty="0" smtClean="0"/>
              <a:t>The key to avoiding the scissor effect is intelligence. You can’t manage what you can’t see, so more intelligence on network and service usage is a fundamental first step. But, intelligence can also be understood as providing smarter services that better meet the needs and expectations of customers and, for which, mobile carriers can earn revenue in line with bandwidth growth. The intelligence gathered from the network lays the foundation for building more intelligent services, which in turn leads to more satisfied customers, who spend more. </a:t>
            </a:r>
          </a:p>
          <a:p>
            <a:r>
              <a:rPr lang="en-US" dirty="0" smtClean="0"/>
              <a:t>Mobile carriers are fully aware of the scissor effect threat and have taken steps to respond with various solutions based on deep packet inspection to manage traffic. This includes services where consumption caps are introduced (i.e. you pay a flat rate up to a certain download limit and higher rates thereafter) and even degradation of performance for undesirable services, such as peer-to-peer downloads.</a:t>
            </a:r>
          </a:p>
          <a:p>
            <a:r>
              <a:rPr lang="en-US" dirty="0" smtClean="0"/>
              <a:t>These approaches are effective, but are they customer-friendly? Will this approach lead to more satisfied customers who are willing to pay more or customers ready to switch providers as soon as the option arises? How easy will it be for a hungry competitor to compete with this model? I think the answers are clear. </a:t>
            </a:r>
          </a:p>
          <a:p>
            <a:r>
              <a:rPr lang="en-US" dirty="0" smtClean="0"/>
              <a:t>An alternative approach is to build a strategy based on understanding and satisfying customer needs and providing services that reflect how they would like to use their mobile data services. The proposition is that by concentrating on providing exactly what customers want, they are less likely to switch provider and are more likely to pay more for the convenience and value their mobile data services provide.</a:t>
            </a:r>
          </a:p>
          <a:p>
            <a:r>
              <a:rPr lang="en-US" dirty="0" smtClean="0"/>
              <a:t>The key to achieving this is intelligence. The first step is gathering intelligence on network and service usage, so we understand how customers are using their mobile data services and that they are receiving the quality of experience they require. With this intelligence, it is possible to tailor services to different types of customer usage scenarios. For example, some customers are more active during the day, others in the evening. Some customers are more active on </a:t>
            </a:r>
            <a:r>
              <a:rPr lang="en-US" dirty="0" err="1" smtClean="0"/>
              <a:t>Facebook</a:t>
            </a:r>
            <a:r>
              <a:rPr lang="en-US" dirty="0" smtClean="0"/>
              <a:t>, others more interested in news or music downloads.</a:t>
            </a:r>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most British and European consumers will have to wait until 2014 or 2015 for meaningful LTE offerings, U.S. wireless consumers are being flooded with providers’ competing ads for 4G LTE services that are available today. To be clear: these are not mere commitments or trials, but </a:t>
            </a:r>
            <a:r>
              <a:rPr lang="en-US" i="1" dirty="0" smtClean="0"/>
              <a:t>actual deployments</a:t>
            </a:r>
            <a:r>
              <a:rPr lang="en-US" dirty="0" smtClean="0"/>
              <a:t> that continue to expand throughout the U.S. These aggressive network </a:t>
            </a:r>
            <a:r>
              <a:rPr lang="en-US" dirty="0" err="1" smtClean="0"/>
              <a:t>buildouts</a:t>
            </a:r>
            <a:r>
              <a:rPr lang="en-US" dirty="0" smtClean="0"/>
              <a:t> point to why the U.S. is the global leader in mobile broadband. Even though the U.S. comprises less than 5% of the global population and has less than 6% of the world’s mobile wireless subscribers, it boasts about 87% of global LTE subscribers as of 3Q 2011.</a:t>
            </a:r>
            <a:endParaRPr lang="en-US" b="1" dirty="0" smtClean="0"/>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multiple systems will need to be deployed at critical locations in the network, it is important to base development on a cost-effective, high-performance, reliable and, most importantly, scalable platform. </a:t>
            </a:r>
          </a:p>
          <a:p>
            <a:r>
              <a:rPr lang="en-US" dirty="0" smtClean="0"/>
              <a:t>Scalability is absolutely essential as mobile data traffic threatens to swamp mobile networks. The advantage of standard servers is that the underlying server chipsets are increasing performance by up to 60 percent each year. What’s more, these chipsets are based on multiple cores with higher densities available on an annual basis. The availability of more and faster processing cores each year provides an opportunity to scale performance as and when new standard servers are available. </a:t>
            </a:r>
          </a:p>
          <a:p>
            <a:r>
              <a:rPr lang="en-US" dirty="0" smtClean="0"/>
              <a:t>Avoiding the scissor effect requires intelligence. To build intelligent services, you need network intelligence based on systems that are built intelligently. Only by re-thinking how services are provided, how networks are built, and how systems are developed can we hope to respond quickly enough to the challenges that will face mobile carriers over the coming years.</a:t>
            </a:r>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US" sz="1200" b="1" dirty="0" smtClean="0"/>
              <a:t>Mobile data traffic will reach the following milestones within the next five years</a:t>
            </a:r>
            <a:r>
              <a:rPr lang="en-US" sz="1200" dirty="0" smtClean="0"/>
              <a:t>.</a:t>
            </a:r>
          </a:p>
          <a:p>
            <a:pPr>
              <a:buNone/>
            </a:pPr>
            <a:r>
              <a:rPr lang="en-US" sz="1200" dirty="0" smtClean="0"/>
              <a:t>• Monthly global mobile data traffic will surpass 10 </a:t>
            </a:r>
            <a:r>
              <a:rPr lang="en-US" sz="1200" dirty="0" err="1" smtClean="0"/>
              <a:t>exabytes</a:t>
            </a:r>
            <a:r>
              <a:rPr lang="en-US" sz="1200" dirty="0" smtClean="0"/>
              <a:t> in 2016.</a:t>
            </a:r>
          </a:p>
          <a:p>
            <a:pPr>
              <a:buNone/>
            </a:pPr>
            <a:r>
              <a:rPr lang="en-US" sz="1200" dirty="0" smtClean="0"/>
              <a:t>• Over 100 million </a:t>
            </a:r>
            <a:r>
              <a:rPr lang="en-US" sz="1200" dirty="0" err="1" smtClean="0"/>
              <a:t>smartphone</a:t>
            </a:r>
            <a:r>
              <a:rPr lang="en-US" sz="1200" dirty="0" smtClean="0"/>
              <a:t> users will belong to the "gigabyte club" (over 1 GB per month) by 2012.</a:t>
            </a:r>
          </a:p>
          <a:p>
            <a:pPr>
              <a:buNone/>
            </a:pPr>
            <a:r>
              <a:rPr lang="en-US" sz="1200" dirty="0" smtClean="0"/>
              <a:t>• The number of mobile-connected devices will exceed the world's population in 2012.</a:t>
            </a:r>
          </a:p>
          <a:p>
            <a:pPr>
              <a:buNone/>
            </a:pPr>
            <a:r>
              <a:rPr lang="en-US" sz="1200" dirty="0" smtClean="0"/>
              <a:t>• The average mobile connection speed will surpass 1 Mbps in 2014.</a:t>
            </a:r>
          </a:p>
          <a:p>
            <a:pPr>
              <a:buNone/>
            </a:pPr>
            <a:r>
              <a:rPr lang="en-US" sz="1200" dirty="0" smtClean="0"/>
              <a:t>• Due to increased usage on </a:t>
            </a:r>
            <a:r>
              <a:rPr lang="en-US" sz="1200" dirty="0" err="1" smtClean="0"/>
              <a:t>smartphones</a:t>
            </a:r>
            <a:r>
              <a:rPr lang="en-US" sz="1200" dirty="0" smtClean="0"/>
              <a:t>, handsets will exceed 50 percent of mobile data traffic in 2014.</a:t>
            </a:r>
          </a:p>
          <a:p>
            <a:pPr>
              <a:buNone/>
            </a:pPr>
            <a:r>
              <a:rPr lang="en-US" sz="1200" dirty="0" smtClean="0"/>
              <a:t>• Monthly global mobile data traffic will surpass 10 </a:t>
            </a:r>
            <a:r>
              <a:rPr lang="en-US" sz="1200" dirty="0" err="1" smtClean="0"/>
              <a:t>exabytes</a:t>
            </a:r>
            <a:r>
              <a:rPr lang="en-US" sz="1200" dirty="0" smtClean="0"/>
              <a:t> in 2016.</a:t>
            </a:r>
          </a:p>
          <a:p>
            <a:pPr>
              <a:buNone/>
            </a:pPr>
            <a:r>
              <a:rPr lang="en-US" sz="1200" dirty="0" smtClean="0"/>
              <a:t>• Monthly mobile tablet traffic will surpass 1 </a:t>
            </a:r>
            <a:r>
              <a:rPr lang="en-US" sz="1200" dirty="0" err="1" smtClean="0"/>
              <a:t>exabyte</a:t>
            </a:r>
            <a:r>
              <a:rPr lang="en-US" sz="1200" dirty="0" smtClean="0"/>
              <a:t> per month in 2016.</a:t>
            </a:r>
          </a:p>
          <a:p>
            <a:pPr>
              <a:buNone/>
            </a:pPr>
            <a:r>
              <a:rPr lang="en-US" sz="1200" dirty="0" smtClean="0"/>
              <a:t>• Tablets will exceed 10 percent of global mobile data traffic in 2016.</a:t>
            </a:r>
          </a:p>
          <a:p>
            <a:pPr>
              <a:buNone/>
            </a:pPr>
            <a:r>
              <a:rPr lang="en-US" sz="1200" dirty="0" smtClean="0"/>
              <a:t>• China will exceed 10 percent of global mobile data traffic in 2016.</a:t>
            </a:r>
          </a:p>
          <a:p>
            <a:pPr>
              <a:buNone/>
            </a:pPr>
            <a:r>
              <a:rPr lang="en-US" sz="1200" b="1" dirty="0" smtClean="0"/>
              <a:t>Global mobile data traffic will increase 18-fold between 2011 and 2016</a:t>
            </a:r>
            <a:r>
              <a:rPr lang="en-US" sz="1200" dirty="0" smtClean="0"/>
              <a:t>. Mobile data traffic will grow at a compound annual growth rate (CAGR) of 78 percent from 2011 to 2016, reaching 10.8 </a:t>
            </a:r>
            <a:r>
              <a:rPr lang="en-US" sz="1200" dirty="0" err="1" smtClean="0"/>
              <a:t>exabytes</a:t>
            </a:r>
            <a:r>
              <a:rPr lang="en-US" sz="1200" dirty="0" smtClean="0"/>
              <a:t> per month by 2016.</a:t>
            </a:r>
          </a:p>
          <a:p>
            <a:pPr>
              <a:buNone/>
            </a:pPr>
            <a:r>
              <a:rPr lang="en-US" sz="1200" b="1" dirty="0" smtClean="0"/>
              <a:t>By the end of 2012, the number of mobile-connected devices will exceed the number of people on earth, and by 2016 there will be 1.4 mobile devices per capita</a:t>
            </a:r>
            <a:r>
              <a:rPr lang="en-US" sz="1200" dirty="0" smtClean="0"/>
              <a:t>. There will be over 10 billion mobile-connected devices in 2016, including machine-to-machine (M2M) modules-exceeding the world's population at that time (7.3 billion).</a:t>
            </a:r>
          </a:p>
          <a:p>
            <a:pPr>
              <a:buNone/>
            </a:pPr>
            <a:r>
              <a:rPr lang="en-US" sz="1200" b="1" dirty="0" smtClean="0"/>
              <a:t>Mobile network connection speeds will increase 9-fold by 2016</a:t>
            </a:r>
            <a:r>
              <a:rPr lang="en-US" sz="1200" dirty="0" smtClean="0"/>
              <a:t>. The average mobile network connection speed (189 kbps in 2011) will exceed 2.9 megabits per second (Mbps) in 2016.</a:t>
            </a:r>
          </a:p>
          <a:p>
            <a:pPr>
              <a:buNone/>
            </a:pPr>
            <a:r>
              <a:rPr lang="en-US" sz="1200" b="1" dirty="0" smtClean="0"/>
              <a:t>In 2016, 4G will be 6 percent of connections, but 36 percent of total traffic</a:t>
            </a:r>
            <a:r>
              <a:rPr lang="en-US" sz="1200" dirty="0" smtClean="0"/>
              <a:t>. In 2016, a 4G connection will generate 9 times more traffic on average than a non-4G connection.</a:t>
            </a:r>
          </a:p>
          <a:p>
            <a:pPr>
              <a:buNone/>
            </a:pPr>
            <a:r>
              <a:rPr lang="en-US" sz="1200" b="1" dirty="0" smtClean="0"/>
              <a:t>By 2016, 39 percent of all global mobile devices could potentially be capable of connecting to an IPv6 mobile network</a:t>
            </a:r>
            <a:r>
              <a:rPr lang="en-US" sz="1200" dirty="0" smtClean="0"/>
              <a:t>. Over 4 billion devices will be IPv6-capable in 2016.</a:t>
            </a:r>
          </a:p>
          <a:p>
            <a:pPr>
              <a:buNone/>
            </a:pPr>
            <a:r>
              <a:rPr lang="en-US" sz="1200" b="1" dirty="0" smtClean="0"/>
              <a:t>Two-thirds of the world's mobile data traffic will be video by 2016</a:t>
            </a:r>
            <a:r>
              <a:rPr lang="en-US" sz="1200" dirty="0" smtClean="0"/>
              <a:t>. Mobile video will increase 25-fold between 2011 and 2016, accounting for over 70 percent of total mobile data traffic by the end of the forecast period.</a:t>
            </a:r>
          </a:p>
          <a:p>
            <a:pPr>
              <a:buNone/>
            </a:pPr>
            <a:r>
              <a:rPr lang="en-US" sz="1200" b="1" dirty="0" smtClean="0"/>
              <a:t>Mobile-connected tablets will generate almost as much traffic in 2016 as the entire global mobile network in 2012</a:t>
            </a:r>
            <a:r>
              <a:rPr lang="en-US" sz="1200" dirty="0" smtClean="0"/>
              <a:t>. The amount of mobile data traffic generated by tablets in 2016 (1.1 </a:t>
            </a:r>
            <a:r>
              <a:rPr lang="en-US" sz="1200" dirty="0" err="1" smtClean="0"/>
              <a:t>exabytes</a:t>
            </a:r>
            <a:r>
              <a:rPr lang="en-US" sz="1200" dirty="0" smtClean="0"/>
              <a:t> per month) will be approximately equal to the total amount of global mobile data traffic in 2012 (1.3 </a:t>
            </a:r>
            <a:r>
              <a:rPr lang="en-US" sz="1200" dirty="0" err="1" smtClean="0"/>
              <a:t>exabytes</a:t>
            </a:r>
            <a:r>
              <a:rPr lang="en-US" sz="1200" dirty="0" smtClean="0"/>
              <a:t> per month).</a:t>
            </a:r>
          </a:p>
          <a:p>
            <a:pPr>
              <a:buNone/>
            </a:pPr>
            <a:r>
              <a:rPr lang="en-US" sz="1200" b="1" dirty="0" smtClean="0"/>
              <a:t>The average </a:t>
            </a:r>
            <a:r>
              <a:rPr lang="en-US" sz="1200" b="1" dirty="0" err="1" smtClean="0"/>
              <a:t>smartphone</a:t>
            </a:r>
            <a:r>
              <a:rPr lang="en-US" sz="1200" b="1" dirty="0" smtClean="0"/>
              <a:t> will generate 2.6 GB of traffic per month in 2016, a 17-fold increase over the 2011 average of 150 MB per month</a:t>
            </a:r>
            <a:r>
              <a:rPr lang="en-US" sz="1200" dirty="0" smtClean="0"/>
              <a:t>. Aggregate </a:t>
            </a:r>
            <a:r>
              <a:rPr lang="en-US" sz="1200" dirty="0" err="1" smtClean="0"/>
              <a:t>smartphone</a:t>
            </a:r>
            <a:r>
              <a:rPr lang="en-US" sz="1200" dirty="0" smtClean="0"/>
              <a:t> traffic in 2016 will be 50 times greater than it is today, with a CAGR of 119 percent.</a:t>
            </a:r>
          </a:p>
          <a:p>
            <a:pPr>
              <a:buNone/>
            </a:pPr>
            <a:r>
              <a:rPr lang="en-US" sz="1200" b="1" dirty="0" smtClean="0"/>
              <a:t>By 2016, over 3.1 </a:t>
            </a:r>
            <a:r>
              <a:rPr lang="en-US" sz="1200" b="1" dirty="0" err="1" smtClean="0"/>
              <a:t>exabytes</a:t>
            </a:r>
            <a:r>
              <a:rPr lang="en-US" sz="1200" b="1" dirty="0" smtClean="0"/>
              <a:t> of mobile data traffic will be offloaded to the fixed network by means of dual-mode devices and </a:t>
            </a:r>
            <a:r>
              <a:rPr lang="en-US" sz="1200" b="1" dirty="0" err="1" smtClean="0"/>
              <a:t>femtocells</a:t>
            </a:r>
            <a:r>
              <a:rPr lang="en-US" sz="1200" b="1" dirty="0" smtClean="0"/>
              <a:t> each month</a:t>
            </a:r>
            <a:r>
              <a:rPr lang="en-US" sz="1200" dirty="0" smtClean="0"/>
              <a:t>. Without dual-mode and </a:t>
            </a:r>
            <a:r>
              <a:rPr lang="en-US" sz="1200" dirty="0" err="1" smtClean="0"/>
              <a:t>femtocell</a:t>
            </a:r>
            <a:r>
              <a:rPr lang="en-US" sz="1200" dirty="0" smtClean="0"/>
              <a:t> offload of handset and tablet traffic, total mobile data traffic would grow at a CAGR of 84 percent between 2011 and 2016 (21-fold growth), instead of the projected CAGR of 78 percent (18-fold growth).</a:t>
            </a:r>
          </a:p>
          <a:p>
            <a:pPr>
              <a:buNone/>
            </a:pPr>
            <a:r>
              <a:rPr lang="en-US" sz="1200" b="1" dirty="0" smtClean="0"/>
              <a:t>The Middle East and Africa will have the strongest mobile data traffic growth of any region at 104 percent CAGR</a:t>
            </a:r>
            <a:r>
              <a:rPr lang="en-US" sz="1200" dirty="0" smtClean="0"/>
              <a:t>. This region will be followed by Asia Pacific at 84 percent and Central and Eastern Europe at 83 percent.</a:t>
            </a:r>
          </a:p>
          <a:p>
            <a:pPr>
              <a:buNone/>
            </a:pPr>
            <a:r>
              <a:rPr lang="en-US" sz="1200" b="1" dirty="0" smtClean="0"/>
              <a:t>China will account for over 10 percent of global mobile data traffic in 2016, up from less than 5 percent in 2011</a:t>
            </a:r>
            <a:r>
              <a:rPr lang="en-US" sz="1200" dirty="0" smtClean="0"/>
              <a:t>.</a:t>
            </a:r>
          </a:p>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US" sz="1200" dirty="0" smtClean="0"/>
              <a:t>The Mobile Network in 2011 and 2012</a:t>
            </a:r>
          </a:p>
          <a:p>
            <a:pPr>
              <a:buNone/>
            </a:pPr>
            <a:r>
              <a:rPr lang="en-US" sz="1200" b="1" dirty="0" smtClean="0"/>
              <a:t>Global mobile data traffic grew 2.3-fold in 2011, more than doubling for the fourth year in a row</a:t>
            </a:r>
            <a:r>
              <a:rPr lang="en-US" sz="1200" dirty="0" smtClean="0"/>
              <a:t>. The 2011 mobile data traffic growth rate was higher than anticipated. Last year's forecast projected that the growth rate would be 131 percent. This year's estimate is that global mobile data traffic grew 133 percent in 2011.</a:t>
            </a:r>
          </a:p>
          <a:p>
            <a:pPr>
              <a:buNone/>
            </a:pPr>
            <a:r>
              <a:rPr lang="en-US" sz="1200" b="1" dirty="0" smtClean="0"/>
              <a:t>Last year's mobile data traffic was eight times the size of the entire global Internet in 2000</a:t>
            </a:r>
            <a:r>
              <a:rPr lang="en-US" sz="1200" dirty="0" smtClean="0"/>
              <a:t>. Global mobile data traffic in 2011 (597 </a:t>
            </a:r>
            <a:r>
              <a:rPr lang="en-US" sz="1200" dirty="0" err="1" smtClean="0"/>
              <a:t>petabytes</a:t>
            </a:r>
            <a:r>
              <a:rPr lang="en-US" sz="1200" dirty="0" smtClean="0"/>
              <a:t> per month) was over eight times greater than the total global Internet traffic in 2000 (75 </a:t>
            </a:r>
            <a:r>
              <a:rPr lang="en-US" sz="1200" dirty="0" err="1" smtClean="0"/>
              <a:t>petabytes</a:t>
            </a:r>
            <a:r>
              <a:rPr lang="en-US" sz="1200" dirty="0" smtClean="0"/>
              <a:t> per month).</a:t>
            </a:r>
          </a:p>
          <a:p>
            <a:pPr>
              <a:buNone/>
            </a:pPr>
            <a:r>
              <a:rPr lang="en-US" sz="1200" b="1" dirty="0" smtClean="0"/>
              <a:t>Mobile video traffic exceeded 50 percent for the first time in 2011</a:t>
            </a:r>
            <a:r>
              <a:rPr lang="en-US" sz="1200" dirty="0" smtClean="0"/>
              <a:t>. Mobile video traffic was 52 percent of traffic by the end of 2011.</a:t>
            </a:r>
          </a:p>
          <a:p>
            <a:pPr>
              <a:buNone/>
            </a:pPr>
            <a:r>
              <a:rPr lang="en-US" sz="1200" b="1" dirty="0" smtClean="0"/>
              <a:t>Mobile network connection speeds grew 66 percent in 2011</a:t>
            </a:r>
            <a:r>
              <a:rPr lang="en-US" sz="1200" dirty="0" smtClean="0"/>
              <a:t>. Globally, the average mobile network downstream speed in 2011 was 315 kilobits per second (kbps), up from 189 kbps in 2010. The average mobile network connection speed for </a:t>
            </a:r>
            <a:r>
              <a:rPr lang="en-US" sz="1200" dirty="0" err="1" smtClean="0"/>
              <a:t>smartphones</a:t>
            </a:r>
            <a:r>
              <a:rPr lang="en-US" sz="1200" dirty="0" smtClean="0"/>
              <a:t> in 2011 was 1344 kbps, up from 968 kbps in 2010.</a:t>
            </a:r>
          </a:p>
          <a:p>
            <a:pPr>
              <a:buNone/>
            </a:pPr>
            <a:r>
              <a:rPr lang="en-US" sz="1200" b="1" dirty="0" smtClean="0"/>
              <a:t>In 2011, a fourth-generation (4G) connection generated 28 times more traffic on average than a non-4G connection</a:t>
            </a:r>
            <a:r>
              <a:rPr lang="en-US" sz="1200" dirty="0" smtClean="0"/>
              <a:t>. Although 4G connections represent only 0.2 percent of mobile connections today, they already account for 6 percent of mobile data traffic.</a:t>
            </a:r>
          </a:p>
          <a:p>
            <a:pPr>
              <a:buNone/>
            </a:pPr>
            <a:r>
              <a:rPr lang="en-US" sz="1200" b="1" dirty="0" smtClean="0"/>
              <a:t>The top 1 percent of mobile data subscribers generate 24 percent of mobile data traffic, down from 35 percent 1 year ago</a:t>
            </a:r>
            <a:r>
              <a:rPr lang="en-US" sz="1200" dirty="0" smtClean="0"/>
              <a:t>. According to a mobile data usage study conducted by Cisco, mobile data traffic has evened out over the last year and now approaches the 1:20 ratio that has been true of fixed networks for several years.</a:t>
            </a:r>
          </a:p>
          <a:p>
            <a:pPr>
              <a:buNone/>
            </a:pPr>
            <a:r>
              <a:rPr lang="en-US" sz="1200" b="1" dirty="0" smtClean="0"/>
              <a:t>Average </a:t>
            </a:r>
            <a:r>
              <a:rPr lang="en-US" sz="1200" b="1" dirty="0" err="1" smtClean="0"/>
              <a:t>smartphone</a:t>
            </a:r>
            <a:r>
              <a:rPr lang="en-US" sz="1200" b="1" dirty="0" smtClean="0"/>
              <a:t> usage nearly tripled in 2011</a:t>
            </a:r>
            <a:r>
              <a:rPr lang="en-US" sz="1200" dirty="0" smtClean="0"/>
              <a:t>. The average amount of traffic per </a:t>
            </a:r>
            <a:r>
              <a:rPr lang="en-US" sz="1200" dirty="0" err="1" smtClean="0"/>
              <a:t>smartphone</a:t>
            </a:r>
            <a:r>
              <a:rPr lang="en-US" sz="1200" dirty="0" smtClean="0"/>
              <a:t> in 2011 was 150 MB per month, up from 55 MB per month in 2010.</a:t>
            </a:r>
          </a:p>
          <a:p>
            <a:pPr>
              <a:buNone/>
            </a:pPr>
            <a:r>
              <a:rPr lang="en-US" sz="1200" b="1" dirty="0" err="1" smtClean="0"/>
              <a:t>Smartphones</a:t>
            </a:r>
            <a:r>
              <a:rPr lang="en-US" sz="1200" b="1" dirty="0" smtClean="0"/>
              <a:t> represent only 12 percent of total global handsets in use today, but they represent over 82 percent of total global handset traffic</a:t>
            </a:r>
            <a:r>
              <a:rPr lang="en-US" sz="1200" dirty="0" smtClean="0"/>
              <a:t>. In 2011, the typical </a:t>
            </a:r>
            <a:r>
              <a:rPr lang="en-US" sz="1200" dirty="0" err="1" smtClean="0"/>
              <a:t>smartphone</a:t>
            </a:r>
            <a:r>
              <a:rPr lang="en-US" sz="1200" dirty="0" smtClean="0"/>
              <a:t> generated 35 times more mobile data traffic (150 MB per month) than the typical basic-feature cell phone (which generated only 4.3 MB per month of mobile data traffic).</a:t>
            </a:r>
          </a:p>
          <a:p>
            <a:pPr>
              <a:buNone/>
            </a:pPr>
            <a:r>
              <a:rPr lang="en-US" sz="1200" b="1" dirty="0" smtClean="0"/>
              <a:t>Globally, 33 percent of handset and tablet traffic was offloaded onto the fixed network through dual-mode or </a:t>
            </a:r>
            <a:r>
              <a:rPr lang="en-US" sz="1200" b="1" dirty="0" err="1" smtClean="0"/>
              <a:t>femtocell</a:t>
            </a:r>
            <a:r>
              <a:rPr lang="en-US" sz="1200" b="1" dirty="0" smtClean="0"/>
              <a:t> in 2011</a:t>
            </a:r>
            <a:r>
              <a:rPr lang="en-US" sz="1200" dirty="0" smtClean="0"/>
              <a:t>. In 2011, 72 </a:t>
            </a:r>
            <a:r>
              <a:rPr lang="en-US" sz="1200" dirty="0" err="1" smtClean="0"/>
              <a:t>petabytes</a:t>
            </a:r>
            <a:r>
              <a:rPr lang="en-US" sz="1200" dirty="0" smtClean="0"/>
              <a:t> of </a:t>
            </a:r>
            <a:r>
              <a:rPr lang="en-US" sz="1200" dirty="0" err="1" smtClean="0"/>
              <a:t>smartphone</a:t>
            </a:r>
            <a:r>
              <a:rPr lang="en-US" sz="1200" dirty="0" smtClean="0"/>
              <a:t> and tablet traffic were offloaded onto the fixed network each month. Without offload, traffic originating from phones and tablets would have been 217 </a:t>
            </a:r>
            <a:r>
              <a:rPr lang="en-US" sz="1200" dirty="0" err="1" smtClean="0"/>
              <a:t>petabytes</a:t>
            </a:r>
            <a:r>
              <a:rPr lang="en-US" sz="1200" dirty="0" smtClean="0"/>
              <a:t> per month rather than 147 </a:t>
            </a:r>
            <a:r>
              <a:rPr lang="en-US" sz="1200" dirty="0" err="1" smtClean="0"/>
              <a:t>petabytes</a:t>
            </a:r>
            <a:r>
              <a:rPr lang="en-US" sz="1200" dirty="0" smtClean="0"/>
              <a:t> per month in 2011.</a:t>
            </a:r>
          </a:p>
          <a:p>
            <a:pPr>
              <a:buNone/>
            </a:pPr>
            <a:r>
              <a:rPr lang="en-US" sz="1200" b="1" dirty="0" smtClean="0"/>
              <a:t>Android is now higher than </a:t>
            </a:r>
            <a:r>
              <a:rPr lang="en-US" sz="1200" b="1" dirty="0" err="1" smtClean="0"/>
              <a:t>iPhone</a:t>
            </a:r>
            <a:r>
              <a:rPr lang="en-US" sz="1200" b="1" dirty="0" smtClean="0"/>
              <a:t> levels of data use</a:t>
            </a:r>
            <a:r>
              <a:rPr lang="en-US" sz="1200" dirty="0" smtClean="0"/>
              <a:t>. Toward the end of 2011, Android consumption was equal to </a:t>
            </a:r>
            <a:r>
              <a:rPr lang="en-US" sz="1200" dirty="0" err="1" smtClean="0"/>
              <a:t>iPhone</a:t>
            </a:r>
            <a:r>
              <a:rPr lang="en-US" sz="1200" dirty="0" smtClean="0"/>
              <a:t> consumption, if not higher, in the United States and Western Europe.</a:t>
            </a:r>
          </a:p>
          <a:p>
            <a:pPr>
              <a:buNone/>
            </a:pPr>
            <a:r>
              <a:rPr lang="en-US" sz="1200" b="1" dirty="0" smtClean="0"/>
              <a:t>In 2011, 10 percent of mobile devices were potentially IPv6-capable</a:t>
            </a:r>
            <a:r>
              <a:rPr lang="en-US" sz="1200" dirty="0" smtClean="0"/>
              <a:t>. This estimate is based on network connection speed and OS capability.</a:t>
            </a:r>
          </a:p>
          <a:p>
            <a:pPr>
              <a:buNone/>
            </a:pPr>
            <a:r>
              <a:rPr lang="en-US" sz="1200" b="1" dirty="0" smtClean="0"/>
              <a:t>In 2011, the number of mobile-connected tablets tripled to 34 million, and each tablet generated 3.4 times more traffic than the average </a:t>
            </a:r>
            <a:r>
              <a:rPr lang="en-US" sz="1200" b="1" dirty="0" err="1" smtClean="0"/>
              <a:t>smartphone</a:t>
            </a:r>
            <a:r>
              <a:rPr lang="en-US" sz="1200" dirty="0" smtClean="0"/>
              <a:t>. In 2011, mobile data traffic per tablet was 517 MB per month, compared to 150 MB per month per </a:t>
            </a:r>
            <a:r>
              <a:rPr lang="en-US" sz="1200" dirty="0" err="1" smtClean="0"/>
              <a:t>smartphone</a:t>
            </a:r>
            <a:r>
              <a:rPr lang="en-US" sz="1200" dirty="0" smtClean="0"/>
              <a:t>.</a:t>
            </a:r>
          </a:p>
          <a:p>
            <a:pPr>
              <a:buNone/>
            </a:pPr>
            <a:r>
              <a:rPr lang="en-US" sz="1200" b="1" dirty="0" smtClean="0"/>
              <a:t>There were 175 million laptops on the mobile network in 2011, and each laptop generated 22 times more traffic than the average </a:t>
            </a:r>
            <a:r>
              <a:rPr lang="en-US" sz="1200" b="1" dirty="0" err="1" smtClean="0"/>
              <a:t>smartphone</a:t>
            </a:r>
            <a:r>
              <a:rPr lang="en-US" sz="1200" dirty="0" smtClean="0"/>
              <a:t>. Mobile data traffic per laptop was 2.1 GB per month, up 46 percent from 1.5 GB per month in 2010.</a:t>
            </a:r>
          </a:p>
          <a:p>
            <a:pPr>
              <a:buNone/>
            </a:pPr>
            <a:r>
              <a:rPr lang="en-US" sz="1200" b="1" dirty="0" err="1" smtClean="0"/>
              <a:t>Nonsmartphone</a:t>
            </a:r>
            <a:r>
              <a:rPr lang="en-US" sz="1200" b="1" dirty="0" smtClean="0"/>
              <a:t> usage increased 2.3-fold to 4.3 MB per month in 2011, compared to 1.9 MB per month in 2010</a:t>
            </a:r>
            <a:r>
              <a:rPr lang="en-US" sz="1200" dirty="0" smtClean="0"/>
              <a:t>. Basic handsets still make up the vast majority of devices on the network (88 percent).</a:t>
            </a:r>
          </a:p>
          <a:p>
            <a:pPr>
              <a:buNone/>
            </a:pPr>
            <a:r>
              <a:rPr lang="en-US" sz="1200" dirty="0" smtClean="0"/>
              <a:t>The Mobile Network Through 2016</a:t>
            </a:r>
          </a:p>
          <a:p>
            <a:endParaRPr lang="en-US" dirty="0"/>
          </a:p>
        </p:txBody>
      </p:sp>
      <p:sp>
        <p:nvSpPr>
          <p:cNvPr id="4" name="Slide Number Placeholder 3"/>
          <p:cNvSpPr>
            <a:spLocks noGrp="1"/>
          </p:cNvSpPr>
          <p:nvPr>
            <p:ph type="sldNum" sz="quarter" idx="10"/>
          </p:nvPr>
        </p:nvSpPr>
        <p:spPr/>
        <p:txBody>
          <a:bodyPr/>
          <a:lstStyle/>
          <a:p>
            <a:fld id="{42731293-C347-40A0-80CB-1DD2EB301AF7}"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98A39-0688-F141-A27A-049260EC0ED9}" type="datetimeFigureOut">
              <a:rPr lang="en-US" smtClean="0"/>
              <a:pPr/>
              <a:t>3/28/12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98A39-0688-F141-A27A-049260EC0ED9}" type="datetimeFigureOut">
              <a:rPr lang="en-US" smtClean="0"/>
              <a:pPr/>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98A39-0688-F141-A27A-049260EC0ED9}" type="datetimeFigureOut">
              <a:rPr lang="en-US" smtClean="0"/>
              <a:pPr/>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98A39-0688-F141-A27A-049260EC0ED9}" type="datetimeFigureOut">
              <a:rPr lang="en-US" smtClean="0"/>
              <a:pPr/>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98A39-0688-F141-A27A-049260EC0ED9}" type="datetimeFigureOut">
              <a:rPr lang="en-US" smtClean="0"/>
              <a:pPr/>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98A39-0688-F141-A27A-049260EC0ED9}" type="datetimeFigureOut">
              <a:rPr lang="en-US" smtClean="0"/>
              <a:pPr/>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98A39-0688-F141-A27A-049260EC0ED9}" type="datetimeFigureOut">
              <a:rPr lang="en-US" smtClean="0"/>
              <a:pPr/>
              <a:t>3/28/12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98A39-0688-F141-A27A-049260EC0ED9}" type="datetimeFigureOut">
              <a:rPr lang="en-US" smtClean="0"/>
              <a:pPr/>
              <a:t>3/28/12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98A39-0688-F141-A27A-049260EC0ED9}" type="datetimeFigureOut">
              <a:rPr lang="en-US" smtClean="0"/>
              <a:pPr/>
              <a:t>3/28/12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98A39-0688-F141-A27A-049260EC0ED9}" type="datetimeFigureOut">
              <a:rPr lang="en-US" smtClean="0"/>
              <a:pPr/>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98A39-0688-F141-A27A-049260EC0ED9}" type="datetimeFigureOut">
              <a:rPr lang="en-US" smtClean="0"/>
              <a:pPr/>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5CDF-AC7A-684E-97D1-997773D78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0"/>
            <a:ext cx="2133600" cy="365125"/>
          </a:xfrm>
          <a:prstGeom prst="rect">
            <a:avLst/>
          </a:prstGeom>
        </p:spPr>
        <p:txBody>
          <a:bodyPr vert="horz" lIns="91440" tIns="45720" rIns="91440" bIns="45720" rtlCol="0" anchor="ctr"/>
          <a:lstStyle>
            <a:lvl1pPr algn="ctr">
              <a:defRPr sz="1200">
                <a:solidFill>
                  <a:schemeClr val="bg1"/>
                </a:solidFill>
                <a:latin typeface="Neuropol" pitchFamily="34" charset="0"/>
              </a:defRPr>
            </a:lvl1pPr>
          </a:lstStyle>
          <a:p>
            <a:fld id="{55C98A39-0688-F141-A27A-049260EC0ED9}" type="datetimeFigureOut">
              <a:rPr lang="en-US" smtClean="0"/>
              <a:pPr/>
              <a:t>3/28/12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ctr">
              <a:defRPr sz="1200">
                <a:solidFill>
                  <a:schemeClr val="bg1"/>
                </a:solidFill>
                <a:latin typeface="Neuropol" pitchFamily="34" charset="0"/>
              </a:defRPr>
            </a:lvl1pPr>
          </a:lstStyle>
          <a:p>
            <a:fld id="{792F5CDF-AC7A-684E-97D1-997773D780EF}" type="slidenum">
              <a:rPr lang="en-US" smtClean="0"/>
              <a:pPr/>
              <a:t>‹#›</a:t>
            </a:fld>
            <a:endParaRPr lang="en-US"/>
          </a:p>
        </p:txBody>
      </p:sp>
      <p:pic>
        <p:nvPicPr>
          <p:cNvPr id="5122" name="Picture 2" descr="C:\Solevo\Documents\Artwork\ncs_tech_logo.png"/>
          <p:cNvPicPr>
            <a:picLocks noChangeAspect="1" noChangeArrowheads="1"/>
          </p:cNvPicPr>
          <p:nvPr userDrawn="1"/>
        </p:nvPicPr>
        <p:blipFill>
          <a:blip r:embed="rId13"/>
          <a:srcRect/>
          <a:stretch>
            <a:fillRect/>
          </a:stretch>
        </p:blipFill>
        <p:spPr bwMode="auto">
          <a:xfrm>
            <a:off x="3860235" y="6242015"/>
            <a:ext cx="1397568" cy="54817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wmf"/><Relationship Id="rId5" Type="http://schemas.openxmlformats.org/officeDocument/2006/relationships/image" Target="../media/image4.png"/><Relationship Id="rId6"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Erlang</a:t>
            </a:r>
            <a:r>
              <a:rPr lang="en-US" dirty="0" smtClean="0"/>
              <a:t> and the "100M Problem"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Within the last year, the two dominant US mobile operators have eclipsed 100 million subscribers. Along with this honor comes a host of technology issues ideally suited for </a:t>
            </a:r>
            <a:r>
              <a:rPr lang="en-US" dirty="0" err="1" smtClean="0"/>
              <a:t>Erlang</a:t>
            </a:r>
            <a:r>
              <a:rPr lang="en-US" dirty="0" smtClean="0"/>
              <a:t>-based solutions. </a:t>
            </a:r>
            <a:br>
              <a:rPr lang="en-US" dirty="0" smtClean="0"/>
            </a:br>
            <a:r>
              <a:rPr lang="en-US" dirty="0" smtClean="0"/>
              <a:t/>
            </a:r>
            <a:br>
              <a:rPr lang="en-US" dirty="0" smtClean="0"/>
            </a:br>
            <a:r>
              <a:rPr lang="en-US" dirty="0" smtClean="0"/>
              <a:t>This talk will explore the perfect storm of opportunity in the mobile industry (and others) including barriers to entry, paths to success, and an extrapolative perspective on where carrier ecosystems are heading. Devoid of </a:t>
            </a:r>
            <a:r>
              <a:rPr lang="en-US" dirty="0" err="1" smtClean="0"/>
              <a:t>Erlang</a:t>
            </a:r>
            <a:r>
              <a:rPr lang="en-US" dirty="0" smtClean="0"/>
              <a:t> code examples and laden with anecdotes of why the "best" technology doesn't always win. </a:t>
            </a:r>
            <a:br>
              <a:rPr lang="en-US" dirty="0" smtClean="0"/>
            </a:br>
            <a:r>
              <a:rPr lang="en-US" dirty="0" smtClean="0"/>
              <a:t/>
            </a:r>
            <a:br>
              <a:rPr lang="en-US" dirty="0" smtClean="0"/>
            </a:br>
            <a:r>
              <a:rPr lang="en-US" dirty="0" smtClean="0"/>
              <a:t>Talk Objectives: </a:t>
            </a:r>
            <a:br>
              <a:rPr lang="en-US" dirty="0" smtClean="0"/>
            </a:br>
            <a:r>
              <a:rPr lang="en-US" dirty="0" smtClean="0"/>
              <a:t>- Explore the business needs of major corporations facing the "100M Problem", a technology dilemma plaguing those that dared to succeed but not scale. </a:t>
            </a:r>
            <a:br>
              <a:rPr lang="en-US" dirty="0" smtClean="0"/>
            </a:br>
            <a:r>
              <a:rPr lang="en-US" dirty="0" smtClean="0"/>
              <a:t>- Discuss the applicability to </a:t>
            </a:r>
            <a:r>
              <a:rPr lang="en-US" dirty="0" err="1" smtClean="0"/>
              <a:t>Erlang</a:t>
            </a:r>
            <a:r>
              <a:rPr lang="en-US" dirty="0" smtClean="0"/>
              <a:t> as a core technology to overcoming the problem and laying the foundation for significant ROI. </a:t>
            </a:r>
            <a:br>
              <a:rPr lang="en-US" dirty="0" smtClean="0"/>
            </a:br>
            <a:r>
              <a:rPr lang="en-US" dirty="0" smtClean="0"/>
              <a:t/>
            </a:r>
            <a:br>
              <a:rPr lang="en-US" dirty="0" smtClean="0"/>
            </a:br>
            <a:r>
              <a:rPr lang="en-US" dirty="0" smtClean="0"/>
              <a:t>Target Audience: </a:t>
            </a:r>
            <a:br>
              <a:rPr lang="en-US" dirty="0" smtClean="0"/>
            </a:br>
            <a:r>
              <a:rPr lang="en-US" dirty="0" smtClean="0"/>
              <a:t>- Anyone in the unenviable position of having to sell their </a:t>
            </a:r>
            <a:r>
              <a:rPr lang="en-US" dirty="0" err="1" smtClean="0"/>
              <a:t>Erlang</a:t>
            </a:r>
            <a:r>
              <a:rPr lang="en-US" dirty="0" smtClean="0"/>
              <a:t>-based technology/solution to someone who doesn't realize they need it.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100 Million Club!</a:t>
            </a:r>
            <a:endParaRPr lang="en-US" dirty="0"/>
          </a:p>
        </p:txBody>
      </p:sp>
      <p:sp>
        <p:nvSpPr>
          <p:cNvPr id="3" name="Content Placeholder 2"/>
          <p:cNvSpPr>
            <a:spLocks noGrp="1"/>
          </p:cNvSpPr>
          <p:nvPr>
            <p:ph idx="1"/>
          </p:nvPr>
        </p:nvSpPr>
        <p:spPr>
          <a:xfrm>
            <a:off x="457200" y="1600200"/>
            <a:ext cx="7873223" cy="4525963"/>
          </a:xfrm>
        </p:spPr>
        <p:txBody>
          <a:bodyPr/>
          <a:lstStyle/>
          <a:p>
            <a:r>
              <a:rPr lang="en-US" dirty="0" smtClean="0"/>
              <a:t>With the help of </a:t>
            </a:r>
            <a:r>
              <a:rPr lang="en-US" dirty="0" err="1" smtClean="0"/>
              <a:t>iOS</a:t>
            </a:r>
            <a:r>
              <a:rPr lang="en-US" dirty="0" smtClean="0"/>
              <a:t> – a</a:t>
            </a:r>
            <a:r>
              <a:rPr lang="en-US" dirty="0" smtClean="0"/>
              <a:t>nd Android:</a:t>
            </a:r>
          </a:p>
          <a:p>
            <a:pPr lvl="1"/>
            <a:r>
              <a:rPr lang="en-US" dirty="0" smtClean="0"/>
              <a:t>The top two US mobile operators have surpassed 100 million subscribers each.</a:t>
            </a:r>
          </a:p>
          <a:p>
            <a:pPr lvl="1"/>
            <a:r>
              <a:rPr lang="en-US" dirty="0" smtClean="0"/>
              <a:t>The US now has more than 100 million </a:t>
            </a:r>
            <a:r>
              <a:rPr lang="en-US" dirty="0" err="1" smtClean="0"/>
              <a:t>smartphone</a:t>
            </a:r>
            <a:r>
              <a:rPr lang="en-US" dirty="0" smtClean="0"/>
              <a:t> users gobbling up network bandwidth and driving up network utilization.</a:t>
            </a:r>
          </a:p>
          <a:p>
            <a:pPr lvl="1"/>
            <a:r>
              <a:rPr lang="en-US" dirty="0" smtClean="0"/>
              <a:t>Scalability must now be addressed in terms of 100s of millions.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Scissor Effect</a:t>
            </a:r>
            <a:endParaRPr lang="en-US" dirty="0"/>
          </a:p>
        </p:txBody>
      </p:sp>
      <p:pic>
        <p:nvPicPr>
          <p:cNvPr id="6146" name="Picture 2"/>
          <p:cNvPicPr>
            <a:picLocks noChangeAspect="1" noChangeArrowheads="1"/>
          </p:cNvPicPr>
          <p:nvPr/>
        </p:nvPicPr>
        <p:blipFill>
          <a:blip r:embed="rId2"/>
          <a:srcRect/>
          <a:stretch>
            <a:fillRect/>
          </a:stretch>
        </p:blipFill>
        <p:spPr bwMode="auto">
          <a:xfrm>
            <a:off x="674075" y="1071899"/>
            <a:ext cx="7754815" cy="5158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an operator to do?</a:t>
            </a:r>
            <a:endParaRPr lang="en-US" dirty="0"/>
          </a:p>
        </p:txBody>
      </p:sp>
      <p:sp>
        <p:nvSpPr>
          <p:cNvPr id="4" name="Content Placeholder 3"/>
          <p:cNvSpPr>
            <a:spLocks noGrp="1"/>
          </p:cNvSpPr>
          <p:nvPr>
            <p:ph idx="1"/>
          </p:nvPr>
        </p:nvSpPr>
        <p:spPr>
          <a:xfrm>
            <a:off x="457200" y="1600200"/>
            <a:ext cx="8229600" cy="4525963"/>
          </a:xfrm>
        </p:spPr>
        <p:txBody>
          <a:bodyPr>
            <a:normAutofit fontScale="62500" lnSpcReduction="20000"/>
          </a:bodyPr>
          <a:lstStyle/>
          <a:p>
            <a:r>
              <a:rPr lang="en-US" dirty="0" smtClean="0"/>
              <a:t>Clearly, operators must prevent a prolonged period where </a:t>
            </a:r>
            <a:r>
              <a:rPr lang="en-US" dirty="0" smtClean="0"/>
              <a:t>costs exceed revenues.</a:t>
            </a:r>
          </a:p>
          <a:p>
            <a:r>
              <a:rPr lang="en-US" dirty="0" smtClean="0"/>
              <a:t>M</a:t>
            </a:r>
            <a:r>
              <a:rPr lang="en-US" dirty="0" smtClean="0"/>
              <a:t>argins are under dramatic </a:t>
            </a:r>
            <a:r>
              <a:rPr lang="en-US" dirty="0" smtClean="0"/>
              <a:t>pressure</a:t>
            </a:r>
            <a:r>
              <a:rPr lang="en-US" dirty="0" smtClean="0"/>
              <a:t> and they must take actions </a:t>
            </a:r>
            <a:r>
              <a:rPr lang="en-US" dirty="0" smtClean="0"/>
              <a:t>to address data traffic </a:t>
            </a:r>
            <a:r>
              <a:rPr lang="en-US" dirty="0" smtClean="0"/>
              <a:t>costs.</a:t>
            </a:r>
          </a:p>
          <a:p>
            <a:r>
              <a:rPr lang="en-US" dirty="0" smtClean="0"/>
              <a:t>N</a:t>
            </a:r>
            <a:r>
              <a:rPr lang="en-US" dirty="0" smtClean="0"/>
              <a:t>etwork </a:t>
            </a:r>
            <a:r>
              <a:rPr lang="en-US" dirty="0" smtClean="0"/>
              <a:t>efficiency will be absolutely </a:t>
            </a:r>
            <a:r>
              <a:rPr lang="en-US" dirty="0" smtClean="0"/>
              <a:t>key.</a:t>
            </a:r>
          </a:p>
          <a:p>
            <a:r>
              <a:rPr lang="en-US" dirty="0" smtClean="0"/>
              <a:t>In order to manage demand today, operators:</a:t>
            </a:r>
          </a:p>
          <a:p>
            <a:pPr lvl="1"/>
            <a:r>
              <a:rPr lang="en-US" dirty="0" smtClean="0"/>
              <a:t>Cap usage (bye-bye unlimited plans)</a:t>
            </a:r>
          </a:p>
          <a:p>
            <a:pPr lvl="1"/>
            <a:r>
              <a:rPr lang="en-US" dirty="0" smtClean="0"/>
              <a:t>Throttle “undesirable” services (P2P file-sharing)</a:t>
            </a:r>
          </a:p>
          <a:p>
            <a:pPr lvl="1"/>
            <a:r>
              <a:rPr lang="en-US" dirty="0" smtClean="0"/>
              <a:t>Throttle excessive users</a:t>
            </a:r>
          </a:p>
          <a:p>
            <a:r>
              <a:rPr lang="en-US" dirty="0" smtClean="0"/>
              <a:t>In order to meet the ever-increasing demand for more mobile data, operators have the following options:</a:t>
            </a:r>
          </a:p>
          <a:p>
            <a:pPr lvl="1"/>
            <a:r>
              <a:rPr lang="en-US" dirty="0" smtClean="0"/>
              <a:t>Boost network capacity</a:t>
            </a:r>
            <a:endParaRPr lang="en-US" dirty="0" smtClean="0"/>
          </a:p>
          <a:p>
            <a:pPr lvl="1"/>
            <a:r>
              <a:rPr lang="en-US" dirty="0" smtClean="0"/>
              <a:t>Buy </a:t>
            </a:r>
            <a:r>
              <a:rPr lang="en-US" dirty="0" smtClean="0"/>
              <a:t>additional </a:t>
            </a:r>
            <a:r>
              <a:rPr lang="en-US" dirty="0" smtClean="0"/>
              <a:t>spectrum</a:t>
            </a:r>
          </a:p>
          <a:p>
            <a:pPr lvl="1"/>
            <a:r>
              <a:rPr lang="en-US" dirty="0" smtClean="0"/>
              <a:t>Increase network intelligence</a:t>
            </a:r>
          </a:p>
          <a:p>
            <a:pPr lvl="1"/>
            <a:r>
              <a:rPr lang="en-US" dirty="0" smtClean="0"/>
              <a:t>Deploy a </a:t>
            </a:r>
            <a:r>
              <a:rPr lang="en-US" dirty="0" smtClean="0"/>
              <a:t>new network infrastructure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Capacity is Challenged</a:t>
            </a:r>
            <a:endParaRPr lang="en-US" dirty="0"/>
          </a:p>
        </p:txBody>
      </p:sp>
      <p:sp>
        <p:nvSpPr>
          <p:cNvPr id="3" name="Content Placeholder 2"/>
          <p:cNvSpPr>
            <a:spLocks noGrp="1"/>
          </p:cNvSpPr>
          <p:nvPr>
            <p:ph idx="1"/>
          </p:nvPr>
        </p:nvSpPr>
        <p:spPr/>
        <p:txBody>
          <a:bodyPr/>
          <a:lstStyle/>
          <a:p>
            <a:r>
              <a:rPr lang="en-US" dirty="0" smtClean="0"/>
              <a:t>Spectrum – Unlike money, you can’t print more of it.</a:t>
            </a:r>
            <a:endParaRPr lang="en-US" dirty="0"/>
          </a:p>
        </p:txBody>
      </p:sp>
      <p:pic>
        <p:nvPicPr>
          <p:cNvPr id="7170" name="Picture 2"/>
          <p:cNvPicPr>
            <a:picLocks noChangeAspect="1" noChangeArrowheads="1"/>
          </p:cNvPicPr>
          <p:nvPr/>
        </p:nvPicPr>
        <p:blipFill>
          <a:blip r:embed="rId2"/>
          <a:srcRect/>
          <a:stretch>
            <a:fillRect/>
          </a:stretch>
        </p:blipFill>
        <p:spPr bwMode="auto">
          <a:xfrm>
            <a:off x="1107100" y="2837922"/>
            <a:ext cx="6923070" cy="3035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is Challenging</a:t>
            </a:r>
            <a:endParaRPr lang="en-US" dirty="0"/>
          </a:p>
        </p:txBody>
      </p:sp>
      <p:pic>
        <p:nvPicPr>
          <p:cNvPr id="8194" name="Picture 2"/>
          <p:cNvPicPr>
            <a:picLocks noChangeAspect="1" noChangeArrowheads="1"/>
          </p:cNvPicPr>
          <p:nvPr/>
        </p:nvPicPr>
        <p:blipFill>
          <a:blip r:embed="rId2"/>
          <a:srcRect l="11403" t="17679" r="9978" b="2313"/>
          <a:stretch>
            <a:fillRect/>
          </a:stretch>
        </p:blipFill>
        <p:spPr bwMode="auto">
          <a:xfrm>
            <a:off x="603354" y="1182761"/>
            <a:ext cx="7937292" cy="5048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Spectrum Dilemma</a:t>
            </a:r>
            <a:endParaRPr lang="en-US" dirty="0"/>
          </a:p>
        </p:txBody>
      </p:sp>
      <p:pic>
        <p:nvPicPr>
          <p:cNvPr id="7171" name="Picture 3"/>
          <p:cNvPicPr>
            <a:picLocks noChangeAspect="1" noChangeArrowheads="1"/>
          </p:cNvPicPr>
          <p:nvPr/>
        </p:nvPicPr>
        <p:blipFill>
          <a:blip r:embed="rId2"/>
          <a:srcRect/>
          <a:stretch>
            <a:fillRect/>
          </a:stretch>
        </p:blipFill>
        <p:spPr bwMode="auto">
          <a:xfrm>
            <a:off x="1184029" y="1255541"/>
            <a:ext cx="6763687" cy="4903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Network Intelligence, </a:t>
            </a:r>
            <a:br>
              <a:rPr lang="en-US" sz="4000" dirty="0" smtClean="0"/>
            </a:br>
            <a:r>
              <a:rPr lang="en-US" sz="4000" dirty="0" smtClean="0"/>
              <a:t>theoretically speaking</a:t>
            </a:r>
            <a:endParaRPr lang="en-US" sz="4000" dirty="0"/>
          </a:p>
        </p:txBody>
      </p:sp>
      <p:sp>
        <p:nvSpPr>
          <p:cNvPr id="3" name="Content Placeholder 2"/>
          <p:cNvSpPr>
            <a:spLocks noGrp="1"/>
          </p:cNvSpPr>
          <p:nvPr>
            <p:ph idx="1"/>
          </p:nvPr>
        </p:nvSpPr>
        <p:spPr/>
        <p:txBody>
          <a:bodyPr>
            <a:noAutofit/>
          </a:bodyPr>
          <a:lstStyle/>
          <a:p>
            <a:r>
              <a:rPr lang="en-US" sz="2400" dirty="0" smtClean="0"/>
              <a:t>“Smart” pipe means $ (avoiding the scissor effect).</a:t>
            </a:r>
          </a:p>
          <a:p>
            <a:r>
              <a:rPr lang="en-US" sz="2400" dirty="0" smtClean="0"/>
              <a:t>The key is network intelligence.</a:t>
            </a:r>
          </a:p>
          <a:p>
            <a:r>
              <a:rPr lang="en-US" sz="2400" dirty="0" smtClean="0"/>
              <a:t>I</a:t>
            </a:r>
            <a:r>
              <a:rPr lang="en-US" sz="2400" dirty="0" smtClean="0"/>
              <a:t>ntelligence gathered from the network provides the foundation for building more intelligent services.</a:t>
            </a:r>
          </a:p>
          <a:p>
            <a:r>
              <a:rPr lang="en-US" sz="2400" dirty="0" smtClean="0"/>
              <a:t>SO…operators use things like </a:t>
            </a:r>
            <a:r>
              <a:rPr lang="en-US" sz="2400" dirty="0" smtClean="0"/>
              <a:t>deep packet inspection to manage traffic.</a:t>
            </a:r>
          </a:p>
          <a:p>
            <a:pPr lvl="1"/>
            <a:r>
              <a:rPr lang="en-US" sz="2000" dirty="0" smtClean="0"/>
              <a:t>Throttle “undesirable” services (P2P file-sharing)</a:t>
            </a:r>
          </a:p>
          <a:p>
            <a:pPr lvl="1"/>
            <a:r>
              <a:rPr lang="en-US" sz="2000" dirty="0" smtClean="0"/>
              <a:t>Throttle excessive users</a:t>
            </a:r>
            <a:endParaRPr lang="en-US" sz="2000" dirty="0" smtClean="0"/>
          </a:p>
          <a:p>
            <a:r>
              <a:rPr lang="en-US" sz="2400" dirty="0" smtClean="0"/>
              <a:t>Will this approach lead to more satisfied customers who are willing to pay more? </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New Infrastructure: 3GPP Long Term Evolution (LTE)</a:t>
            </a:r>
            <a:endParaRPr lang="en-US" dirty="0"/>
          </a:p>
        </p:txBody>
      </p:sp>
      <p:sp>
        <p:nvSpPr>
          <p:cNvPr id="4" name="Content Placeholder 3"/>
          <p:cNvSpPr>
            <a:spLocks noGrp="1"/>
          </p:cNvSpPr>
          <p:nvPr>
            <p:ph idx="1"/>
          </p:nvPr>
        </p:nvSpPr>
        <p:spPr/>
        <p:txBody>
          <a:bodyPr>
            <a:normAutofit fontScale="55000" lnSpcReduction="20000"/>
          </a:bodyPr>
          <a:lstStyle/>
          <a:p>
            <a:r>
              <a:rPr lang="en-US" sz="5053" dirty="0" smtClean="0"/>
              <a:t>Is it 4G?</a:t>
            </a:r>
          </a:p>
          <a:p>
            <a:pPr lvl="1"/>
            <a:r>
              <a:rPr lang="en-US" sz="4653" dirty="0" smtClean="0"/>
              <a:t>More like 3.9G but yes</a:t>
            </a:r>
          </a:p>
          <a:p>
            <a:pPr lvl="1"/>
            <a:r>
              <a:rPr lang="en-US" sz="4653" dirty="0" smtClean="0"/>
              <a:t>And so is HSPA+ (apparently)</a:t>
            </a:r>
          </a:p>
          <a:p>
            <a:r>
              <a:rPr lang="en-US" sz="5053" dirty="0" smtClean="0"/>
              <a:t>So it’s faster than 3G?</a:t>
            </a:r>
          </a:p>
          <a:p>
            <a:pPr lvl="1"/>
            <a:r>
              <a:rPr lang="en-US" sz="4653" dirty="0" smtClean="0"/>
              <a:t>Yes, </a:t>
            </a:r>
            <a:r>
              <a:rPr lang="en-US" sz="4653" dirty="0" smtClean="0"/>
              <a:t>but so is HSPA</a:t>
            </a:r>
            <a:r>
              <a:rPr lang="en-US" sz="4653" dirty="0" smtClean="0"/>
              <a:t>+</a:t>
            </a:r>
          </a:p>
          <a:p>
            <a:r>
              <a:rPr lang="en-US" sz="5053" dirty="0" smtClean="0"/>
              <a:t>It’s also a </a:t>
            </a:r>
            <a:r>
              <a:rPr lang="en-US" sz="5053" dirty="0" smtClean="0"/>
              <a:t>simplified, all-IP </a:t>
            </a:r>
            <a:r>
              <a:rPr lang="en-US" sz="5053" dirty="0" smtClean="0"/>
              <a:t>architecture</a:t>
            </a:r>
          </a:p>
          <a:p>
            <a:pPr lvl="1"/>
            <a:r>
              <a:rPr lang="en-US" sz="4653" dirty="0" smtClean="0"/>
              <a:t>Significant cost efficiencies</a:t>
            </a:r>
          </a:p>
          <a:p>
            <a:pPr lvl="1"/>
            <a:r>
              <a:rPr lang="en-US" sz="4653" dirty="0" smtClean="0"/>
              <a:t>1/3 the cost per MB of existing infrastructure</a:t>
            </a:r>
          </a:p>
          <a:p>
            <a:r>
              <a:rPr lang="en-US" sz="5053" dirty="0" smtClean="0"/>
              <a:t>Is </a:t>
            </a:r>
            <a:r>
              <a:rPr lang="en-US" sz="5053" dirty="0" smtClean="0"/>
              <a:t>LTE something “you” want or something “they” need</a:t>
            </a:r>
            <a:r>
              <a:rPr lang="en-US" sz="5053" dirty="0" smtClean="0"/>
              <a:t>?</a:t>
            </a:r>
          </a:p>
          <a:p>
            <a:pPr lvl="1"/>
            <a:r>
              <a:rPr lang="en-US" sz="4653" dirty="0" smtClean="0"/>
              <a:t>Likely both.</a:t>
            </a:r>
          </a:p>
          <a:p>
            <a:endParaRPr lang="en-US" sz="5100" dirty="0" smtClean="0"/>
          </a:p>
          <a:p>
            <a:pPr lvl="1"/>
            <a:endParaRPr lang="en-US" sz="47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Evolved Packet Core (EPC)</a:t>
            </a:r>
            <a:endParaRPr lang="en-US" dirty="0"/>
          </a:p>
        </p:txBody>
      </p:sp>
      <p:sp>
        <p:nvSpPr>
          <p:cNvPr id="3" name="Content Placeholder 2"/>
          <p:cNvSpPr>
            <a:spLocks noGrp="1"/>
          </p:cNvSpPr>
          <p:nvPr>
            <p:ph idx="1"/>
          </p:nvPr>
        </p:nvSpPr>
        <p:spPr>
          <a:xfrm>
            <a:off x="457200" y="1600200"/>
            <a:ext cx="8130242" cy="4525963"/>
          </a:xfrm>
        </p:spPr>
        <p:txBody>
          <a:bodyPr>
            <a:normAutofit fontScale="92500" lnSpcReduction="10000"/>
          </a:bodyPr>
          <a:lstStyle/>
          <a:p>
            <a:r>
              <a:rPr lang="en-US" dirty="0" smtClean="0"/>
              <a:t>Moving to all-IP for mobile. </a:t>
            </a:r>
          </a:p>
          <a:p>
            <a:r>
              <a:rPr lang="en-US" dirty="0" smtClean="0"/>
              <a:t>System Architecture Evolution (SAE) specified for</a:t>
            </a:r>
            <a:r>
              <a:rPr lang="en-US" dirty="0" smtClean="0"/>
              <a:t> 3GPP LTE </a:t>
            </a:r>
            <a:r>
              <a:rPr lang="en-US" dirty="0" smtClean="0"/>
              <a:t>includes:</a:t>
            </a:r>
          </a:p>
          <a:p>
            <a:pPr lvl="1"/>
            <a:r>
              <a:rPr lang="en-US" dirty="0" smtClean="0"/>
              <a:t>Evolved UNTS Terrestrial Radio Access Network (E-UTRAN or LTE RAN)</a:t>
            </a:r>
          </a:p>
          <a:p>
            <a:pPr lvl="1"/>
            <a:r>
              <a:rPr lang="en-US" dirty="0" smtClean="0"/>
              <a:t>Evolved Packet Core (EPC)</a:t>
            </a:r>
          </a:p>
          <a:p>
            <a:r>
              <a:rPr lang="en-US" dirty="0" smtClean="0"/>
              <a:t>EPC sits in the middle and makes the entire LTE implementation work.</a:t>
            </a:r>
            <a:endParaRPr lang="en-US" dirty="0" smtClean="0"/>
          </a:p>
          <a:p>
            <a:r>
              <a:rPr lang="en-US" dirty="0" smtClean="0"/>
              <a:t>Brokers interaction with the IMS (IP Multimedia </a:t>
            </a:r>
            <a:r>
              <a:rPr lang="en-US" dirty="0" smtClean="0"/>
              <a:t>Subsystem)</a:t>
            </a:r>
            <a:r>
              <a:rPr lang="en-US" dirty="0" smtClean="0"/>
              <a:t> core…including VOIP (</a:t>
            </a:r>
            <a:r>
              <a:rPr lang="en-US" dirty="0" err="1" smtClean="0"/>
              <a:t>VoLTE</a:t>
            </a:r>
            <a:r>
              <a:rPr 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EPC Scale and the 100M Problem</a:t>
            </a:r>
            <a:endParaRPr lang="en-US" dirty="0"/>
          </a:p>
        </p:txBody>
      </p:sp>
      <p:sp>
        <p:nvSpPr>
          <p:cNvPr id="3" name="Content Placeholder 2"/>
          <p:cNvSpPr>
            <a:spLocks noGrp="1"/>
          </p:cNvSpPr>
          <p:nvPr>
            <p:ph idx="1"/>
          </p:nvPr>
        </p:nvSpPr>
        <p:spPr/>
        <p:txBody>
          <a:bodyPr>
            <a:normAutofit fontScale="32500" lnSpcReduction="20000"/>
          </a:bodyPr>
          <a:lstStyle/>
          <a:p>
            <a:r>
              <a:rPr lang="en-US" sz="6700" dirty="0" smtClean="0"/>
              <a:t>EPC functions include:</a:t>
            </a:r>
          </a:p>
          <a:p>
            <a:pPr lvl="1"/>
            <a:r>
              <a:rPr lang="en-US" sz="6300" dirty="0" smtClean="0"/>
              <a:t>Policy enforcement</a:t>
            </a:r>
          </a:p>
          <a:p>
            <a:pPr lvl="1"/>
            <a:r>
              <a:rPr lang="en-US" sz="6300" dirty="0" smtClean="0"/>
              <a:t>Packet filtering</a:t>
            </a:r>
          </a:p>
          <a:p>
            <a:pPr lvl="1"/>
            <a:r>
              <a:rPr lang="en-US" sz="6300" dirty="0" smtClean="0"/>
              <a:t>Flow-based charging</a:t>
            </a:r>
          </a:p>
          <a:p>
            <a:pPr lvl="1"/>
            <a:r>
              <a:rPr lang="en-US" sz="6300" dirty="0" smtClean="0"/>
              <a:t>Session management</a:t>
            </a:r>
          </a:p>
          <a:p>
            <a:pPr lvl="1"/>
            <a:r>
              <a:rPr lang="en-US" sz="6300" dirty="0" smtClean="0"/>
              <a:t>DIAMETER routing</a:t>
            </a:r>
          </a:p>
          <a:p>
            <a:r>
              <a:rPr lang="en-US" sz="6700" dirty="0" smtClean="0"/>
              <a:t>These all need to scale to 100M users </a:t>
            </a:r>
            <a:r>
              <a:rPr lang="en-US" sz="6700" dirty="0" smtClean="0"/>
              <a:t>upon INITIAL implementation</a:t>
            </a:r>
          </a:p>
          <a:p>
            <a:r>
              <a:rPr lang="en-US" sz="6769" dirty="0" smtClean="0"/>
              <a:t>Scalability </a:t>
            </a:r>
            <a:r>
              <a:rPr lang="en-US" sz="6769" dirty="0" smtClean="0"/>
              <a:t>is absolutely essential as mobile data traffic threatens to swamp mobile networks.</a:t>
            </a:r>
            <a:r>
              <a:rPr lang="en-US" sz="6769" dirty="0" smtClean="0"/>
              <a:t> </a:t>
            </a:r>
          </a:p>
          <a:p>
            <a:r>
              <a:rPr lang="en-US" sz="6769" dirty="0" smtClean="0"/>
              <a:t>Operators are moving to commodity HW with hopes that:</a:t>
            </a:r>
          </a:p>
          <a:p>
            <a:pPr lvl="1"/>
            <a:r>
              <a:rPr lang="en-US" sz="6154" dirty="0" smtClean="0"/>
              <a:t>T</a:t>
            </a:r>
            <a:r>
              <a:rPr lang="en-US" sz="6154" dirty="0" smtClean="0"/>
              <a:t>he </a:t>
            </a:r>
            <a:r>
              <a:rPr lang="en-US" sz="6154" dirty="0" smtClean="0"/>
              <a:t>underlying server chipsets</a:t>
            </a:r>
            <a:r>
              <a:rPr lang="en-US" sz="6154" dirty="0" smtClean="0"/>
              <a:t> continue to increase in performance</a:t>
            </a:r>
          </a:p>
          <a:p>
            <a:pPr lvl="1"/>
            <a:r>
              <a:rPr lang="en-US" sz="6154" dirty="0" smtClean="0"/>
              <a:t>The chipsets’ cores continue to evolve with increasingly higher densities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Erlang</a:t>
            </a:r>
            <a:r>
              <a:rPr lang="en-US" dirty="0" smtClean="0"/>
              <a:t> and the 100M Problem</a:t>
            </a:r>
            <a:endParaRPr lang="en-US" dirty="0"/>
          </a:p>
        </p:txBody>
      </p:sp>
      <p:sp>
        <p:nvSpPr>
          <p:cNvPr id="3" name="Subtitle 2"/>
          <p:cNvSpPr>
            <a:spLocks noGrp="1"/>
          </p:cNvSpPr>
          <p:nvPr>
            <p:ph type="subTitle" idx="1"/>
          </p:nvPr>
        </p:nvSpPr>
        <p:spPr/>
        <p:txBody>
          <a:bodyPr>
            <a:normAutofit/>
          </a:bodyPr>
          <a:lstStyle/>
          <a:p>
            <a:r>
              <a:rPr lang="en-US" dirty="0" smtClean="0"/>
              <a:t>A Story about Opportunity</a:t>
            </a:r>
          </a:p>
          <a:p>
            <a:endParaRPr lang="en-US" dirty="0" smtClean="0"/>
          </a:p>
          <a:p>
            <a:endParaRPr lang="en-US" sz="1600" dirty="0" smtClean="0"/>
          </a:p>
          <a:p>
            <a:r>
              <a:rPr lang="en-US" sz="1600" dirty="0" smtClean="0"/>
              <a:t>Presented by Roger J Smith, VP – Mobile Solutions, NCS Technologies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they will try…and fail…to scale.</a:t>
            </a:r>
            <a:endParaRPr lang="en-US" dirty="0"/>
          </a:p>
        </p:txBody>
      </p:sp>
      <p:sp>
        <p:nvSpPr>
          <p:cNvPr id="3" name="Content Placeholder 2"/>
          <p:cNvSpPr>
            <a:spLocks noGrp="1"/>
          </p:cNvSpPr>
          <p:nvPr>
            <p:ph idx="1"/>
          </p:nvPr>
        </p:nvSpPr>
        <p:spPr/>
        <p:txBody>
          <a:bodyPr/>
          <a:lstStyle/>
          <a:p>
            <a:r>
              <a:rPr lang="en-US" dirty="0" smtClean="0"/>
              <a:t>Implement current </a:t>
            </a:r>
            <a:r>
              <a:rPr lang="en-US" dirty="0" smtClean="0"/>
              <a:t>technology</a:t>
            </a:r>
          </a:p>
          <a:p>
            <a:r>
              <a:rPr lang="en-US" dirty="0" smtClean="0"/>
              <a:t>Blame </a:t>
            </a:r>
            <a:r>
              <a:rPr lang="en-US" dirty="0" smtClean="0"/>
              <a:t>the vendors</a:t>
            </a:r>
          </a:p>
          <a:p>
            <a:r>
              <a:rPr lang="en-US" dirty="0" smtClean="0"/>
              <a:t>Throw HW at it</a:t>
            </a:r>
          </a:p>
          <a:p>
            <a:r>
              <a:rPr lang="en-US" dirty="0" smtClean="0"/>
              <a:t>Blame the vendors</a:t>
            </a:r>
          </a:p>
          <a:p>
            <a:r>
              <a:rPr lang="en-US" dirty="0" smtClean="0"/>
              <a:t>Virtualization</a:t>
            </a:r>
          </a:p>
          <a:p>
            <a:r>
              <a:rPr lang="en-US" dirty="0" smtClean="0"/>
              <a:t>Blame the vendors</a:t>
            </a:r>
          </a:p>
          <a:p>
            <a:r>
              <a:rPr lang="en-US" dirty="0" smtClean="0"/>
              <a:t>Now what</a:t>
            </a:r>
            <a:r>
              <a:rPr lang="en-US"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Opportunity</a:t>
            </a:r>
            <a:endParaRPr lang="en-US" dirty="0"/>
          </a:p>
        </p:txBody>
      </p:sp>
      <p:sp>
        <p:nvSpPr>
          <p:cNvPr id="3" name="Content Placeholder 2"/>
          <p:cNvSpPr>
            <a:spLocks noGrp="1"/>
          </p:cNvSpPr>
          <p:nvPr>
            <p:ph idx="1"/>
          </p:nvPr>
        </p:nvSpPr>
        <p:spPr/>
        <p:txBody>
          <a:bodyPr>
            <a:noAutofit/>
          </a:bodyPr>
          <a:lstStyle/>
          <a:p>
            <a:pPr marL="342900" lvl="1" indent="-342900">
              <a:buNone/>
            </a:pPr>
            <a:r>
              <a:rPr lang="en-US" sz="2000" dirty="0" smtClean="0"/>
              <a:t>Avoiding the scissor effect requires</a:t>
            </a:r>
            <a:r>
              <a:rPr lang="en-US" sz="2000" dirty="0" smtClean="0"/>
              <a:t> new network infrastructure, functions and services that are more intelligent.</a:t>
            </a:r>
          </a:p>
          <a:p>
            <a:pPr marL="342900" lvl="1" indent="-342900">
              <a:buNone/>
            </a:pPr>
            <a:r>
              <a:rPr lang="en-US" sz="2000" dirty="0" smtClean="0"/>
              <a:t> </a:t>
            </a:r>
          </a:p>
          <a:p>
            <a:pPr marL="342900" lvl="1" indent="-342900">
              <a:buNone/>
            </a:pPr>
            <a:r>
              <a:rPr lang="en-US" sz="2000" dirty="0" smtClean="0"/>
              <a:t>There is a lack of stable, reliable, scalable solutions available today and the need is growing greater with each day.</a:t>
            </a:r>
          </a:p>
          <a:p>
            <a:pPr marL="342900" lvl="1" indent="-342900">
              <a:buNone/>
            </a:pPr>
            <a:endParaRPr lang="en-US" sz="2000" dirty="0" smtClean="0"/>
          </a:p>
          <a:p>
            <a:pPr marL="342900" lvl="1" indent="-342900">
              <a:buNone/>
            </a:pPr>
            <a:r>
              <a:rPr lang="en-US" sz="2000" dirty="0" smtClean="0"/>
              <a:t>The time is now to re</a:t>
            </a:r>
            <a:r>
              <a:rPr lang="en-US" sz="2000" dirty="0" smtClean="0"/>
              <a:t>-</a:t>
            </a:r>
            <a:r>
              <a:rPr lang="en-US" sz="2000" dirty="0" smtClean="0"/>
              <a:t>think </a:t>
            </a:r>
            <a:r>
              <a:rPr lang="en-US" sz="2000" dirty="0" smtClean="0"/>
              <a:t>how services are provided, how networks are built, and how systems are developed</a:t>
            </a:r>
            <a:r>
              <a:rPr lang="en-US" sz="2000" dirty="0" smtClean="0"/>
              <a:t> in order to </a:t>
            </a:r>
            <a:r>
              <a:rPr lang="en-US" sz="2000" dirty="0" smtClean="0"/>
              <a:t>respond quickly enough to the challenges that will face mobile carriers over the coming years</a:t>
            </a:r>
            <a:r>
              <a:rPr lang="en-US" sz="2000" dirty="0" smtClean="0"/>
              <a:t>.</a:t>
            </a:r>
          </a:p>
          <a:p>
            <a:pPr marL="342900" lvl="1" indent="-342900">
              <a:buNone/>
            </a:pPr>
            <a:r>
              <a:rPr lang="en-US" sz="2000" dirty="0" smtClean="0"/>
              <a:t> </a:t>
            </a:r>
          </a:p>
          <a:p>
            <a:pPr marL="342900" lvl="1" indent="-342900">
              <a:buNone/>
            </a:pPr>
            <a:r>
              <a:rPr lang="en-US" sz="2000" dirty="0" smtClean="0"/>
              <a:t>So</a:t>
            </a:r>
            <a:r>
              <a:rPr lang="en-US" sz="2000" dirty="0" smtClean="0"/>
              <a:t>…how do you deliver network-based software services that</a:t>
            </a:r>
            <a:r>
              <a:rPr lang="en-US" sz="2000" dirty="0" smtClean="0"/>
              <a:t> can scale to meet the needs of 100s of millions of voracious users </a:t>
            </a:r>
            <a:r>
              <a:rPr lang="en-US" sz="2000" dirty="0" smtClean="0"/>
              <a:t>AND leverage investments in multi-core/multi-proc </a:t>
            </a:r>
            <a:r>
              <a:rPr lang="en-US" sz="2000" dirty="0" smtClean="0"/>
              <a:t>hardware</a:t>
            </a:r>
            <a:r>
              <a:rPr lang="en-US" sz="2000" dirty="0" smtClean="0"/>
              <a:t>?</a:t>
            </a:r>
            <a:endParaRPr lang="en-US" sz="2000" dirty="0" smtClean="0"/>
          </a:p>
          <a:p>
            <a:pPr>
              <a:buNone/>
            </a:pPr>
            <a:endParaRPr lang="en-US" sz="900" dirty="0" smtClean="0"/>
          </a:p>
          <a:p>
            <a:pPr>
              <a:buNone/>
            </a:pPr>
            <a:endParaRPr lang="en-US" sz="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0150" y="780723"/>
            <a:ext cx="6743700" cy="6007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EPC </a:t>
            </a:r>
            <a:r>
              <a:rPr lang="en-US" sz="4000" b="1" dirty="0" smtClean="0"/>
              <a:t>for</a:t>
            </a:r>
            <a:r>
              <a:rPr lang="en-US" sz="4000" dirty="0" smtClean="0"/>
              <a:t> all IP (hello </a:t>
            </a:r>
            <a:r>
              <a:rPr lang="en-US" sz="4000" dirty="0" err="1" smtClean="0"/>
              <a:t>wireline</a:t>
            </a:r>
            <a:r>
              <a:rPr lang="en-US" sz="4000" dirty="0" smtClean="0"/>
              <a:t>!)</a:t>
            </a:r>
          </a:p>
          <a:p>
            <a:r>
              <a:rPr lang="en-US" sz="4000" dirty="0" smtClean="0"/>
              <a:t>Growth beyond </a:t>
            </a:r>
            <a:r>
              <a:rPr lang="en-US" sz="4000" dirty="0" smtClean="0"/>
              <a:t>subscriber</a:t>
            </a:r>
          </a:p>
          <a:p>
            <a:pPr lvl="1"/>
            <a:r>
              <a:rPr lang="en-US" sz="3600" dirty="0" smtClean="0"/>
              <a:t>Multiple devices per subscriber</a:t>
            </a:r>
            <a:endParaRPr lang="en-US" sz="3600" dirty="0" smtClean="0"/>
          </a:p>
          <a:p>
            <a:pPr lvl="1"/>
            <a:r>
              <a:rPr lang="en-US" sz="3600" dirty="0" smtClean="0"/>
              <a:t>Emerging </a:t>
            </a:r>
            <a:r>
              <a:rPr lang="en-US" sz="3600" dirty="0" smtClean="0"/>
              <a:t>devices (</a:t>
            </a:r>
            <a:r>
              <a:rPr lang="en-US" sz="3600" dirty="0" err="1" smtClean="0"/>
              <a:t>Telematics</a:t>
            </a:r>
            <a:r>
              <a:rPr lang="en-US" sz="3600" dirty="0" smtClean="0"/>
              <a:t>, gaming)</a:t>
            </a:r>
          </a:p>
          <a:p>
            <a:pPr lvl="1"/>
            <a:r>
              <a:rPr lang="en-US" sz="3600" dirty="0" smtClean="0"/>
              <a:t>M2M (Smart metering, inventory </a:t>
            </a:r>
            <a:r>
              <a:rPr lang="en-US" sz="3600" dirty="0" smtClean="0"/>
              <a:t>and </a:t>
            </a:r>
            <a:r>
              <a:rPr lang="en-US" sz="3600" dirty="0" smtClean="0"/>
              <a:t>fleet management)</a:t>
            </a:r>
          </a:p>
          <a:p>
            <a:r>
              <a:rPr lang="en-US" sz="4000" dirty="0" smtClean="0"/>
              <a:t>The 500M Problem is coming!</a:t>
            </a:r>
          </a:p>
          <a:p>
            <a:endParaRPr lang="en-US" sz="1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Data is born (US-version)</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1035968" y="1784498"/>
            <a:ext cx="1889376" cy="1417032"/>
          </a:xfrm>
          <a:prstGeom prst="rect">
            <a:avLst/>
          </a:prstGeom>
          <a:noFill/>
          <a:ln w="9525">
            <a:noFill/>
            <a:miter lim="800000"/>
            <a:headEnd/>
            <a:tailEnd/>
          </a:ln>
        </p:spPr>
      </p:pic>
      <p:grpSp>
        <p:nvGrpSpPr>
          <p:cNvPr id="10" name="Group 9"/>
          <p:cNvGrpSpPr/>
          <p:nvPr/>
        </p:nvGrpSpPr>
        <p:grpSpPr>
          <a:xfrm>
            <a:off x="2383000" y="1941894"/>
            <a:ext cx="3383651" cy="3289004"/>
            <a:chOff x="1356174" y="1784498"/>
            <a:chExt cx="3383651" cy="3289004"/>
          </a:xfrm>
        </p:grpSpPr>
        <p:pic>
          <p:nvPicPr>
            <p:cNvPr id="3076" name="Picture 4" descr="C:\Users\Roger\AppData\Local\Microsoft\Windows\Temporary Internet Files\Content.IE5\1GE7L2XT\MC900078835[1].wmf"/>
            <p:cNvPicPr>
              <a:picLocks noChangeAspect="1" noChangeArrowheads="1"/>
            </p:cNvPicPr>
            <p:nvPr/>
          </p:nvPicPr>
          <p:blipFill>
            <a:blip r:embed="rId4"/>
            <a:srcRect/>
            <a:stretch>
              <a:fillRect/>
            </a:stretch>
          </p:blipFill>
          <p:spPr bwMode="auto">
            <a:xfrm>
              <a:off x="1356174" y="1784498"/>
              <a:ext cx="3383651" cy="3289004"/>
            </a:xfrm>
            <a:prstGeom prst="rect">
              <a:avLst/>
            </a:prstGeom>
            <a:noFill/>
          </p:spPr>
        </p:pic>
        <p:sp>
          <p:nvSpPr>
            <p:cNvPr id="7" name="TextBox 6"/>
            <p:cNvSpPr txBox="1"/>
            <p:nvPr/>
          </p:nvSpPr>
          <p:spPr>
            <a:xfrm>
              <a:off x="3515209" y="3779365"/>
              <a:ext cx="934871" cy="523220"/>
            </a:xfrm>
            <a:prstGeom prst="rect">
              <a:avLst/>
            </a:prstGeom>
            <a:noFill/>
          </p:spPr>
          <p:txBody>
            <a:bodyPr wrap="none" rtlCol="0">
              <a:spAutoFit/>
            </a:bodyPr>
            <a:lstStyle/>
            <a:p>
              <a:r>
                <a:rPr lang="en-US" sz="2800" b="1" dirty="0" smtClean="0"/>
                <a:t>$10B</a:t>
              </a:r>
              <a:endParaRPr lang="en-US" sz="2800" b="1" dirty="0"/>
            </a:p>
          </p:txBody>
        </p:sp>
      </p:grpSp>
      <p:grpSp>
        <p:nvGrpSpPr>
          <p:cNvPr id="11" name="Group 10"/>
          <p:cNvGrpSpPr/>
          <p:nvPr/>
        </p:nvGrpSpPr>
        <p:grpSpPr>
          <a:xfrm>
            <a:off x="6070318" y="3380911"/>
            <a:ext cx="1986441" cy="2158139"/>
            <a:chOff x="4572000" y="3186733"/>
            <a:chExt cx="1986441" cy="2158139"/>
          </a:xfrm>
        </p:grpSpPr>
        <p:pic>
          <p:nvPicPr>
            <p:cNvPr id="3075" name="Picture 3"/>
            <p:cNvPicPr>
              <a:picLocks noChangeAspect="1" noChangeArrowheads="1"/>
            </p:cNvPicPr>
            <p:nvPr/>
          </p:nvPicPr>
          <p:blipFill>
            <a:blip r:embed="rId5"/>
            <a:srcRect/>
            <a:stretch>
              <a:fillRect/>
            </a:stretch>
          </p:blipFill>
          <p:spPr bwMode="auto">
            <a:xfrm>
              <a:off x="4821081" y="3186733"/>
              <a:ext cx="1511808" cy="1511808"/>
            </a:xfrm>
            <a:prstGeom prst="rect">
              <a:avLst/>
            </a:prstGeom>
            <a:noFill/>
            <a:ln w="9525">
              <a:noFill/>
              <a:miter lim="800000"/>
              <a:headEnd/>
              <a:tailEnd/>
            </a:ln>
          </p:spPr>
        </p:pic>
        <p:sp>
          <p:nvSpPr>
            <p:cNvPr id="8" name="TextBox 7"/>
            <p:cNvSpPr txBox="1"/>
            <p:nvPr/>
          </p:nvSpPr>
          <p:spPr>
            <a:xfrm>
              <a:off x="4572000" y="4698541"/>
              <a:ext cx="1986441" cy="646331"/>
            </a:xfrm>
            <a:prstGeom prst="rect">
              <a:avLst/>
            </a:prstGeom>
            <a:noFill/>
          </p:spPr>
          <p:txBody>
            <a:bodyPr wrap="none" rtlCol="0">
              <a:spAutoFit/>
            </a:bodyPr>
            <a:lstStyle/>
            <a:p>
              <a:r>
                <a:rPr lang="en-US" dirty="0" smtClean="0"/>
                <a:t>Mobile Multimedia</a:t>
              </a:r>
            </a:p>
            <a:p>
              <a:r>
                <a:rPr lang="en-US" dirty="0" smtClean="0"/>
                <a:t>Services Subsidiary</a:t>
              </a:r>
              <a:endParaRPr lang="en-US" dirty="0"/>
            </a:p>
          </p:txBody>
        </p:sp>
      </p:grpSp>
      <p:pic>
        <p:nvPicPr>
          <p:cNvPr id="3079" name="Picture 7" descr="C:\Users\Roger\AppData\Local\Microsoft\Windows\Temporary Internet Files\Content.IE5\VYB5OGQU\MC900281351[1].wmf"/>
          <p:cNvPicPr>
            <a:picLocks noChangeAspect="1" noChangeArrowheads="1"/>
          </p:cNvPicPr>
          <p:nvPr/>
        </p:nvPicPr>
        <p:blipFill>
          <a:blip r:embed="rId6"/>
          <a:srcRect/>
          <a:stretch>
            <a:fillRect/>
          </a:stretch>
        </p:blipFill>
        <p:spPr bwMode="auto">
          <a:xfrm rot="17456777">
            <a:off x="3353079" y="2139216"/>
            <a:ext cx="485912" cy="2320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Success demands scale </a:t>
            </a:r>
            <a:endParaRPr lang="en-US" dirty="0"/>
          </a:p>
        </p:txBody>
      </p:sp>
      <p:pic>
        <p:nvPicPr>
          <p:cNvPr id="5" name="Picture 5"/>
          <p:cNvPicPr>
            <a:picLocks noChangeAspect="1" noChangeArrowheads="1"/>
          </p:cNvPicPr>
          <p:nvPr/>
        </p:nvPicPr>
        <p:blipFill>
          <a:blip r:embed="rId2"/>
          <a:srcRect/>
          <a:stretch>
            <a:fillRect/>
          </a:stretch>
        </p:blipFill>
        <p:spPr bwMode="auto">
          <a:xfrm>
            <a:off x="457200" y="1572768"/>
            <a:ext cx="5962650" cy="2952750"/>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5851785" y="4219349"/>
            <a:ext cx="2857500" cy="1905000"/>
          </a:xfrm>
          <a:prstGeom prst="rect">
            <a:avLst/>
          </a:prstGeom>
          <a:noFill/>
          <a:ln w="9525">
            <a:noFill/>
            <a:miter lim="800000"/>
            <a:headEnd/>
            <a:tailEnd/>
          </a:ln>
        </p:spPr>
      </p:pic>
      <p:sp>
        <p:nvSpPr>
          <p:cNvPr id="7" name="TextBox 6"/>
          <p:cNvSpPr txBox="1"/>
          <p:nvPr/>
        </p:nvSpPr>
        <p:spPr>
          <a:xfrm>
            <a:off x="457200" y="4525518"/>
            <a:ext cx="5051639" cy="646331"/>
          </a:xfrm>
          <a:prstGeom prst="rect">
            <a:avLst/>
          </a:prstGeom>
          <a:noFill/>
        </p:spPr>
        <p:txBody>
          <a:bodyPr wrap="none" rtlCol="0">
            <a:spAutoFit/>
          </a:bodyPr>
          <a:lstStyle/>
          <a:p>
            <a:r>
              <a:rPr lang="en-US" dirty="0" smtClean="0"/>
              <a:t>One-third of AT&amp;T Wireless GSM subs signed up for </a:t>
            </a:r>
          </a:p>
          <a:p>
            <a:r>
              <a:rPr lang="en-US" dirty="0" err="1" smtClean="0"/>
              <a:t>mMode</a:t>
            </a:r>
            <a:r>
              <a:rPr lang="en-US" dirty="0" smtClean="0"/>
              <a:t>, getting 2MB of data a month for $12.49.</a:t>
            </a:r>
            <a:endParaRPr lang="en-US" dirty="0"/>
          </a:p>
        </p:txBody>
      </p:sp>
      <p:sp>
        <p:nvSpPr>
          <p:cNvPr id="8" name="TextBox 7"/>
          <p:cNvSpPr txBox="1"/>
          <p:nvPr/>
        </p:nvSpPr>
        <p:spPr>
          <a:xfrm>
            <a:off x="6872521" y="2413814"/>
            <a:ext cx="1814279" cy="1754326"/>
          </a:xfrm>
          <a:prstGeom prst="rect">
            <a:avLst/>
          </a:prstGeom>
          <a:noFill/>
        </p:spPr>
        <p:txBody>
          <a:bodyPr wrap="none" rtlCol="0">
            <a:spAutoFit/>
          </a:bodyPr>
          <a:lstStyle/>
          <a:p>
            <a:r>
              <a:rPr lang="en-US" dirty="0" smtClean="0"/>
              <a:t>Almost 8 million</a:t>
            </a:r>
          </a:p>
          <a:p>
            <a:r>
              <a:rPr lang="en-US" dirty="0" smtClean="0"/>
              <a:t>text votes cast in</a:t>
            </a:r>
          </a:p>
          <a:p>
            <a:r>
              <a:rPr lang="en-US" dirty="0" smtClean="0"/>
              <a:t>Season 2.  </a:t>
            </a:r>
          </a:p>
          <a:p>
            <a:r>
              <a:rPr lang="en-US" dirty="0" smtClean="0"/>
              <a:t>By Season 8, 178 </a:t>
            </a:r>
          </a:p>
          <a:p>
            <a:r>
              <a:rPr lang="en-US" dirty="0" smtClean="0"/>
              <a:t>million text votes</a:t>
            </a:r>
          </a:p>
          <a:p>
            <a:r>
              <a:rPr lang="en-US" dirty="0" smtClean="0"/>
              <a:t>were cast.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Early </a:t>
            </a:r>
            <a:r>
              <a:rPr lang="en-US" sz="3600" dirty="0" smtClean="0"/>
              <a:t>Mobile Data Scale Dynamics</a:t>
            </a:r>
            <a:endParaRPr lang="en-US" sz="3600" dirty="0"/>
          </a:p>
        </p:txBody>
      </p:sp>
      <p:sp>
        <p:nvSpPr>
          <p:cNvPr id="4" name="Content Placeholder 3"/>
          <p:cNvSpPr>
            <a:spLocks noGrp="1"/>
          </p:cNvSpPr>
          <p:nvPr>
            <p:ph idx="1"/>
          </p:nvPr>
        </p:nvSpPr>
        <p:spPr/>
        <p:txBody>
          <a:bodyPr>
            <a:normAutofit fontScale="92500" lnSpcReduction="10000"/>
          </a:bodyPr>
          <a:lstStyle/>
          <a:p>
            <a:r>
              <a:rPr lang="en-US" dirty="0" err="1" smtClean="0"/>
              <a:t>mMode</a:t>
            </a:r>
            <a:r>
              <a:rPr lang="en-US" dirty="0" smtClean="0"/>
              <a:t> – approached 15M users</a:t>
            </a:r>
          </a:p>
          <a:p>
            <a:pPr lvl="1"/>
            <a:r>
              <a:rPr lang="en-US" dirty="0" smtClean="0"/>
              <a:t>Apache Tomcat</a:t>
            </a:r>
          </a:p>
          <a:p>
            <a:pPr lvl="1"/>
            <a:r>
              <a:rPr lang="en-US" dirty="0" smtClean="0"/>
              <a:t>BEA </a:t>
            </a:r>
            <a:r>
              <a:rPr lang="en-US" dirty="0" err="1" smtClean="0"/>
              <a:t>WebLogic</a:t>
            </a:r>
            <a:endParaRPr lang="en-US" dirty="0" smtClean="0"/>
          </a:p>
          <a:p>
            <a:pPr lvl="1"/>
            <a:r>
              <a:rPr lang="en-US" dirty="0" smtClean="0"/>
              <a:t>Oracle RDBMS</a:t>
            </a:r>
          </a:p>
          <a:p>
            <a:pPr lvl="1"/>
            <a:r>
              <a:rPr lang="en-US" dirty="0" smtClean="0"/>
              <a:t>Java, java, java</a:t>
            </a:r>
          </a:p>
          <a:p>
            <a:r>
              <a:rPr lang="en-US" dirty="0" smtClean="0"/>
              <a:t>WAP Gateways – mobile web proxy</a:t>
            </a:r>
          </a:p>
          <a:p>
            <a:r>
              <a:rPr lang="en-US" dirty="0" smtClean="0"/>
              <a:t>SGSN/GGSN - Internet Protocol (IP) enablement of 2G/3G mobile networks</a:t>
            </a:r>
          </a:p>
          <a:p>
            <a:r>
              <a:rPr lang="en-US" dirty="0" smtClean="0"/>
              <a:t>SMSC – “store &amp; forward” for SMS messaging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Safeco Field Problem</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817076" y="1591469"/>
            <a:ext cx="5483023" cy="3906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Effect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Mobile Operator is the pipe.  Apple </a:t>
            </a:r>
            <a:r>
              <a:rPr lang="en-US" dirty="0" smtClean="0"/>
              <a:t>made </a:t>
            </a:r>
            <a:r>
              <a:rPr lang="en-US" dirty="0" smtClean="0"/>
              <a:t>the </a:t>
            </a:r>
            <a:r>
              <a:rPr lang="en-US" dirty="0" smtClean="0"/>
              <a:t>pipe </a:t>
            </a:r>
            <a:r>
              <a:rPr lang="en-US" dirty="0" smtClean="0"/>
              <a:t>“dumb”.</a:t>
            </a:r>
            <a:endParaRPr lang="en-US" dirty="0" smtClean="0"/>
          </a:p>
          <a:p>
            <a:endParaRPr lang="en-US" dirty="0" smtClean="0"/>
          </a:p>
          <a:p>
            <a:r>
              <a:rPr lang="en-US" dirty="0" smtClean="0"/>
              <a:t>Before </a:t>
            </a:r>
            <a:r>
              <a:rPr lang="en-US" dirty="0" smtClean="0"/>
              <a:t>the </a:t>
            </a:r>
            <a:r>
              <a:rPr lang="en-US" dirty="0" err="1" smtClean="0"/>
              <a:t>iPhone</a:t>
            </a:r>
            <a:r>
              <a:rPr lang="en-US" dirty="0" smtClean="0"/>
              <a:t> (2007</a:t>
            </a:r>
            <a:r>
              <a:rPr lang="en-US" dirty="0" smtClean="0"/>
              <a:t>),…</a:t>
            </a:r>
            <a:endParaRPr lang="en-US" dirty="0" smtClean="0"/>
          </a:p>
          <a:p>
            <a:pPr lvl="1"/>
            <a:r>
              <a:rPr lang="en-US" dirty="0" smtClean="0"/>
              <a:t>Operators were “herding” their subscribers into “walled gardens”</a:t>
            </a:r>
          </a:p>
          <a:p>
            <a:pPr lvl="1"/>
            <a:r>
              <a:rPr lang="en-US" dirty="0" smtClean="0"/>
              <a:t>Standards were optimized for the benefit of the operator rather than the subscriber (or developer)</a:t>
            </a:r>
          </a:p>
          <a:p>
            <a:r>
              <a:rPr lang="en-US" dirty="0" smtClean="0"/>
              <a:t>After the </a:t>
            </a:r>
            <a:r>
              <a:rPr lang="en-US" dirty="0" err="1" smtClean="0"/>
              <a:t>iPhone</a:t>
            </a:r>
            <a:r>
              <a:rPr lang="en-US" dirty="0" smtClean="0"/>
              <a:t>,…</a:t>
            </a:r>
            <a:endParaRPr lang="en-US" dirty="0" smtClean="0"/>
          </a:p>
          <a:p>
            <a:pPr lvl="1"/>
            <a:r>
              <a:rPr lang="en-US" dirty="0" smtClean="0"/>
              <a:t>Apple shifts focus to the user (customer experience) and developer (rich application SDK and App Store)</a:t>
            </a:r>
          </a:p>
          <a:p>
            <a:pPr lvl="1"/>
            <a:r>
              <a:rPr lang="en-US" dirty="0" smtClean="0"/>
              <a:t>Mobile internet development aligns with “wired” web development</a:t>
            </a:r>
            <a:endParaRPr lang="en-US" dirty="0" smtClean="0"/>
          </a:p>
          <a:p>
            <a:pPr lvl="1"/>
            <a:r>
              <a:rPr lang="en-US" dirty="0" smtClean="0"/>
              <a:t>Operators’ networks get </a:t>
            </a:r>
            <a:r>
              <a:rPr lang="en-US" dirty="0" smtClean="0"/>
              <a:t>pushed to the </a:t>
            </a:r>
            <a:r>
              <a:rPr lang="en-US" dirty="0" smtClean="0"/>
              <a:t>max</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smtClean="0"/>
              <a:t>upsets the Operators’ cart</a:t>
            </a:r>
            <a:endParaRPr lang="en-US" dirty="0"/>
          </a:p>
        </p:txBody>
      </p:sp>
      <p:sp>
        <p:nvSpPr>
          <p:cNvPr id="3" name="Content Placeholder 2"/>
          <p:cNvSpPr>
            <a:spLocks noGrp="1"/>
          </p:cNvSpPr>
          <p:nvPr>
            <p:ph idx="1"/>
          </p:nvPr>
        </p:nvSpPr>
        <p:spPr/>
        <p:txBody>
          <a:bodyPr>
            <a:normAutofit fontScale="70000" lnSpcReduction="20000"/>
          </a:bodyPr>
          <a:lstStyle/>
          <a:p>
            <a:endParaRPr lang="en-US" sz="2900" dirty="0" smtClean="0"/>
          </a:p>
          <a:p>
            <a:r>
              <a:rPr lang="en-US" sz="2900" dirty="0" smtClean="0"/>
              <a:t>Before the </a:t>
            </a:r>
            <a:r>
              <a:rPr lang="en-US" sz="2900" dirty="0" err="1" smtClean="0"/>
              <a:t>iPhone</a:t>
            </a:r>
            <a:r>
              <a:rPr lang="en-US" sz="2900" dirty="0" smtClean="0"/>
              <a:t>,…</a:t>
            </a:r>
          </a:p>
          <a:p>
            <a:pPr lvl="1"/>
            <a:r>
              <a:rPr lang="en-US" dirty="0" smtClean="0"/>
              <a:t>Operators managed portals to web content.</a:t>
            </a:r>
          </a:p>
          <a:p>
            <a:pPr lvl="1"/>
            <a:r>
              <a:rPr lang="en-US" dirty="0" smtClean="0"/>
              <a:t>Operators sold wallpapers, ringtones, games, &amp; apps through their own branded storefronts.</a:t>
            </a:r>
          </a:p>
          <a:p>
            <a:pPr lvl="1"/>
            <a:r>
              <a:rPr lang="en-US" dirty="0" smtClean="0"/>
              <a:t>Operators made incremental revenue beyond mobile service.</a:t>
            </a:r>
          </a:p>
          <a:p>
            <a:pPr lvl="1"/>
            <a:r>
              <a:rPr lang="en-US" dirty="0" smtClean="0"/>
              <a:t>Device manufacturers pre-load devices with operators “experience”.</a:t>
            </a:r>
          </a:p>
          <a:p>
            <a:r>
              <a:rPr lang="en-US" dirty="0" smtClean="0"/>
              <a:t>After </a:t>
            </a:r>
            <a:r>
              <a:rPr lang="en-US" dirty="0" smtClean="0"/>
              <a:t>the </a:t>
            </a:r>
            <a:r>
              <a:rPr lang="en-US" dirty="0" err="1" smtClean="0"/>
              <a:t>iPhone</a:t>
            </a:r>
            <a:r>
              <a:rPr lang="en-US" dirty="0" smtClean="0"/>
              <a:t>,…</a:t>
            </a:r>
          </a:p>
          <a:p>
            <a:pPr lvl="1"/>
            <a:r>
              <a:rPr lang="en-US" dirty="0" smtClean="0"/>
              <a:t>Users directly surf the web in full fidelity (</a:t>
            </a:r>
            <a:r>
              <a:rPr lang="en-US" dirty="0" err="1" smtClean="0"/>
              <a:t>unproxied</a:t>
            </a:r>
            <a:r>
              <a:rPr lang="en-US" dirty="0" smtClean="0"/>
              <a:t>).</a:t>
            </a:r>
          </a:p>
          <a:p>
            <a:pPr lvl="1"/>
            <a:r>
              <a:rPr lang="en-US" dirty="0" smtClean="0"/>
              <a:t>Apple sells ringtones, music, games &amp; apps through Apple’s iTunes and App Store.</a:t>
            </a:r>
          </a:p>
          <a:p>
            <a:pPr lvl="1"/>
            <a:r>
              <a:rPr lang="en-US" dirty="0" smtClean="0"/>
              <a:t>Apple makes incremental revenue beyond selling the device.</a:t>
            </a:r>
          </a:p>
          <a:p>
            <a:pPr lvl="1"/>
            <a:r>
              <a:rPr lang="en-US" dirty="0" smtClean="0"/>
              <a:t>Operators are relegated to being the “dumb” pipe.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Safeco Field Problem Revisited</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930993" y="1439905"/>
            <a:ext cx="3598985" cy="2561277"/>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57200" y="1108346"/>
            <a:ext cx="3810000" cy="2714625"/>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771741" y="3822971"/>
            <a:ext cx="3598985" cy="2399324"/>
          </a:xfrm>
          <a:prstGeom prst="rect">
            <a:avLst/>
          </a:prstGeom>
          <a:noFill/>
          <a:ln w="9525">
            <a:noFill/>
            <a:miter lim="800000"/>
            <a:headEnd/>
            <a:tailEnd/>
          </a:ln>
        </p:spPr>
      </p:pic>
      <p:sp>
        <p:nvSpPr>
          <p:cNvPr id="7" name="TextBox 6"/>
          <p:cNvSpPr txBox="1"/>
          <p:nvPr/>
        </p:nvSpPr>
        <p:spPr>
          <a:xfrm>
            <a:off x="4950978" y="4308905"/>
            <a:ext cx="3224152" cy="2031325"/>
          </a:xfrm>
          <a:prstGeom prst="rect">
            <a:avLst/>
          </a:prstGeom>
          <a:noFill/>
        </p:spPr>
        <p:txBody>
          <a:bodyPr wrap="none" rtlCol="0">
            <a:spAutoFit/>
          </a:bodyPr>
          <a:lstStyle/>
          <a:p>
            <a:pPr>
              <a:buFont typeface="Arial" pitchFamily="34" charset="0"/>
              <a:buChar char="•"/>
            </a:pPr>
            <a:r>
              <a:rPr lang="en-US" dirty="0" smtClean="0"/>
              <a:t>Google (OR) – 206,000 sq. ft.</a:t>
            </a:r>
          </a:p>
          <a:p>
            <a:pPr>
              <a:buFont typeface="Arial" pitchFamily="34" charset="0"/>
              <a:buChar char="•"/>
            </a:pPr>
            <a:r>
              <a:rPr lang="en-US" dirty="0" err="1" smtClean="0"/>
              <a:t>Facebook</a:t>
            </a:r>
            <a:r>
              <a:rPr lang="en-US" dirty="0" smtClean="0"/>
              <a:t> (OR) – 333,000 sq. ft.</a:t>
            </a:r>
          </a:p>
          <a:p>
            <a:pPr>
              <a:buFont typeface="Arial" pitchFamily="34" charset="0"/>
              <a:buChar char="•"/>
            </a:pPr>
            <a:r>
              <a:rPr lang="en-US" dirty="0" smtClean="0"/>
              <a:t>Apple (NC) – 500,000 sq. ft.</a:t>
            </a:r>
          </a:p>
          <a:p>
            <a:pPr>
              <a:buFont typeface="Arial" pitchFamily="34" charset="0"/>
              <a:buChar char="•"/>
            </a:pPr>
            <a:endParaRPr lang="en-US" dirty="0" smtClean="0"/>
          </a:p>
          <a:p>
            <a:pPr>
              <a:buFont typeface="Arial" pitchFamily="34" charset="0"/>
              <a:buChar char="•"/>
            </a:pPr>
            <a:r>
              <a:rPr lang="en-US" dirty="0" smtClean="0"/>
              <a:t>Safeco Field – 1,172,172 sq. ft. </a:t>
            </a:r>
          </a:p>
          <a:p>
            <a:r>
              <a:rPr lang="en-US" dirty="0" smtClean="0"/>
              <a:t>  (but only 106,000 sq. ft. of turf)</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levo Technology Overview - 2012">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Solevo Technology Overview - 2012.pptx</Template>
  <TotalTime>3931</TotalTime>
  <Words>5924</Words>
  <Application>Microsoft Macintosh PowerPoint</Application>
  <PresentationFormat>On-screen Show (4:3)</PresentationFormat>
  <Paragraphs>251</Paragraphs>
  <Slides>24</Slides>
  <Notes>10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Solevo Technology Overview - 2012</vt:lpstr>
      <vt:lpstr>Erlang and the "100M Problem"</vt:lpstr>
      <vt:lpstr>Erlang and the 100M Problem</vt:lpstr>
      <vt:lpstr>Mobile Data is born (US-version)</vt:lpstr>
      <vt:lpstr>Success demands scale </vt:lpstr>
      <vt:lpstr>Early Mobile Data Scale Dynamics</vt:lpstr>
      <vt:lpstr>Safeco Field Problem</vt:lpstr>
      <vt:lpstr>Apple Effect</vt:lpstr>
      <vt:lpstr>Apple upsets the Operators’ cart</vt:lpstr>
      <vt:lpstr>Safeco Field Problem Revisited</vt:lpstr>
      <vt:lpstr>Welcome to the 100 Million Club!</vt:lpstr>
      <vt:lpstr>Scissor Effect</vt:lpstr>
      <vt:lpstr>What’s an operator to do?</vt:lpstr>
      <vt:lpstr>Network Capacity is Challenged</vt:lpstr>
      <vt:lpstr>Spectrum is Challenging</vt:lpstr>
      <vt:lpstr>US Spectrum Dilemma</vt:lpstr>
      <vt:lpstr>Network Intelligence,  theoretically speaking</vt:lpstr>
      <vt:lpstr>New Infrastructure: 3GPP Long Term Evolution (LTE)</vt:lpstr>
      <vt:lpstr>Evolved Packet Core (EPC)</vt:lpstr>
      <vt:lpstr>EPC Scale and the 100M Problem</vt:lpstr>
      <vt:lpstr>How they will try…and fail…to scale.</vt:lpstr>
      <vt:lpstr>The Opportunity</vt:lpstr>
      <vt:lpstr>Slide 22</vt:lpstr>
      <vt:lpstr>Looking Forward</vt:lpstr>
      <vt:lpstr>Thanks!</vt:lpstr>
    </vt:vector>
  </TitlesOfParts>
  <Company>TriTri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Smith</dc:creator>
  <cp:lastModifiedBy>Roger Smith</cp:lastModifiedBy>
  <cp:revision>93</cp:revision>
  <dcterms:created xsi:type="dcterms:W3CDTF">2012-03-28T09:31:56Z</dcterms:created>
  <dcterms:modified xsi:type="dcterms:W3CDTF">2012-03-29T17:18:52Z</dcterms:modified>
</cp:coreProperties>
</file>