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3"/>
  </p:notesMasterIdLst>
  <p:sldIdLst>
    <p:sldId id="256" r:id="rId2"/>
    <p:sldId id="261" r:id="rId3"/>
    <p:sldId id="262" r:id="rId4"/>
    <p:sldId id="336" r:id="rId5"/>
    <p:sldId id="413" r:id="rId6"/>
    <p:sldId id="337" r:id="rId7"/>
    <p:sldId id="263" r:id="rId8"/>
    <p:sldId id="265" r:id="rId9"/>
    <p:sldId id="392" r:id="rId10"/>
    <p:sldId id="393" r:id="rId11"/>
    <p:sldId id="394" r:id="rId12"/>
    <p:sldId id="404" r:id="rId13"/>
    <p:sldId id="264" r:id="rId14"/>
    <p:sldId id="266" r:id="rId15"/>
    <p:sldId id="354" r:id="rId16"/>
    <p:sldId id="271" r:id="rId17"/>
    <p:sldId id="267" r:id="rId18"/>
    <p:sldId id="366" r:id="rId19"/>
    <p:sldId id="418" r:id="rId20"/>
    <p:sldId id="367" r:id="rId21"/>
    <p:sldId id="368" r:id="rId22"/>
    <p:sldId id="389" r:id="rId23"/>
    <p:sldId id="455" r:id="rId24"/>
    <p:sldId id="343" r:id="rId25"/>
    <p:sldId id="414" r:id="rId26"/>
    <p:sldId id="417" r:id="rId27"/>
    <p:sldId id="333" r:id="rId28"/>
    <p:sldId id="340" r:id="rId29"/>
    <p:sldId id="341" r:id="rId30"/>
    <p:sldId id="391" r:id="rId31"/>
    <p:sldId id="390" r:id="rId32"/>
    <p:sldId id="259" r:id="rId33"/>
    <p:sldId id="419" r:id="rId34"/>
    <p:sldId id="420" r:id="rId35"/>
    <p:sldId id="421" r:id="rId36"/>
    <p:sldId id="422" r:id="rId37"/>
    <p:sldId id="423" r:id="rId38"/>
    <p:sldId id="424" r:id="rId39"/>
    <p:sldId id="425" r:id="rId40"/>
    <p:sldId id="426" r:id="rId41"/>
    <p:sldId id="427" r:id="rId42"/>
    <p:sldId id="428" r:id="rId43"/>
    <p:sldId id="429" r:id="rId44"/>
    <p:sldId id="430" r:id="rId45"/>
    <p:sldId id="431" r:id="rId46"/>
    <p:sldId id="432" r:id="rId47"/>
    <p:sldId id="433" r:id="rId48"/>
    <p:sldId id="434" r:id="rId49"/>
    <p:sldId id="435" r:id="rId50"/>
    <p:sldId id="436" r:id="rId51"/>
    <p:sldId id="437" r:id="rId52"/>
    <p:sldId id="438" r:id="rId53"/>
    <p:sldId id="439" r:id="rId54"/>
    <p:sldId id="440" r:id="rId55"/>
    <p:sldId id="441" r:id="rId56"/>
    <p:sldId id="442" r:id="rId57"/>
    <p:sldId id="443" r:id="rId58"/>
    <p:sldId id="444" r:id="rId59"/>
    <p:sldId id="445" r:id="rId60"/>
    <p:sldId id="446" r:id="rId61"/>
    <p:sldId id="447" r:id="rId62"/>
    <p:sldId id="448" r:id="rId63"/>
    <p:sldId id="449" r:id="rId64"/>
    <p:sldId id="450" r:id="rId65"/>
    <p:sldId id="451" r:id="rId66"/>
    <p:sldId id="452" r:id="rId67"/>
    <p:sldId id="453" r:id="rId68"/>
    <p:sldId id="316" r:id="rId69"/>
    <p:sldId id="346" r:id="rId70"/>
    <p:sldId id="314" r:id="rId71"/>
    <p:sldId id="411" r:id="rId72"/>
    <p:sldId id="412" r:id="rId73"/>
    <p:sldId id="376" r:id="rId74"/>
    <p:sldId id="377" r:id="rId75"/>
    <p:sldId id="379" r:id="rId76"/>
    <p:sldId id="380" r:id="rId77"/>
    <p:sldId id="381" r:id="rId78"/>
    <p:sldId id="386" r:id="rId79"/>
    <p:sldId id="387" r:id="rId80"/>
    <p:sldId id="388" r:id="rId81"/>
    <p:sldId id="360" r:id="rId82"/>
    <p:sldId id="361" r:id="rId83"/>
    <p:sldId id="362" r:id="rId84"/>
    <p:sldId id="363" r:id="rId85"/>
    <p:sldId id="369" r:id="rId86"/>
    <p:sldId id="370" r:id="rId87"/>
    <p:sldId id="371" r:id="rId88"/>
    <p:sldId id="372" r:id="rId89"/>
    <p:sldId id="385" r:id="rId90"/>
    <p:sldId id="339" r:id="rId91"/>
    <p:sldId id="342" r:id="rId9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45110"/>
    <a:srgbClr val="285C23"/>
    <a:srgbClr val="469E20"/>
    <a:srgbClr val="3D8B1D"/>
    <a:srgbClr val="59CD2C"/>
    <a:srgbClr val="FDF2CA"/>
    <a:srgbClr val="FFB4B9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2296" y="-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18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notesMaster" Target="notesMasters/notesMaster1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Gemini:Users:kh:Documents:Research:Projects:ADVANCE:advance:talks:Review-1103:wp4: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Sheet1!$A$14</c:f>
              <c:strCache>
                <c:ptCount val="1"/>
                <c:pt idx="0">
                  <c:v>Linear</c:v>
                </c:pt>
              </c:strCache>
            </c:strRef>
          </c:tx>
          <c:marker>
            <c:symbol val="none"/>
          </c:marker>
          <c:val>
            <c:numRef>
              <c:f>Sheet1!$A$15:$A$22</c:f>
              <c:numCache>
                <c:formatCode>General</c:formatCode>
                <c:ptCount val="8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Sheet1!$B$14</c:f>
              <c:strCache>
                <c:ptCount val="1"/>
                <c:pt idx="0">
                  <c:v>Speedup</c:v>
                </c:pt>
              </c:strCache>
            </c:strRef>
          </c:tx>
          <c:marker>
            <c:symbol val="none"/>
          </c:marker>
          <c:val>
            <c:numRef>
              <c:f>Sheet1!$B$15:$B$22</c:f>
              <c:numCache>
                <c:formatCode>General</c:formatCode>
                <c:ptCount val="8"/>
                <c:pt idx="0">
                  <c:v>1.0</c:v>
                </c:pt>
                <c:pt idx="1">
                  <c:v>1.441051567239636</c:v>
                </c:pt>
                <c:pt idx="2">
                  <c:v>1.987726638772663</c:v>
                </c:pt>
                <c:pt idx="3">
                  <c:v>3.109075043630018</c:v>
                </c:pt>
                <c:pt idx="4">
                  <c:v>3.168519341929746</c:v>
                </c:pt>
                <c:pt idx="5">
                  <c:v>3.563</c:v>
                </c:pt>
                <c:pt idx="6">
                  <c:v>5.500154368632278</c:v>
                </c:pt>
                <c:pt idx="7">
                  <c:v>5.93833333333334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9110248"/>
        <c:axId val="2129106056"/>
      </c:lineChart>
      <c:catAx>
        <c:axId val="2129110248"/>
        <c:scaling>
          <c:orientation val="minMax"/>
        </c:scaling>
        <c:delete val="0"/>
        <c:axPos val="b"/>
        <c:majorTickMark val="out"/>
        <c:minorTickMark val="none"/>
        <c:tickLblPos val="nextTo"/>
        <c:crossAx val="2129106056"/>
        <c:crosses val="autoZero"/>
        <c:auto val="1"/>
        <c:lblAlgn val="ctr"/>
        <c:lblOffset val="100"/>
        <c:noMultiLvlLbl val="0"/>
      </c:catAx>
      <c:valAx>
        <c:axId val="2129106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91102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12682599237255"/>
          <c:y val="0.0299664234483724"/>
          <c:w val="0.869429790026247"/>
          <c:h val="0.815641278013325"/>
        </c:manualLayout>
      </c:layout>
      <c:lineChart>
        <c:grouping val="standard"/>
        <c:varyColors val="0"/>
        <c:ser>
          <c:idx val="0"/>
          <c:order val="0"/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val>
            <c:numRef>
              <c:f>Sheet1!$K$2:$K$20</c:f>
              <c:numCache>
                <c:formatCode>General</c:formatCode>
                <c:ptCount val="19"/>
                <c:pt idx="0">
                  <c:v>0.0</c:v>
                </c:pt>
                <c:pt idx="1">
                  <c:v>0.0257731958762887</c:v>
                </c:pt>
                <c:pt idx="2">
                  <c:v>0.0206185567010309</c:v>
                </c:pt>
                <c:pt idx="3">
                  <c:v>0.0824742268041237</c:v>
                </c:pt>
                <c:pt idx="4">
                  <c:v>0.0515463917525773</c:v>
                </c:pt>
                <c:pt idx="5">
                  <c:v>0.0927835051546392</c:v>
                </c:pt>
                <c:pt idx="6">
                  <c:v>0.00515463917525773</c:v>
                </c:pt>
                <c:pt idx="7">
                  <c:v>0.0</c:v>
                </c:pt>
                <c:pt idx="8">
                  <c:v>0.139175257731959</c:v>
                </c:pt>
                <c:pt idx="9">
                  <c:v>0.180412371134021</c:v>
                </c:pt>
                <c:pt idx="10">
                  <c:v>0.11340206185567</c:v>
                </c:pt>
                <c:pt idx="11">
                  <c:v>0.0</c:v>
                </c:pt>
                <c:pt idx="12">
                  <c:v>0.0824742268041237</c:v>
                </c:pt>
                <c:pt idx="13">
                  <c:v>0.0515463917525773</c:v>
                </c:pt>
                <c:pt idx="14">
                  <c:v>0.0257731958762887</c:v>
                </c:pt>
                <c:pt idx="15">
                  <c:v>0.0</c:v>
                </c:pt>
                <c:pt idx="16">
                  <c:v>0.00515463917525773</c:v>
                </c:pt>
                <c:pt idx="17">
                  <c:v>0.0618556701030928</c:v>
                </c:pt>
                <c:pt idx="18">
                  <c:v>0.0618556701030928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2533576"/>
        <c:axId val="2122530616"/>
      </c:lineChart>
      <c:catAx>
        <c:axId val="2122533576"/>
        <c:scaling>
          <c:orientation val="minMax"/>
        </c:scaling>
        <c:delete val="1"/>
        <c:axPos val="b"/>
        <c:majorTickMark val="out"/>
        <c:minorTickMark val="none"/>
        <c:tickLblPos val="nextTo"/>
        <c:crossAx val="2122530616"/>
        <c:crosses val="autoZero"/>
        <c:auto val="1"/>
        <c:lblAlgn val="ctr"/>
        <c:lblOffset val="100"/>
        <c:noMultiLvlLbl val="0"/>
      </c:catAx>
      <c:valAx>
        <c:axId val="212253061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2122533576"/>
        <c:crosses val="autoZero"/>
        <c:crossBetween val="between"/>
      </c:valAx>
      <c:spPr>
        <a:ln>
          <a:solidFill>
            <a:schemeClr val="accent2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F4E5F3-956E-5E45-B568-563995C3A8C3}" type="datetimeFigureOut">
              <a:rPr lang="en-US"/>
              <a:pPr>
                <a:defRPr/>
              </a:pPr>
              <a:t>29/05/2012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D08FCB2-077C-994F-89A7-9C2A9CD99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447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23AD76-FAEB-B34F-B050-9D63AF22C629}" type="slidenum">
              <a:rPr lang="en-US"/>
              <a:pPr/>
              <a:t>9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3587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4343400"/>
            <a:ext cx="4876800" cy="4283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400435-0688-854F-9389-3448EB27AF59}" type="slidenum">
              <a:rPr lang="en-US"/>
              <a:pPr/>
              <a:t>10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3587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4343400"/>
            <a:ext cx="4876800" cy="4283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ADC867-F633-AB41-8603-BFFE755987A7}" type="slidenum">
              <a:rPr lang="en-US"/>
              <a:pPr/>
              <a:t>11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3587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4343400"/>
            <a:ext cx="4876800" cy="4283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52000-50B8-C34A-97DF-56F0570751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57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062D0A-FA19-1247-8A33-CF1713E3CAA7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F19C0-8444-E044-8454-37F27BC9FF17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80350E-4E6A-624D-A66A-3E73EB15A90D}" type="slidenum">
              <a:rPr lang="en-US"/>
              <a:pPr>
                <a:defRPr/>
              </a:pPr>
              <a:t>69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7FP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15888"/>
            <a:ext cx="1296987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ogo-paraphras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8520" y="5845303"/>
            <a:ext cx="9355040" cy="1417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2104678" y="1988840"/>
            <a:ext cx="6571778" cy="93853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rgbClr val="575757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de-DE" dirty="0"/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2108870" y="3429000"/>
            <a:ext cx="6567586" cy="18722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rgbClr val="57575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0727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50824" y="61913"/>
            <a:ext cx="8065591" cy="919162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51520" y="1484785"/>
            <a:ext cx="8642350" cy="4248472"/>
          </a:xfrm>
        </p:spPr>
        <p:txBody>
          <a:bodyPr/>
          <a:lstStyle>
            <a:lvl1pPr>
              <a:buFont typeface="+mj-lt"/>
              <a:buAutoNum type="arabicPeriod"/>
              <a:defRPr/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67A8"/>
              </a:buClr>
              <a:buSzTx/>
              <a:buFont typeface="Wingdings" pitchFamily="2" charset="2"/>
              <a:buChar char="§"/>
              <a:tabLst/>
              <a:defRPr lang="de-DE" sz="1600" kern="1200" dirty="0" smtClean="0">
                <a:solidFill>
                  <a:srgbClr val="575757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C3009-6A5C-1441-92DF-1A48808619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18592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65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61913"/>
            <a:ext cx="8569647" cy="919162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592C359-78E8-C847-BE51-6DF9B8463A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134785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16113"/>
            <a:ext cx="9144000" cy="1944687"/>
          </a:xfrm>
          <a:prstGeom prst="rect">
            <a:avLst/>
          </a:prstGeom>
          <a:solidFill>
            <a:srgbClr val="3D8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230188" y="2470150"/>
            <a:ext cx="86391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4400" smtClean="0">
                <a:solidFill>
                  <a:srgbClr val="D9D9D9"/>
                </a:solidFill>
              </a:rPr>
              <a:t>THANK YOU!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484438" y="4581525"/>
            <a:ext cx="4062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>
                <a:latin typeface="Courier" charset="0"/>
              </a:rPr>
              <a:t>http://</a:t>
            </a:r>
            <a:r>
              <a:rPr lang="en-US" sz="1800" dirty="0" err="1" smtClean="0">
                <a:latin typeface="Courier" charset="0"/>
              </a:rPr>
              <a:t>www.paraphrase-ict.eu</a:t>
            </a:r>
            <a:endParaRPr lang="en-US" sz="1800" dirty="0" smtClean="0">
              <a:latin typeface="Courier" charset="0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3419475" y="5373688"/>
            <a:ext cx="198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 </a:t>
            </a:r>
            <a:r>
              <a:rPr lang="en-US" sz="1800" i="1"/>
              <a:t>@paraphrase_fp7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972A5-A6CD-754E-8F67-048B932C9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0650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D9B2E5EC-9EE4-EB46-9FB1-FF0AFEA452D7}" type="datetimeFigureOut">
              <a:rPr lang="en-US" smtClean="0"/>
              <a:t>29/05/2012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CDE29-E743-FE49-B473-1783B4B3F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9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-paraphras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17596" y="5900494"/>
            <a:ext cx="9383344" cy="1522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Gerade Verbindung 7"/>
          <p:cNvCxnSpPr/>
          <p:nvPr/>
        </p:nvCxnSpPr>
        <p:spPr>
          <a:xfrm flipV="1">
            <a:off x="-26988" y="1133475"/>
            <a:ext cx="9180513" cy="0"/>
          </a:xfrm>
          <a:prstGeom prst="line">
            <a:avLst/>
          </a:prstGeom>
          <a:ln w="127000">
            <a:solidFill>
              <a:srgbClr val="3D8B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Title 1"/>
          <p:cNvSpPr txBox="1">
            <a:spLocks/>
          </p:cNvSpPr>
          <p:nvPr/>
        </p:nvSpPr>
        <p:spPr bwMode="auto">
          <a:xfrm>
            <a:off x="250825" y="115888"/>
            <a:ext cx="656431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600" smtClean="0">
              <a:solidFill>
                <a:srgbClr val="0064A8"/>
              </a:solidFill>
            </a:endParaRPr>
          </a:p>
        </p:txBody>
      </p:sp>
      <p:sp>
        <p:nvSpPr>
          <p:cNvPr id="1030" name="Title Placeholder 11"/>
          <p:cNvSpPr>
            <a:spLocks noGrp="1"/>
          </p:cNvSpPr>
          <p:nvPr>
            <p:ph type="title"/>
          </p:nvPr>
        </p:nvSpPr>
        <p:spPr bwMode="auto">
          <a:xfrm>
            <a:off x="250825" y="61913"/>
            <a:ext cx="79216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927725"/>
            <a:ext cx="9144000" cy="596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032" name="Picture 13" descr="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75" y="2540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0825" y="1412875"/>
            <a:ext cx="864235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025" y="64944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 b="0" i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628A707-BCEC-2C49-A8D8-39EEAA85BD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4" r:id="rId2"/>
    <p:sldLayoutId id="2147483956" r:id="rId3"/>
    <p:sldLayoutId id="2147483957" r:id="rId4"/>
    <p:sldLayoutId id="2147483959" r:id="rId5"/>
  </p:sldLayoutIdLst>
  <p:transition xmlns:p14="http://schemas.microsoft.com/office/powerpoint/2010/main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3D8B1D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D8B1D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D8B1D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D8B1D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3D8B1D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64A8"/>
        </a:buClr>
        <a:buFont typeface="Wingdings" charset="0"/>
        <a:buChar char="§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575757"/>
        </a:buClr>
        <a:buFont typeface="Wingdings" charset="0"/>
        <a:buChar char="§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64A8"/>
        </a:buClr>
        <a:buFont typeface="Wingdings" charset="0"/>
        <a:buChar char="§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575757"/>
        </a:buClr>
        <a:buFont typeface="Wingdings" charset="0"/>
        <a:buChar char="§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64A8"/>
        </a:buClr>
        <a:buFont typeface="Wingdings" charset="0"/>
        <a:buChar char="§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3.jpeg"/><Relationship Id="rId6" Type="http://schemas.openxmlformats.org/officeDocument/2006/relationships/image" Target="../media/image24.emf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emf"/><Relationship Id="rId3" Type="http://schemas.openxmlformats.org/officeDocument/2006/relationships/image" Target="../media/image3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ctrTitle"/>
          </p:nvPr>
        </p:nvSpPr>
        <p:spPr>
          <a:xfrm>
            <a:off x="2105025" y="1989138"/>
            <a:ext cx="6570663" cy="9382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Software </a:t>
            </a:r>
            <a:r>
              <a:rPr lang="en-US" dirty="0"/>
              <a:t>Refactoring </a:t>
            </a:r>
            <a:r>
              <a:rPr lang="en-US" dirty="0" smtClean="0"/>
              <a:t>to Form Parallel Programs: the </a:t>
            </a:r>
            <a:r>
              <a:rPr lang="en-US" dirty="0" err="1" smtClean="0"/>
              <a:t>ParaPhrase</a:t>
            </a:r>
            <a:r>
              <a:rPr lang="en-US" dirty="0" smtClean="0"/>
              <a:t> Approach</a:t>
            </a:r>
            <a:endParaRPr lang="en-US" dirty="0">
              <a:latin typeface="Calibri" charset="0"/>
            </a:endParaRPr>
          </a:p>
        </p:txBody>
      </p:sp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2108200" y="3789040"/>
            <a:ext cx="6567488" cy="151162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Kevin Hammond, Chris Brown</a:t>
            </a:r>
          </a:p>
          <a:p>
            <a:r>
              <a:rPr lang="en-US" b="1" dirty="0">
                <a:solidFill>
                  <a:srgbClr val="FF0000"/>
                </a:solidFill>
              </a:rPr>
              <a:t>University of St </a:t>
            </a:r>
            <a:r>
              <a:rPr lang="en-US" b="1" dirty="0" smtClean="0">
                <a:solidFill>
                  <a:srgbClr val="FF0000"/>
                </a:solidFill>
              </a:rPr>
              <a:t>Andrews, Scotland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13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51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95736" y="4725144"/>
            <a:ext cx="4062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dirty="0" smtClean="0">
                <a:latin typeface="Courier" charset="0"/>
              </a:rPr>
              <a:t>http://</a:t>
            </a:r>
            <a:r>
              <a:rPr lang="en-US" sz="1800" b="1" dirty="0" err="1" smtClean="0">
                <a:latin typeface="Courier" charset="0"/>
              </a:rPr>
              <a:t>www.paraphrase-ict.eu</a:t>
            </a:r>
            <a:endParaRPr lang="en-US" sz="1800" b="1" dirty="0" smtClean="0">
              <a:latin typeface="Courier" charset="0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2195736" y="5229200"/>
            <a:ext cx="20115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/>
              <a:t> </a:t>
            </a:r>
            <a:r>
              <a:rPr lang="en-US" sz="1800" i="1" dirty="0"/>
              <a:t>@</a:t>
            </a:r>
            <a:r>
              <a:rPr lang="en-US" sz="1800" b="1" i="1" dirty="0"/>
              <a:t>paraphrase_fp7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brick-layer-trade_~u132792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62200"/>
            <a:ext cx="16224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5" name="Picture 3" descr="brick-layer-trade_~u132792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362200"/>
            <a:ext cx="16224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6" name="Picture 4" descr="brick-layer-trade_~u132792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6224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7" name="Picture 5" descr="brick-layer-trade_~u132792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62200"/>
            <a:ext cx="16224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build a wall faster</a:t>
            </a: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1524000" y="41148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2590800" y="41148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3657600" y="41148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4724400" y="41148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0123" name="Rectangle 11"/>
          <p:cNvSpPr>
            <a:spLocks noChangeArrowheads="1"/>
          </p:cNvSpPr>
          <p:nvPr/>
        </p:nvSpPr>
        <p:spPr bwMode="auto">
          <a:xfrm>
            <a:off x="5791200" y="41148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0124" name="Rectangle 12"/>
          <p:cNvSpPr>
            <a:spLocks noChangeArrowheads="1"/>
          </p:cNvSpPr>
          <p:nvPr/>
        </p:nvSpPr>
        <p:spPr bwMode="auto">
          <a:xfrm>
            <a:off x="6858000" y="41148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0125" name="Rectangle 13"/>
          <p:cNvSpPr>
            <a:spLocks noChangeArrowheads="1"/>
          </p:cNvSpPr>
          <p:nvPr/>
        </p:nvSpPr>
        <p:spPr bwMode="auto">
          <a:xfrm>
            <a:off x="2057400" y="36576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0126" name="Rectangle 14"/>
          <p:cNvSpPr>
            <a:spLocks noChangeArrowheads="1"/>
          </p:cNvSpPr>
          <p:nvPr/>
        </p:nvSpPr>
        <p:spPr bwMode="auto">
          <a:xfrm>
            <a:off x="3124200" y="36576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0127" name="Rectangle 15"/>
          <p:cNvSpPr>
            <a:spLocks noChangeArrowheads="1"/>
          </p:cNvSpPr>
          <p:nvPr/>
        </p:nvSpPr>
        <p:spPr bwMode="auto">
          <a:xfrm>
            <a:off x="4191000" y="36576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0128" name="Rectangle 16"/>
          <p:cNvSpPr>
            <a:spLocks noChangeArrowheads="1"/>
          </p:cNvSpPr>
          <p:nvPr/>
        </p:nvSpPr>
        <p:spPr bwMode="auto">
          <a:xfrm>
            <a:off x="5257800" y="36576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0129" name="Rectangle 17"/>
          <p:cNvSpPr>
            <a:spLocks noChangeArrowheads="1"/>
          </p:cNvSpPr>
          <p:nvPr/>
        </p:nvSpPr>
        <p:spPr bwMode="auto">
          <a:xfrm>
            <a:off x="6324600" y="36576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7391400" y="3657600"/>
            <a:ext cx="5334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0131" name="Rectangle 19"/>
          <p:cNvSpPr>
            <a:spLocks noChangeArrowheads="1"/>
          </p:cNvSpPr>
          <p:nvPr/>
        </p:nvSpPr>
        <p:spPr bwMode="auto">
          <a:xfrm>
            <a:off x="1524000" y="3657600"/>
            <a:ext cx="5334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0132" name="Rectangle 20"/>
          <p:cNvSpPr>
            <a:spLocks noChangeArrowheads="1"/>
          </p:cNvSpPr>
          <p:nvPr/>
        </p:nvSpPr>
        <p:spPr bwMode="auto">
          <a:xfrm>
            <a:off x="1524000" y="32004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0133" name="Rectangle 21"/>
          <p:cNvSpPr>
            <a:spLocks noChangeArrowheads="1"/>
          </p:cNvSpPr>
          <p:nvPr/>
        </p:nvSpPr>
        <p:spPr bwMode="auto">
          <a:xfrm>
            <a:off x="2590800" y="32004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0134" name="Rectangle 22"/>
          <p:cNvSpPr>
            <a:spLocks noChangeArrowheads="1"/>
          </p:cNvSpPr>
          <p:nvPr/>
        </p:nvSpPr>
        <p:spPr bwMode="auto">
          <a:xfrm>
            <a:off x="3657600" y="32004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0135" name="Rectangle 23"/>
          <p:cNvSpPr>
            <a:spLocks noChangeArrowheads="1"/>
          </p:cNvSpPr>
          <p:nvPr/>
        </p:nvSpPr>
        <p:spPr bwMode="auto">
          <a:xfrm>
            <a:off x="4724400" y="32004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0136" name="Rectangle 24"/>
          <p:cNvSpPr>
            <a:spLocks noChangeArrowheads="1"/>
          </p:cNvSpPr>
          <p:nvPr/>
        </p:nvSpPr>
        <p:spPr bwMode="auto">
          <a:xfrm>
            <a:off x="5791200" y="32004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0137" name="Rectangle 25"/>
          <p:cNvSpPr>
            <a:spLocks noChangeArrowheads="1"/>
          </p:cNvSpPr>
          <p:nvPr/>
        </p:nvSpPr>
        <p:spPr bwMode="auto">
          <a:xfrm>
            <a:off x="6858000" y="32004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25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9" grpId="0" animBg="1"/>
      <p:bldP spid="90120" grpId="0" animBg="1"/>
      <p:bldP spid="90121" grpId="0" animBg="1"/>
      <p:bldP spid="90122" grpId="0" animBg="1"/>
      <p:bldP spid="90123" grpId="0" animBg="1"/>
      <p:bldP spid="90124" grpId="0" animBg="1"/>
      <p:bldP spid="90125" grpId="0" animBg="1"/>
      <p:bldP spid="90126" grpId="0" animBg="1"/>
      <p:bldP spid="90127" grpId="0" animBg="1"/>
      <p:bldP spid="90128" grpId="0" animBg="1"/>
      <p:bldP spid="90129" grpId="0" animBg="1"/>
      <p:bldP spid="90130" grpId="0" animBg="1"/>
      <p:bldP spid="90131" grpId="0" animBg="1"/>
      <p:bldP spid="90132" grpId="0" animBg="1"/>
      <p:bldP spid="90133" grpId="0" animBg="1"/>
      <p:bldP spid="90134" grpId="0" animBg="1"/>
      <p:bldP spid="90135" grpId="0" animBg="1"/>
      <p:bldP spid="90136" grpId="0" animBg="1"/>
      <p:bldP spid="901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brick-layer-trade_~u132792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62200"/>
            <a:ext cx="16224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3" name="Picture 3" descr="brick-layer-trade_~u132792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362200"/>
            <a:ext cx="16224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 descr="brick-layer-trade_~u132792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6224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5" name="Picture 5" descr="brick-layer-trade_~u132792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62200"/>
            <a:ext cx="16224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NOT to build a wall</a:t>
            </a:r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1524000" y="41148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2590800" y="41148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2169" name="Rectangle 9"/>
          <p:cNvSpPr>
            <a:spLocks noChangeArrowheads="1"/>
          </p:cNvSpPr>
          <p:nvPr/>
        </p:nvSpPr>
        <p:spPr bwMode="auto">
          <a:xfrm>
            <a:off x="3657600" y="41148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4724400" y="41148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2171" name="Rectangle 11"/>
          <p:cNvSpPr>
            <a:spLocks noChangeArrowheads="1"/>
          </p:cNvSpPr>
          <p:nvPr/>
        </p:nvSpPr>
        <p:spPr bwMode="auto">
          <a:xfrm>
            <a:off x="5791200" y="41148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2172" name="Rectangle 12"/>
          <p:cNvSpPr>
            <a:spLocks noChangeArrowheads="1"/>
          </p:cNvSpPr>
          <p:nvPr/>
        </p:nvSpPr>
        <p:spPr bwMode="auto">
          <a:xfrm>
            <a:off x="6858000" y="41148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2173" name="Rectangle 13"/>
          <p:cNvSpPr>
            <a:spLocks noChangeArrowheads="1"/>
          </p:cNvSpPr>
          <p:nvPr/>
        </p:nvSpPr>
        <p:spPr bwMode="auto">
          <a:xfrm>
            <a:off x="2057400" y="36576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2174" name="Rectangle 14"/>
          <p:cNvSpPr>
            <a:spLocks noChangeArrowheads="1"/>
          </p:cNvSpPr>
          <p:nvPr/>
        </p:nvSpPr>
        <p:spPr bwMode="auto">
          <a:xfrm>
            <a:off x="3124200" y="36576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2175" name="Rectangle 15"/>
          <p:cNvSpPr>
            <a:spLocks noChangeArrowheads="1"/>
          </p:cNvSpPr>
          <p:nvPr/>
        </p:nvSpPr>
        <p:spPr bwMode="auto">
          <a:xfrm>
            <a:off x="4191000" y="36576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2176" name="Rectangle 16"/>
          <p:cNvSpPr>
            <a:spLocks noChangeArrowheads="1"/>
          </p:cNvSpPr>
          <p:nvPr/>
        </p:nvSpPr>
        <p:spPr bwMode="auto">
          <a:xfrm>
            <a:off x="5257800" y="36576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2177" name="Rectangle 17"/>
          <p:cNvSpPr>
            <a:spLocks noChangeArrowheads="1"/>
          </p:cNvSpPr>
          <p:nvPr/>
        </p:nvSpPr>
        <p:spPr bwMode="auto">
          <a:xfrm>
            <a:off x="6324600" y="36576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2178" name="Rectangle 18"/>
          <p:cNvSpPr>
            <a:spLocks noChangeArrowheads="1"/>
          </p:cNvSpPr>
          <p:nvPr/>
        </p:nvSpPr>
        <p:spPr bwMode="auto">
          <a:xfrm>
            <a:off x="7391400" y="3657600"/>
            <a:ext cx="5334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2179" name="Rectangle 19"/>
          <p:cNvSpPr>
            <a:spLocks noChangeArrowheads="1"/>
          </p:cNvSpPr>
          <p:nvPr/>
        </p:nvSpPr>
        <p:spPr bwMode="auto">
          <a:xfrm>
            <a:off x="1524000" y="3657600"/>
            <a:ext cx="5334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2180" name="Rectangle 20"/>
          <p:cNvSpPr>
            <a:spLocks noChangeArrowheads="1"/>
          </p:cNvSpPr>
          <p:nvPr/>
        </p:nvSpPr>
        <p:spPr bwMode="auto">
          <a:xfrm>
            <a:off x="1524000" y="32004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2181" name="Rectangle 21"/>
          <p:cNvSpPr>
            <a:spLocks noChangeArrowheads="1"/>
          </p:cNvSpPr>
          <p:nvPr/>
        </p:nvSpPr>
        <p:spPr bwMode="auto">
          <a:xfrm>
            <a:off x="2590800" y="32004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2182" name="Rectangle 22"/>
          <p:cNvSpPr>
            <a:spLocks noChangeArrowheads="1"/>
          </p:cNvSpPr>
          <p:nvPr/>
        </p:nvSpPr>
        <p:spPr bwMode="auto">
          <a:xfrm>
            <a:off x="3657600" y="32004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2183" name="Rectangle 23"/>
          <p:cNvSpPr>
            <a:spLocks noChangeArrowheads="1"/>
          </p:cNvSpPr>
          <p:nvPr/>
        </p:nvSpPr>
        <p:spPr bwMode="auto">
          <a:xfrm>
            <a:off x="4724400" y="32004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2184" name="Rectangle 24"/>
          <p:cNvSpPr>
            <a:spLocks noChangeArrowheads="1"/>
          </p:cNvSpPr>
          <p:nvPr/>
        </p:nvSpPr>
        <p:spPr bwMode="auto">
          <a:xfrm>
            <a:off x="5791200" y="32004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2185" name="Rectangle 25"/>
          <p:cNvSpPr>
            <a:spLocks noChangeArrowheads="1"/>
          </p:cNvSpPr>
          <p:nvPr/>
        </p:nvSpPr>
        <p:spPr bwMode="auto">
          <a:xfrm>
            <a:off x="6858000" y="32004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2186" name="Text Box 26"/>
          <p:cNvSpPr txBox="1">
            <a:spLocks noChangeArrowheads="1"/>
          </p:cNvSpPr>
          <p:nvPr/>
        </p:nvSpPr>
        <p:spPr bwMode="auto">
          <a:xfrm>
            <a:off x="304800" y="5105400"/>
            <a:ext cx="7872167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Task identification is not the only problem…</a:t>
            </a:r>
          </a:p>
          <a:p>
            <a:r>
              <a:rPr lang="en-US" dirty="0"/>
              <a:t>Must also consider Coordination, communication, placement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scheduling</a:t>
            </a:r>
            <a:r>
              <a:rPr lang="en-US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5777223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7" grpId="0" animBg="1"/>
      <p:bldP spid="92168" grpId="0" animBg="1"/>
      <p:bldP spid="92169" grpId="0" animBg="1"/>
      <p:bldP spid="92170" grpId="0" animBg="1"/>
      <p:bldP spid="92171" grpId="0" animBg="1"/>
      <p:bldP spid="92172" grpId="0" animBg="1"/>
      <p:bldP spid="92173" grpId="0" animBg="1"/>
      <p:bldP spid="92174" grpId="0" animBg="1"/>
      <p:bldP spid="92175" grpId="0" animBg="1"/>
      <p:bldP spid="92176" grpId="0" animBg="1"/>
      <p:bldP spid="92177" grpId="0" animBg="1"/>
      <p:bldP spid="92178" grpId="0" animBg="1"/>
      <p:bldP spid="92179" grpId="0" animBg="1"/>
      <p:bldP spid="92180" grpId="0" animBg="1"/>
      <p:bldP spid="92181" grpId="0" animBg="1"/>
      <p:bldP spid="92182" grpId="0" animBg="1"/>
      <p:bldP spid="92183" grpId="0" animBg="1"/>
      <p:bldP spid="92184" grpId="0" animBg="1"/>
      <p:bldP spid="92185" grpId="0" animBg="1"/>
      <p:bldP spid="92186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353" y="548680"/>
            <a:ext cx="8569647" cy="4104456"/>
          </a:xfrm>
        </p:spPr>
        <p:txBody>
          <a:bodyPr/>
          <a:lstStyle/>
          <a:p>
            <a:r>
              <a:rPr lang="en-US" dirty="0" smtClean="0"/>
              <a:t>We need structure</a:t>
            </a:r>
            <a:br>
              <a:rPr lang="en-US" dirty="0" smtClean="0"/>
            </a:br>
            <a:r>
              <a:rPr lang="en-US" dirty="0" smtClean="0"/>
              <a:t>We need abstraction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We don’t need another brick in the wall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CDE29-E743-FE49-B473-1783B4B3FB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36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Parallelism in the Mainstream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Mostly procedural</a:t>
            </a:r>
          </a:p>
          <a:p>
            <a:pPr lvl="1"/>
            <a:r>
              <a:rPr lang="en-US" dirty="0" smtClean="0"/>
              <a:t>do this, do that</a:t>
            </a:r>
          </a:p>
          <a:p>
            <a:r>
              <a:rPr lang="en-US" dirty="0" smtClean="0"/>
              <a:t>Parallelism is a “bolt-on” afterthought:</a:t>
            </a:r>
          </a:p>
          <a:p>
            <a:pPr lvl="1"/>
            <a:r>
              <a:rPr lang="en-US" dirty="0" smtClean="0"/>
              <a:t>Threads</a:t>
            </a:r>
          </a:p>
          <a:p>
            <a:pPr lvl="1"/>
            <a:r>
              <a:rPr lang="en-US" dirty="0" smtClean="0"/>
              <a:t>Message passing</a:t>
            </a:r>
          </a:p>
          <a:p>
            <a:pPr lvl="1"/>
            <a:r>
              <a:rPr lang="en-US" dirty="0" err="1" smtClean="0"/>
              <a:t>Mutexes</a:t>
            </a:r>
            <a:endParaRPr lang="en-US" dirty="0" smtClean="0"/>
          </a:p>
          <a:p>
            <a:pPr lvl="1"/>
            <a:r>
              <a:rPr lang="en-US" dirty="0" smtClean="0"/>
              <a:t>Shared Memory</a:t>
            </a:r>
          </a:p>
          <a:p>
            <a:r>
              <a:rPr lang="en-US" dirty="0" smtClean="0"/>
              <a:t>Results in lots of pain</a:t>
            </a:r>
          </a:p>
          <a:p>
            <a:pPr lvl="1"/>
            <a:r>
              <a:rPr lang="en-US" dirty="0" smtClean="0"/>
              <a:t>Deadlocks</a:t>
            </a:r>
            <a:endParaRPr lang="en-US" dirty="0"/>
          </a:p>
          <a:p>
            <a:pPr lvl="1"/>
            <a:r>
              <a:rPr lang="en-US" dirty="0" smtClean="0"/>
              <a:t>race conditions</a:t>
            </a:r>
            <a:endParaRPr lang="en-US" dirty="0"/>
          </a:p>
          <a:p>
            <a:pPr lvl="1"/>
            <a:r>
              <a:rPr lang="en-US" dirty="0" smtClean="0"/>
              <a:t>synchronization</a:t>
            </a:r>
          </a:p>
          <a:p>
            <a:pPr lvl="1"/>
            <a:r>
              <a:rPr lang="en-US" dirty="0" smtClean="0"/>
              <a:t>non-determinism</a:t>
            </a:r>
            <a:endParaRPr lang="en-US" dirty="0"/>
          </a:p>
          <a:p>
            <a:pPr lvl="1"/>
            <a:r>
              <a:rPr lang="en-US" dirty="0" smtClean="0"/>
              <a:t>etc. etc.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7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230187" y="0"/>
            <a:ext cx="8913813" cy="9144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 critique of typical current </a:t>
            </a:r>
            <a:r>
              <a:rPr lang="en-US" dirty="0" smtClean="0">
                <a:latin typeface="Calibri" charset="0"/>
              </a:rPr>
              <a:t>approaches</a:t>
            </a:r>
            <a:endParaRPr lang="en-US" dirty="0">
              <a:latin typeface="Calibri" charset="0"/>
            </a:endParaRP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1116013" y="1440484"/>
            <a:ext cx="8642350" cy="4032250"/>
          </a:xfrm>
        </p:spPr>
        <p:txBody>
          <a:bodyPr/>
          <a:lstStyle/>
          <a:p>
            <a:r>
              <a:rPr lang="en-US" sz="2000" dirty="0">
                <a:latin typeface="Calibri" charset="0"/>
              </a:rPr>
              <a:t>Applications programmers</a:t>
            </a:r>
            <a:r>
              <a:rPr lang="en-US" sz="2000" i="1" dirty="0">
                <a:solidFill>
                  <a:srgbClr val="FF0000"/>
                </a:solidFill>
                <a:latin typeface="Calibri" charset="0"/>
              </a:rPr>
              <a:t> must be systems programmers</a:t>
            </a:r>
          </a:p>
          <a:p>
            <a:pPr lvl="1"/>
            <a:r>
              <a:rPr lang="en-US" dirty="0">
                <a:latin typeface="Calibri" charset="0"/>
              </a:rPr>
              <a:t>insufficient assistance with abstraction</a:t>
            </a:r>
          </a:p>
          <a:p>
            <a:pPr lvl="1"/>
            <a:r>
              <a:rPr lang="en-US" dirty="0">
                <a:latin typeface="Calibri" charset="0"/>
              </a:rPr>
              <a:t>too much complexity to </a:t>
            </a:r>
            <a:r>
              <a:rPr lang="en-US" dirty="0" smtClean="0">
                <a:latin typeface="Calibri" charset="0"/>
              </a:rPr>
              <a:t>manage</a:t>
            </a:r>
          </a:p>
          <a:p>
            <a:pPr marL="457200" lvl="1" indent="0">
              <a:buNone/>
            </a:pPr>
            <a:r>
              <a:rPr lang="en-US" dirty="0" smtClean="0">
                <a:latin typeface="Calibri" charset="0"/>
              </a:rPr>
              <a:t> </a:t>
            </a:r>
            <a:endParaRPr lang="en-US" dirty="0">
              <a:latin typeface="Calibri" charset="0"/>
            </a:endParaRPr>
          </a:p>
          <a:p>
            <a:r>
              <a:rPr lang="en-US" sz="2000" dirty="0" smtClean="0">
                <a:latin typeface="Calibri" charset="0"/>
              </a:rPr>
              <a:t>Difficult</a:t>
            </a:r>
            <a:r>
              <a:rPr lang="en-US" sz="2000" dirty="0">
                <a:latin typeface="Calibri" charset="0"/>
              </a:rPr>
              <a:t>/impossible to scale, unless the problem is </a:t>
            </a:r>
            <a:r>
              <a:rPr lang="en-US" sz="2000" dirty="0" smtClean="0">
                <a:latin typeface="Calibri" charset="0"/>
              </a:rPr>
              <a:t>simple</a:t>
            </a:r>
          </a:p>
          <a:p>
            <a:endParaRPr lang="en-US" sz="2000" dirty="0">
              <a:latin typeface="Calibri" charset="0"/>
            </a:endParaRPr>
          </a:p>
          <a:p>
            <a:r>
              <a:rPr lang="en-US" sz="2000" dirty="0" smtClean="0">
                <a:latin typeface="Calibri" charset="0"/>
              </a:rPr>
              <a:t>Difficult</a:t>
            </a:r>
            <a:r>
              <a:rPr lang="en-US" sz="2000" dirty="0">
                <a:latin typeface="Calibri" charset="0"/>
              </a:rPr>
              <a:t>/impossible to change fundamentals</a:t>
            </a:r>
          </a:p>
          <a:p>
            <a:pPr lvl="1"/>
            <a:r>
              <a:rPr lang="en-US" dirty="0">
                <a:latin typeface="Calibri" charset="0"/>
              </a:rPr>
              <a:t>scheduling</a:t>
            </a:r>
          </a:p>
          <a:p>
            <a:pPr lvl="1"/>
            <a:r>
              <a:rPr lang="en-US" dirty="0">
                <a:latin typeface="Calibri" charset="0"/>
              </a:rPr>
              <a:t>task structure </a:t>
            </a:r>
          </a:p>
          <a:p>
            <a:pPr lvl="1"/>
            <a:r>
              <a:rPr lang="en-US" dirty="0" smtClean="0">
                <a:latin typeface="Calibri" charset="0"/>
              </a:rPr>
              <a:t>migration</a:t>
            </a:r>
          </a:p>
          <a:p>
            <a:pPr lvl="1"/>
            <a:endParaRPr lang="en-US" sz="2000" dirty="0">
              <a:latin typeface="Calibri" charset="0"/>
            </a:endParaRPr>
          </a:p>
          <a:p>
            <a:r>
              <a:rPr lang="en-US" sz="2000" dirty="0" smtClean="0">
                <a:latin typeface="Calibri" charset="0"/>
              </a:rPr>
              <a:t>Many approaches </a:t>
            </a:r>
            <a:r>
              <a:rPr lang="en-US" sz="2000" dirty="0">
                <a:latin typeface="Calibri" charset="0"/>
              </a:rPr>
              <a:t>provide </a:t>
            </a:r>
            <a:r>
              <a:rPr lang="en-US" sz="2000" i="1" dirty="0">
                <a:solidFill>
                  <a:srgbClr val="FF0000"/>
                </a:solidFill>
                <a:latin typeface="Calibri" charset="0"/>
              </a:rPr>
              <a:t>libraries</a:t>
            </a:r>
          </a:p>
          <a:p>
            <a:pPr lvl="1"/>
            <a:r>
              <a:rPr lang="en-US" b="1" dirty="0">
                <a:latin typeface="Calibri" charset="0"/>
              </a:rPr>
              <a:t>they need to provide abstraction</a:t>
            </a:r>
            <a:r>
              <a:rPr lang="en-US" dirty="0">
                <a:latin typeface="Calibri" charset="0"/>
              </a:rPr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89894" y="5926199"/>
            <a:ext cx="457200" cy="365125"/>
          </a:xfrm>
        </p:spPr>
        <p:txBody>
          <a:bodyPr/>
          <a:lstStyle/>
          <a:p>
            <a:pPr>
              <a:defRPr/>
            </a:pPr>
            <a:fld id="{90B8B119-662C-9847-8774-CB92B0E6407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1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230187" y="45361"/>
            <a:ext cx="8913813" cy="9144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Thinking in Parallel</a:t>
            </a:r>
            <a:endParaRPr lang="en-US" dirty="0">
              <a:latin typeface="Calibri" charset="0"/>
            </a:endParaRP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7610476" cy="3670767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Fundamentally</a:t>
            </a:r>
            <a:r>
              <a:rPr lang="en-US" dirty="0">
                <a:latin typeface="Calibri" charset="0"/>
              </a:rPr>
              <a:t>, programmers must learn to “think parallel”</a:t>
            </a:r>
          </a:p>
          <a:p>
            <a:pPr lvl="1"/>
            <a:r>
              <a:rPr lang="en-US" dirty="0">
                <a:latin typeface="Calibri" charset="0"/>
              </a:rPr>
              <a:t>this requires new </a:t>
            </a:r>
            <a:r>
              <a:rPr lang="en-US" i="1" dirty="0">
                <a:solidFill>
                  <a:srgbClr val="FF0000"/>
                </a:solidFill>
                <a:latin typeface="Calibri" charset="0"/>
              </a:rPr>
              <a:t>high-level</a:t>
            </a:r>
            <a:r>
              <a:rPr lang="en-US" dirty="0">
                <a:latin typeface="Calibri" charset="0"/>
              </a:rPr>
              <a:t> programming constructs</a:t>
            </a:r>
          </a:p>
          <a:p>
            <a:pPr lvl="1"/>
            <a:r>
              <a:rPr lang="en-US" dirty="0">
                <a:latin typeface="Calibri" charset="0"/>
              </a:rPr>
              <a:t>you cannot program effectively while worrying about deadlocks </a:t>
            </a:r>
            <a:r>
              <a:rPr lang="en-US" dirty="0" err="1">
                <a:latin typeface="Calibri" charset="0"/>
              </a:rPr>
              <a:t>etc</a:t>
            </a:r>
            <a:endParaRPr lang="en-US" dirty="0">
              <a:latin typeface="Calibri" charset="0"/>
            </a:endParaRPr>
          </a:p>
          <a:p>
            <a:pPr lvl="2"/>
            <a:r>
              <a:rPr lang="en-US" dirty="0">
                <a:solidFill>
                  <a:srgbClr val="FF0000"/>
                </a:solidFill>
                <a:latin typeface="Calibri" charset="0"/>
              </a:rPr>
              <a:t>they must be eliminated from the design!</a:t>
            </a:r>
          </a:p>
          <a:p>
            <a:pPr lvl="1"/>
            <a:r>
              <a:rPr lang="en-US" dirty="0">
                <a:latin typeface="Calibri" charset="0"/>
              </a:rPr>
              <a:t>you cannot program effectively while fiddling with communication </a:t>
            </a:r>
            <a:r>
              <a:rPr lang="en-US" dirty="0" err="1">
                <a:latin typeface="Calibri" charset="0"/>
              </a:rPr>
              <a:t>etc</a:t>
            </a:r>
            <a:endParaRPr lang="en-US" dirty="0">
              <a:latin typeface="Calibri" charset="0"/>
            </a:endParaRPr>
          </a:p>
          <a:p>
            <a:pPr lvl="2"/>
            <a:r>
              <a:rPr lang="en-US" dirty="0">
                <a:solidFill>
                  <a:srgbClr val="FF0000"/>
                </a:solidFill>
                <a:latin typeface="Calibri" charset="0"/>
              </a:rPr>
              <a:t>this needs to be packaged/abstracted!</a:t>
            </a:r>
          </a:p>
        </p:txBody>
      </p:sp>
    </p:spTree>
    <p:extLst>
      <p:ext uri="{BB962C8B-B14F-4D97-AF65-F5344CB8AC3E}">
        <p14:creationId xmlns:p14="http://schemas.microsoft.com/office/powerpoint/2010/main" val="36773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Solution?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14424" y="1419569"/>
            <a:ext cx="7610476" cy="3670767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/>
              <a:t>“The only thing that works for parallelism is functional programming”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Bob Harper, Carnegie Mellon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95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9144000" cy="914400"/>
          </a:xfrm>
        </p:spPr>
        <p:txBody>
          <a:bodyPr/>
          <a:lstStyle/>
          <a:p>
            <a:pPr lvl="1"/>
            <a:r>
              <a:rPr lang="en-US" dirty="0" smtClean="0"/>
              <a:t>The </a:t>
            </a:r>
            <a:r>
              <a:rPr lang="en-US" dirty="0" err="1" smtClean="0"/>
              <a:t>ParaPhrase</a:t>
            </a:r>
            <a:r>
              <a:rPr lang="en-US" dirty="0" smtClean="0"/>
              <a:t> Project (ICT</a:t>
            </a:r>
            <a:r>
              <a:rPr lang="en-US" dirty="0"/>
              <a:t>-2011-</a:t>
            </a:r>
            <a:r>
              <a:rPr lang="en-US" dirty="0" smtClean="0"/>
              <a:t>288570)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55" y="1577036"/>
            <a:ext cx="4248125" cy="47164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28538" y="1577036"/>
            <a:ext cx="38725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€3.5M FP7 </a:t>
            </a:r>
            <a:r>
              <a:rPr lang="en-US" dirty="0" err="1" smtClean="0"/>
              <a:t>STRe</a:t>
            </a:r>
            <a:r>
              <a:rPr lang="en-US" dirty="0" err="1"/>
              <a:t>P</a:t>
            </a:r>
            <a:r>
              <a:rPr lang="en-US" dirty="0" smtClean="0"/>
              <a:t> Project</a:t>
            </a:r>
            <a:br>
              <a:rPr lang="en-US" dirty="0" smtClean="0"/>
            </a:br>
            <a:r>
              <a:rPr lang="en-US" dirty="0" smtClean="0"/>
              <a:t>9 partners in 5 countries</a:t>
            </a:r>
          </a:p>
          <a:p>
            <a:r>
              <a:rPr lang="en-US" dirty="0" smtClean="0"/>
              <a:t>3 years</a:t>
            </a:r>
          </a:p>
          <a:p>
            <a:r>
              <a:rPr lang="en-US" dirty="0" smtClean="0"/>
              <a:t>Starts 1/10/11</a:t>
            </a:r>
          </a:p>
          <a:p>
            <a:r>
              <a:rPr lang="en-US" dirty="0" smtClean="0"/>
              <a:t>Coordinated from St Andrews</a:t>
            </a:r>
          </a:p>
        </p:txBody>
      </p:sp>
    </p:spTree>
    <p:extLst>
      <p:ext uri="{BB962C8B-B14F-4D97-AF65-F5344CB8AC3E}">
        <p14:creationId xmlns:p14="http://schemas.microsoft.com/office/powerpoint/2010/main" val="388415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Project Consortium</a:t>
            </a:r>
          </a:p>
        </p:txBody>
      </p:sp>
      <p:pic>
        <p:nvPicPr>
          <p:cNvPr id="4403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41438"/>
            <a:ext cx="84836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76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250825" y="61913"/>
            <a:ext cx="8066088" cy="919162"/>
          </a:xfrm>
        </p:spPr>
        <p:txBody>
          <a:bodyPr/>
          <a:lstStyle/>
          <a:p>
            <a:r>
              <a:rPr lang="en-US">
                <a:latin typeface="Calibri" charset="0"/>
              </a:rPr>
              <a:t>ParaPhrase Aims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0825" y="1484313"/>
            <a:ext cx="8642350" cy="4249737"/>
          </a:xfrm>
        </p:spPr>
        <p:txBody>
          <a:bodyPr/>
          <a:lstStyle/>
          <a:p>
            <a:pPr marL="0" indent="0">
              <a:buFont typeface="+mj-lt"/>
              <a:buNone/>
              <a:defRPr/>
            </a:pPr>
            <a:r>
              <a:rPr lang="en-US" sz="3200" b="1" dirty="0" smtClean="0"/>
              <a:t>Our overall aim is to produce a new pattern-based approach to programming parallel systems.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510D8D43-D25E-F944-93AE-B8A1270CE45B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784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230187" y="0"/>
            <a:ext cx="8913813" cy="9144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The Dawn of a New Multicore Age</a:t>
            </a:r>
            <a:endParaRPr lang="en-US" dirty="0">
              <a:latin typeface="Calibri" charset="0"/>
            </a:endParaRPr>
          </a:p>
        </p:txBody>
      </p:sp>
      <p:pic>
        <p:nvPicPr>
          <p:cNvPr id="21506" name="Content Placeholder 4" descr="AMD_Opteron_Six_Cores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8" b="17818"/>
          <a:stretch>
            <a:fillRect/>
          </a:stretch>
        </p:blipFill>
        <p:spPr>
          <a:xfrm>
            <a:off x="766762" y="1938273"/>
            <a:ext cx="7610476" cy="367076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89894" y="5911786"/>
            <a:ext cx="457200" cy="365125"/>
          </a:xfrm>
        </p:spPr>
        <p:txBody>
          <a:bodyPr/>
          <a:lstStyle/>
          <a:p>
            <a:pPr>
              <a:defRPr/>
            </a:pPr>
            <a:fld id="{C09E38B2-02AF-074E-B344-A08E750ABF1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51358" y="5805264"/>
            <a:ext cx="7241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AMD Opteron </a:t>
            </a:r>
            <a:r>
              <a:rPr lang="en-US" b="1" dirty="0" err="1" smtClean="0"/>
              <a:t>Magny-Cours</a:t>
            </a:r>
            <a:r>
              <a:rPr lang="en-US" b="1" dirty="0" smtClean="0"/>
              <a:t> , 6-Core (source: </a:t>
            </a:r>
            <a:r>
              <a:rPr lang="en-US" b="1" dirty="0" err="1" smtClean="0"/>
              <a:t>wikipedia</a:t>
            </a:r>
            <a:r>
              <a:rPr lang="en-US" b="1" dirty="0" smtClean="0"/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2241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250825" y="61913"/>
            <a:ext cx="8066088" cy="919162"/>
          </a:xfrm>
        </p:spPr>
        <p:txBody>
          <a:bodyPr/>
          <a:lstStyle/>
          <a:p>
            <a:r>
              <a:rPr lang="en-US" dirty="0" err="1">
                <a:latin typeface="Calibri" charset="0"/>
              </a:rPr>
              <a:t>ParaPhrase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Aims (2)</a:t>
            </a:r>
            <a:endParaRPr lang="en-US" dirty="0">
              <a:latin typeface="Calibri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0825" y="1484313"/>
            <a:ext cx="8642350" cy="4249737"/>
          </a:xfrm>
        </p:spPr>
        <p:txBody>
          <a:bodyPr/>
          <a:lstStyle/>
          <a:p>
            <a:pPr marL="0" indent="0">
              <a:buFont typeface="+mj-lt"/>
              <a:buNone/>
              <a:defRPr/>
            </a:pPr>
            <a:r>
              <a:rPr lang="en-US" dirty="0" smtClean="0"/>
              <a:t>Specifically, </a:t>
            </a:r>
          </a:p>
          <a:p>
            <a:pPr marL="0" indent="0">
              <a:buFont typeface="+mj-lt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develop </a:t>
            </a:r>
            <a:r>
              <a:rPr lang="en-US" i="1" dirty="0">
                <a:solidFill>
                  <a:srgbClr val="FF0000"/>
                </a:solidFill>
              </a:rPr>
              <a:t>high-level design </a:t>
            </a:r>
            <a:r>
              <a:rPr lang="en-US" i="1" dirty="0" smtClean="0">
                <a:solidFill>
                  <a:srgbClr val="FF0000"/>
                </a:solidFill>
              </a:rPr>
              <a:t>and implementation patterns</a:t>
            </a: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i="1" dirty="0" smtClean="0">
                <a:solidFill>
                  <a:srgbClr val="FF0000"/>
                </a:solidFill>
              </a:rPr>
              <a:t>develop </a:t>
            </a:r>
            <a:r>
              <a:rPr lang="en-US" i="1" dirty="0">
                <a:solidFill>
                  <a:srgbClr val="FF0000"/>
                </a:solidFill>
              </a:rPr>
              <a:t>new dynamic mechanisms to </a:t>
            </a:r>
            <a:r>
              <a:rPr lang="en-US" i="1" dirty="0" smtClean="0">
                <a:solidFill>
                  <a:srgbClr val="FF0000"/>
                </a:solidFill>
              </a:rPr>
              <a:t>support </a:t>
            </a:r>
            <a:r>
              <a:rPr lang="en-US" i="1" dirty="0" err="1">
                <a:solidFill>
                  <a:srgbClr val="FF0000"/>
                </a:solidFill>
              </a:rPr>
              <a:t>adaptivity</a:t>
            </a:r>
            <a:r>
              <a:rPr lang="en-US" i="1" dirty="0">
                <a:solidFill>
                  <a:srgbClr val="FF0000"/>
                </a:solidFill>
              </a:rPr>
              <a:t> for  heterogeneous multicore/</a:t>
            </a:r>
            <a:r>
              <a:rPr lang="en-US" i="1" dirty="0" err="1">
                <a:solidFill>
                  <a:srgbClr val="FF0000"/>
                </a:solidFill>
              </a:rPr>
              <a:t>manycore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510D8D43-D25E-F944-93AE-B8A1270CE45B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487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250825" y="61913"/>
            <a:ext cx="8066088" cy="919162"/>
          </a:xfrm>
        </p:spPr>
        <p:txBody>
          <a:bodyPr/>
          <a:lstStyle/>
          <a:p>
            <a:r>
              <a:rPr lang="en-US">
                <a:latin typeface="Calibri" charset="0"/>
              </a:rPr>
              <a:t>ParaPhrase Aims (2)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0825" y="1484313"/>
            <a:ext cx="8642350" cy="4249737"/>
          </a:xfrm>
        </p:spPr>
        <p:txBody>
          <a:bodyPr/>
          <a:lstStyle/>
          <a:p>
            <a:pPr>
              <a:buFont typeface="+mj-lt"/>
              <a:buAutoNum type="arabicPeriod" startAt="3"/>
              <a:defRPr/>
            </a:pPr>
            <a:r>
              <a:rPr lang="en-US" i="1" dirty="0">
                <a:solidFill>
                  <a:srgbClr val="FF0000"/>
                </a:solidFill>
              </a:rPr>
              <a:t>verify that these patterns and </a:t>
            </a:r>
            <a:r>
              <a:rPr lang="en-US" i="1" dirty="0" err="1" smtClean="0">
                <a:solidFill>
                  <a:srgbClr val="FF0000"/>
                </a:solidFill>
              </a:rPr>
              <a:t>adaptivity</a:t>
            </a:r>
            <a:r>
              <a:rPr lang="en-US" i="1" dirty="0" smtClean="0">
                <a:solidFill>
                  <a:srgbClr val="FF0000"/>
                </a:solidFill>
              </a:rPr>
              <a:t> mechanisms </a:t>
            </a:r>
            <a:r>
              <a:rPr lang="en-US" i="1" dirty="0">
                <a:solidFill>
                  <a:srgbClr val="FF0000"/>
                </a:solidFill>
              </a:rPr>
              <a:t>can be used easily and </a:t>
            </a:r>
            <a:r>
              <a:rPr lang="en-US" i="1" dirty="0" smtClean="0">
                <a:solidFill>
                  <a:srgbClr val="FF0000"/>
                </a:solidFill>
              </a:rPr>
              <a:t>effectively</a:t>
            </a:r>
            <a:r>
              <a:rPr lang="en-US" dirty="0" smtClean="0"/>
              <a:t>.</a:t>
            </a:r>
          </a:p>
          <a:p>
            <a:pPr>
              <a:buFont typeface="+mj-lt"/>
              <a:buAutoNum type="arabicPeriod" startAt="3"/>
              <a:defRPr/>
            </a:pPr>
            <a:endParaRPr lang="en-US" dirty="0" smtClean="0"/>
          </a:p>
          <a:p>
            <a:pPr>
              <a:buFont typeface="+mj-lt"/>
              <a:buAutoNum type="arabicPeriod" startAt="3"/>
              <a:defRPr/>
            </a:pPr>
            <a:r>
              <a:rPr lang="en-US" dirty="0"/>
              <a:t>ensure that there is scope for </a:t>
            </a:r>
            <a:r>
              <a:rPr lang="en-US" dirty="0" smtClean="0"/>
              <a:t>widespread </a:t>
            </a:r>
            <a:r>
              <a:rPr lang="en-US" dirty="0" err="1" smtClean="0"/>
              <a:t>takeup</a:t>
            </a:r>
            <a:endParaRPr lang="en-US" dirty="0" smtClean="0"/>
          </a:p>
          <a:p>
            <a:pPr>
              <a:buFont typeface="+mj-lt"/>
              <a:buAutoNum type="arabicPeriod" startAt="3"/>
              <a:defRPr/>
            </a:pPr>
            <a:endParaRPr lang="en-US" dirty="0"/>
          </a:p>
          <a:p>
            <a:pPr marL="0" indent="0">
              <a:buFont typeface="+mj-lt"/>
              <a:buNone/>
              <a:defRPr/>
            </a:pPr>
            <a:r>
              <a:rPr lang="en-US" dirty="0" smtClean="0"/>
              <a:t>We are applying our work in two main language settings</a:t>
            </a:r>
          </a:p>
          <a:p>
            <a:pPr marL="0" indent="0">
              <a:buFont typeface="+mj-lt"/>
              <a:buNone/>
              <a:defRPr/>
            </a:pPr>
            <a:r>
              <a:rPr lang="en-US" dirty="0"/>
              <a:t>	</a:t>
            </a:r>
            <a:r>
              <a:rPr lang="en-US" dirty="0" err="1" smtClean="0"/>
              <a:t>Erlang</a:t>
            </a:r>
            <a:r>
              <a:rPr lang="en-US" dirty="0" smtClean="0"/>
              <a:t>		Commercial Functional</a:t>
            </a:r>
          </a:p>
          <a:p>
            <a:pPr marL="0" indent="0">
              <a:buNone/>
              <a:defRPr/>
            </a:pPr>
            <a:r>
              <a:rPr lang="en-US" dirty="0" smtClean="0"/>
              <a:t>	C</a:t>
            </a:r>
            <a:r>
              <a:rPr lang="en-US" dirty="0"/>
              <a:t>/C++		</a:t>
            </a:r>
            <a:r>
              <a:rPr lang="en-US" dirty="0" smtClean="0"/>
              <a:t>Imperative</a:t>
            </a: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21FF6F4-600C-9B43-AAD7-FDB25F87595A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5021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Thinking in Parallel, Revisited</a:t>
            </a:r>
            <a:endParaRPr lang="en-US" dirty="0">
              <a:latin typeface="Calibri" charset="0"/>
            </a:endParaRP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Direct </a:t>
            </a:r>
            <a:r>
              <a:rPr lang="en-US" dirty="0">
                <a:latin typeface="Calibri" charset="0"/>
              </a:rPr>
              <a:t>programming </a:t>
            </a:r>
            <a:r>
              <a:rPr lang="en-US" dirty="0" smtClean="0">
                <a:latin typeface="Calibri" charset="0"/>
              </a:rPr>
              <a:t>using e.g. </a:t>
            </a:r>
            <a:r>
              <a:rPr lang="en-US" b="1" dirty="0" smtClean="0">
                <a:latin typeface="Calibri" charset="0"/>
              </a:rPr>
              <a:t>spawn</a:t>
            </a:r>
            <a:endParaRPr lang="en-US" dirty="0">
              <a:latin typeface="Calibri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Parallel stream-based approaches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Coordination </a:t>
            </a:r>
            <a:r>
              <a:rPr lang="en-US" dirty="0" smtClean="0">
                <a:latin typeface="Calibri" charset="0"/>
              </a:rPr>
              <a:t>approaches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charset="0"/>
              </a:rPr>
              <a:t>Pattern-based approaches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5075414" y="2348880"/>
            <a:ext cx="4103687" cy="1439862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i="1" dirty="0">
                <a:solidFill>
                  <a:srgbClr val="FF0000"/>
                </a:solidFill>
              </a:rPr>
              <a:t>Avoid</a:t>
            </a:r>
            <a:r>
              <a:rPr lang="en-US" sz="2400" dirty="0"/>
              <a:t> issues such as deadlock etc…</a:t>
            </a:r>
          </a:p>
        </p:txBody>
      </p:sp>
      <p:sp>
        <p:nvSpPr>
          <p:cNvPr id="5" name="Cloud 4"/>
          <p:cNvSpPr/>
          <p:nvPr/>
        </p:nvSpPr>
        <p:spPr>
          <a:xfrm>
            <a:off x="5048250" y="4581525"/>
            <a:ext cx="4105275" cy="143986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i="1" dirty="0">
                <a:solidFill>
                  <a:schemeClr val="bg1"/>
                </a:solidFill>
              </a:rPr>
              <a:t>Parallelism by Construction!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3861048"/>
            <a:ext cx="4526534" cy="8229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4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Patterns</a:t>
            </a:r>
          </a:p>
          <a:p>
            <a:pPr lvl="2"/>
            <a:r>
              <a:rPr lang="en-US" sz="2400" b="1" dirty="0" smtClean="0">
                <a:solidFill>
                  <a:srgbClr val="FF0000"/>
                </a:solidFill>
              </a:rPr>
              <a:t>Abstract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/>
              <a:t>generalised</a:t>
            </a:r>
            <a:r>
              <a:rPr lang="en-US" sz="2400" dirty="0" smtClean="0"/>
              <a:t> expressions of common algorithms</a:t>
            </a:r>
          </a:p>
          <a:p>
            <a:pPr lvl="3"/>
            <a:r>
              <a:rPr lang="en-US" sz="2400" dirty="0" smtClean="0"/>
              <a:t>Map, Fold, Function Composition, Divide and Conquer, etc.</a:t>
            </a:r>
          </a:p>
          <a:p>
            <a:pPr marL="1371600" lvl="3" indent="0">
              <a:buNone/>
            </a:pPr>
            <a:endParaRPr lang="en-US" dirty="0" smtClean="0"/>
          </a:p>
          <a:p>
            <a:pPr marL="514350" lvl="1" indent="0" algn="ctr">
              <a:buNone/>
            </a:pPr>
            <a:r>
              <a:rPr lang="en-US" sz="2800" dirty="0">
                <a:latin typeface="Courier New"/>
                <a:cs typeface="Courier New"/>
              </a:rPr>
              <a:t>m</a:t>
            </a:r>
            <a:r>
              <a:rPr lang="en-US" sz="2800" dirty="0" smtClean="0">
                <a:latin typeface="Courier New"/>
                <a:cs typeface="Courier New"/>
              </a:rPr>
              <a:t>ap(F, XS) -&gt; [ F(X) || X &lt;- XS].</a:t>
            </a:r>
            <a:endParaRPr lang="en-US" sz="2800" dirty="0">
              <a:latin typeface="Courier New"/>
              <a:cs typeface="Courier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ADF1E2-AD14-3C42-BF83-98B9CBDD83A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4221088"/>
            <a:ext cx="2035944" cy="203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1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ParaPhrase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86270" y="3269319"/>
            <a:ext cx="1977541" cy="461665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/>
              <a:t>Refactorer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430983" y="2060848"/>
            <a:ext cx="1373376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/>
              <a:t>Erlang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809919" y="2059830"/>
            <a:ext cx="1313195" cy="46166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C/C++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288569" y="2060848"/>
            <a:ext cx="1348834" cy="46166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Haskell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510190" y="3269319"/>
            <a:ext cx="151078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Patterns</a:t>
            </a:r>
            <a:endParaRPr lang="en-US" sz="2400" dirty="0"/>
          </a:p>
        </p:txBody>
      </p:sp>
      <p:cxnSp>
        <p:nvCxnSpPr>
          <p:cNvPr id="10" name="Straight Arrow Connector 9"/>
          <p:cNvCxnSpPr>
            <a:stCxn id="5" idx="2"/>
          </p:cNvCxnSpPr>
          <p:nvPr/>
        </p:nvCxnSpPr>
        <p:spPr>
          <a:xfrm>
            <a:off x="2117671" y="2522513"/>
            <a:ext cx="1607268" cy="74680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2"/>
            <a:endCxn id="4" idx="0"/>
          </p:cNvCxnSpPr>
          <p:nvPr/>
        </p:nvCxnSpPr>
        <p:spPr>
          <a:xfrm>
            <a:off x="4466517" y="2521495"/>
            <a:ext cx="8524" cy="747824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2"/>
          </p:cNvCxnSpPr>
          <p:nvPr/>
        </p:nvCxnSpPr>
        <p:spPr>
          <a:xfrm flipH="1">
            <a:off x="5097286" y="2522513"/>
            <a:ext cx="1865700" cy="74680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1"/>
          </p:cNvCxnSpPr>
          <p:nvPr/>
        </p:nvCxnSpPr>
        <p:spPr>
          <a:xfrm flipH="1" flipV="1">
            <a:off x="5463811" y="3498013"/>
            <a:ext cx="1046379" cy="2139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430983" y="4719077"/>
            <a:ext cx="1373376" cy="46166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/>
              <a:t>Erlang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3809919" y="4719077"/>
            <a:ext cx="1313195" cy="46166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C/C++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6288569" y="4725564"/>
            <a:ext cx="1348834" cy="46166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Haskell</a:t>
            </a:r>
            <a:endParaRPr lang="en-US" sz="2400" dirty="0"/>
          </a:p>
        </p:txBody>
      </p:sp>
      <p:cxnSp>
        <p:nvCxnSpPr>
          <p:cNvPr id="34" name="Straight Arrow Connector 33"/>
          <p:cNvCxnSpPr>
            <a:endCxn id="31" idx="0"/>
          </p:cNvCxnSpPr>
          <p:nvPr/>
        </p:nvCxnSpPr>
        <p:spPr>
          <a:xfrm flipH="1">
            <a:off x="2117671" y="3730984"/>
            <a:ext cx="1607268" cy="98809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4" idx="2"/>
            <a:endCxn id="32" idx="0"/>
          </p:cNvCxnSpPr>
          <p:nvPr/>
        </p:nvCxnSpPr>
        <p:spPr>
          <a:xfrm flipH="1">
            <a:off x="4466517" y="3730984"/>
            <a:ext cx="8524" cy="98809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33" idx="0"/>
          </p:cNvCxnSpPr>
          <p:nvPr/>
        </p:nvCxnSpPr>
        <p:spPr>
          <a:xfrm>
            <a:off x="5131638" y="3730984"/>
            <a:ext cx="1831348" cy="99458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92948" y="3084653"/>
            <a:ext cx="151078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Costing/profiling</a:t>
            </a:r>
            <a:endParaRPr lang="en-US" sz="2400" dirty="0"/>
          </a:p>
        </p:txBody>
      </p:sp>
      <p:cxnSp>
        <p:nvCxnSpPr>
          <p:cNvPr id="45" name="Straight Arrow Connector 44"/>
          <p:cNvCxnSpPr>
            <a:stCxn id="44" idx="3"/>
            <a:endCxn id="4" idx="1"/>
          </p:cNvCxnSpPr>
          <p:nvPr/>
        </p:nvCxnSpPr>
        <p:spPr>
          <a:xfrm>
            <a:off x="2403736" y="3500152"/>
            <a:ext cx="1082534" cy="0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97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Refactoring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Refactoring is about </a:t>
            </a:r>
            <a:r>
              <a:rPr lang="en-US" b="1" dirty="0" smtClean="0"/>
              <a:t>changing</a:t>
            </a:r>
            <a:r>
              <a:rPr lang="en-US" dirty="0" smtClean="0"/>
              <a:t> the </a:t>
            </a:r>
            <a:r>
              <a:rPr lang="en-US" b="1" dirty="0" smtClean="0"/>
              <a:t>structure</a:t>
            </a:r>
            <a:r>
              <a:rPr lang="en-US" dirty="0" smtClean="0"/>
              <a:t> of a program’s </a:t>
            </a:r>
            <a:r>
              <a:rPr lang="en-US" b="1" dirty="0" smtClean="0"/>
              <a:t>source code</a:t>
            </a:r>
            <a:endParaRPr lang="en-US" dirty="0" smtClean="0"/>
          </a:p>
          <a:p>
            <a:pPr marL="349250" lvl="1" indent="0">
              <a:buNone/>
            </a:pPr>
            <a:r>
              <a:rPr lang="en-US" dirty="0" smtClean="0"/>
              <a:t>… while </a:t>
            </a:r>
            <a:r>
              <a:rPr lang="en-US" b="1" dirty="0" smtClean="0"/>
              <a:t>preserving</a:t>
            </a:r>
            <a:r>
              <a:rPr lang="en-US" dirty="0" smtClean="0"/>
              <a:t> the semantics</a:t>
            </a:r>
          </a:p>
          <a:p>
            <a:pPr marL="349250" lvl="1" indent="0">
              <a:buNone/>
            </a:pPr>
            <a:endParaRPr lang="en-US" dirty="0"/>
          </a:p>
          <a:p>
            <a:pPr marL="349250" lvl="1" indent="0">
              <a:buNone/>
            </a:pPr>
            <a:endParaRPr lang="en-US" dirty="0" smtClean="0"/>
          </a:p>
          <a:p>
            <a:pPr marL="349250" lvl="1" indent="0">
              <a:buNone/>
            </a:pPr>
            <a:endParaRPr lang="en-US" dirty="0"/>
          </a:p>
          <a:p>
            <a:pPr marL="349250" lvl="1" indent="0">
              <a:buNone/>
            </a:pPr>
            <a:endParaRPr lang="en-US" dirty="0" smtClean="0"/>
          </a:p>
          <a:p>
            <a:pPr marL="349250" lvl="1" indent="0">
              <a:buNone/>
            </a:pPr>
            <a:endParaRPr lang="en-US" dirty="0" smtClean="0"/>
          </a:p>
          <a:p>
            <a:pPr marL="349250" lvl="1" indent="0">
              <a:buNone/>
            </a:pPr>
            <a:endParaRPr lang="en-US" dirty="0" smtClean="0"/>
          </a:p>
          <a:p>
            <a:pPr marL="349250" lvl="1" indent="0">
              <a:buNone/>
            </a:pPr>
            <a:endParaRPr lang="en-US" dirty="0" smtClean="0"/>
          </a:p>
          <a:p>
            <a:pPr marL="349250" lvl="1" indent="0">
              <a:buNone/>
            </a:pPr>
            <a:endParaRPr lang="en-US" dirty="0"/>
          </a:p>
          <a:p>
            <a:pPr marL="349250" lvl="1" indent="0">
              <a:buNone/>
            </a:pPr>
            <a:endParaRPr lang="en-US" dirty="0"/>
          </a:p>
        </p:txBody>
      </p:sp>
      <p:sp>
        <p:nvSpPr>
          <p:cNvPr id="4" name="AutoShape 1028"/>
          <p:cNvSpPr>
            <a:spLocks noChangeArrowheads="1"/>
          </p:cNvSpPr>
          <p:nvPr/>
        </p:nvSpPr>
        <p:spPr bwMode="auto">
          <a:xfrm rot="16200000">
            <a:off x="3543300" y="2886844"/>
            <a:ext cx="1676400" cy="1752600"/>
          </a:xfrm>
          <a:custGeom>
            <a:avLst/>
            <a:gdLst>
              <a:gd name="G0" fmla="+- 0 0 0"/>
              <a:gd name="G1" fmla="+- -9894167 0 0"/>
              <a:gd name="G2" fmla="+- 0 0 -9894167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9894167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894167"/>
              <a:gd name="G36" fmla="sin G34 -9894167"/>
              <a:gd name="G37" fmla="+/ -9894167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3506 w 21600"/>
              <a:gd name="T5" fmla="*/ 344 h 21600"/>
              <a:gd name="T6" fmla="*/ 3717 w 21600"/>
              <a:gd name="T7" fmla="*/ 6869 h 21600"/>
              <a:gd name="T8" fmla="*/ 12153 w 21600"/>
              <a:gd name="T9" fmla="*/ 5572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8837" y="5399"/>
                  <a:pt x="7030" y="6464"/>
                  <a:pt x="6078" y="8179"/>
                </a:cubicBezTo>
                <a:lnTo>
                  <a:pt x="1356" y="5559"/>
                </a:lnTo>
                <a:cubicBezTo>
                  <a:pt x="3260" y="2128"/>
                  <a:pt x="6875" y="-1"/>
                  <a:pt x="10800" y="-1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AutoShape 1029"/>
          <p:cNvSpPr>
            <a:spLocks noChangeArrowheads="1"/>
          </p:cNvSpPr>
          <p:nvPr/>
        </p:nvSpPr>
        <p:spPr bwMode="auto">
          <a:xfrm rot="5400000">
            <a:off x="3924300" y="2810644"/>
            <a:ext cx="1676400" cy="1752600"/>
          </a:xfrm>
          <a:custGeom>
            <a:avLst/>
            <a:gdLst>
              <a:gd name="G0" fmla="+- 0 0 0"/>
              <a:gd name="G1" fmla="+- -9894167 0 0"/>
              <a:gd name="G2" fmla="+- 0 0 -9894167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9894167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894167"/>
              <a:gd name="G36" fmla="sin G34 -9894167"/>
              <a:gd name="G37" fmla="+/ -9894167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3506 w 21600"/>
              <a:gd name="T5" fmla="*/ 344 h 21600"/>
              <a:gd name="T6" fmla="*/ 3717 w 21600"/>
              <a:gd name="T7" fmla="*/ 6869 h 21600"/>
              <a:gd name="T8" fmla="*/ 12153 w 21600"/>
              <a:gd name="T9" fmla="*/ 5572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8837" y="5399"/>
                  <a:pt x="7030" y="6464"/>
                  <a:pt x="6078" y="8179"/>
                </a:cubicBezTo>
                <a:lnTo>
                  <a:pt x="1356" y="5559"/>
                </a:lnTo>
                <a:cubicBezTo>
                  <a:pt x="3260" y="2128"/>
                  <a:pt x="6875" y="-1"/>
                  <a:pt x="10800" y="-1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rot="10800000" vert="eaVert" wrap="none" anchor="ctr"/>
          <a:lstStyle/>
          <a:p>
            <a:endParaRPr lang="en-US">
              <a:solidFill>
                <a:schemeClr val="accent2"/>
              </a:solidFill>
            </a:endParaRPr>
          </a:p>
        </p:txBody>
      </p:sp>
      <p:sp>
        <p:nvSpPr>
          <p:cNvPr id="6" name="Rectangle 1030"/>
          <p:cNvSpPr>
            <a:spLocks noChangeArrowheads="1"/>
          </p:cNvSpPr>
          <p:nvPr/>
        </p:nvSpPr>
        <p:spPr bwMode="auto">
          <a:xfrm>
            <a:off x="5791200" y="3458344"/>
            <a:ext cx="2133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GB" sz="3200" b="1" dirty="0">
                <a:ln>
                  <a:solidFill>
                    <a:srgbClr val="000090"/>
                  </a:solidFill>
                </a:ln>
                <a:solidFill>
                  <a:srgbClr val="FFFF00"/>
                </a:solidFill>
                <a:latin typeface="Helvetica" charset="0"/>
              </a:rPr>
              <a:t>Refactor</a:t>
            </a:r>
          </a:p>
        </p:txBody>
      </p:sp>
      <p:sp>
        <p:nvSpPr>
          <p:cNvPr id="7" name="Rectangle 1031"/>
          <p:cNvSpPr>
            <a:spLocks noChangeArrowheads="1"/>
          </p:cNvSpPr>
          <p:nvPr/>
        </p:nvSpPr>
        <p:spPr bwMode="auto">
          <a:xfrm>
            <a:off x="1600200" y="3458344"/>
            <a:ext cx="1752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elvetica" charset="0"/>
              </a:rPr>
              <a:t>Review</a:t>
            </a:r>
            <a:endParaRPr lang="en-GB" sz="3200" dirty="0">
              <a:solidFill>
                <a:schemeClr val="tx1">
                  <a:lumMod val="95000"/>
                  <a:lumOff val="5000"/>
                </a:schemeClr>
              </a:solidFill>
              <a:latin typeface="Helvetic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584" y="5157192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Refactoring = Condition + Transformation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7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ParaPhrase</a:t>
            </a:r>
            <a:r>
              <a:rPr lang="en-US" dirty="0" smtClean="0"/>
              <a:t>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 bottom-up</a:t>
            </a:r>
          </a:p>
          <a:p>
            <a:pPr lvl="1"/>
            <a:r>
              <a:rPr lang="en-US" dirty="0" smtClean="0"/>
              <a:t>identify </a:t>
            </a:r>
            <a:r>
              <a:rPr lang="en-US" dirty="0"/>
              <a:t> (strongly hygienic</a:t>
            </a:r>
            <a:r>
              <a:rPr lang="en-US" dirty="0" smtClean="0"/>
              <a:t>) components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using refactoring</a:t>
            </a:r>
          </a:p>
          <a:p>
            <a:pPr lvl="1"/>
            <a:endParaRPr lang="en-US" dirty="0"/>
          </a:p>
          <a:p>
            <a:r>
              <a:rPr lang="en-US" dirty="0" smtClean="0"/>
              <a:t>Think about the </a:t>
            </a:r>
            <a:r>
              <a:rPr lang="en-US" b="1" dirty="0" smtClean="0"/>
              <a:t>PATTERN</a:t>
            </a:r>
            <a:r>
              <a:rPr lang="en-US" dirty="0" smtClean="0"/>
              <a:t> of parallelism</a:t>
            </a:r>
          </a:p>
          <a:p>
            <a:endParaRPr lang="en-US" dirty="0"/>
          </a:p>
          <a:p>
            <a:r>
              <a:rPr lang="en-US" dirty="0" smtClean="0"/>
              <a:t>Structure the components into a parallel program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using refactoring</a:t>
            </a:r>
          </a:p>
          <a:p>
            <a:endParaRPr lang="en-US" dirty="0"/>
          </a:p>
          <a:p>
            <a:r>
              <a:rPr lang="en-US" dirty="0" smtClean="0"/>
              <a:t>Restructure if necessary!</a:t>
            </a:r>
            <a:endParaRPr lang="en-US" dirty="0"/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using refactoring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CDE29-E743-FE49-B473-1783B4B3FB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Refactoring from Patterns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22" y="1700808"/>
            <a:ext cx="8492691" cy="32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9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Static Mapping</a:t>
            </a:r>
          </a:p>
        </p:txBody>
      </p:sp>
      <p:pic>
        <p:nvPicPr>
          <p:cNvPr id="40962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9" b="32304"/>
          <a:stretch>
            <a:fillRect/>
          </a:stretch>
        </p:blipFill>
        <p:spPr>
          <a:xfrm>
            <a:off x="-1588" y="1484313"/>
            <a:ext cx="9218613" cy="460851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A21C6D-40D8-7C4B-91CC-C024D78E1B4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4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Dynamic Re-Mapping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4C3FF0-6948-AE47-A288-7DF8A284B4C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4198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78" b="4248"/>
          <a:stretch>
            <a:fillRect/>
          </a:stretch>
        </p:blipFill>
        <p:spPr bwMode="auto">
          <a:xfrm>
            <a:off x="9525" y="1439863"/>
            <a:ext cx="914558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25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230187" y="-22680"/>
            <a:ext cx="8913813" cy="9144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The Near Future: Scaling toward </a:t>
            </a:r>
            <a:r>
              <a:rPr lang="en-US" dirty="0" err="1" smtClean="0">
                <a:latin typeface="Calibri" charset="0"/>
              </a:rPr>
              <a:t>Manycore</a:t>
            </a:r>
            <a:endParaRPr lang="en-US" dirty="0">
              <a:latin typeface="Calibri" charset="0"/>
            </a:endParaRPr>
          </a:p>
        </p:txBody>
      </p:sp>
      <p:pic>
        <p:nvPicPr>
          <p:cNvPr id="20482" name="Content Placeholder 4" descr="Opteron-System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2" t="-2164" r="2902" b="-15726"/>
          <a:stretch>
            <a:fillRect/>
          </a:stretch>
        </p:blipFill>
        <p:spPr>
          <a:xfrm>
            <a:off x="971550" y="1268413"/>
            <a:ext cx="7059613" cy="588168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C1A010-39E6-E645-A7C0-328E7088A8B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7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will this scale??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28" b="-1686"/>
          <a:stretch/>
        </p:blipFill>
        <p:spPr>
          <a:xfrm>
            <a:off x="827584" y="1268760"/>
            <a:ext cx="7389181" cy="518393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CDE29-E743-FE49-B473-1783B4B3FB5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9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CDE29-E743-FE49-B473-1783B4B3FB51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 descr="HLRS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89322"/>
            <a:ext cx="9972849" cy="704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1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5D1309-3511-CC40-B44B-8FA17785646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ctrTitle"/>
          </p:nvPr>
        </p:nvSpPr>
        <p:spPr>
          <a:xfrm>
            <a:off x="2105025" y="1989138"/>
            <a:ext cx="6570663" cy="9382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</a:rPr>
              <a:t>Generating Parallel </a:t>
            </a:r>
            <a:r>
              <a:rPr lang="en-US" dirty="0" err="1" smtClean="0">
                <a:latin typeface="Calibri" charset="0"/>
              </a:rPr>
              <a:t>Erlang</a:t>
            </a:r>
            <a:r>
              <a:rPr lang="en-US" dirty="0" smtClean="0">
                <a:latin typeface="Calibri" charset="0"/>
              </a:rPr>
              <a:t> Programs from High-Level Patterns using Refactoring</a:t>
            </a:r>
            <a:endParaRPr lang="en-US" dirty="0">
              <a:latin typeface="Calibri" charset="0"/>
            </a:endParaRPr>
          </a:p>
        </p:txBody>
      </p:sp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2108200" y="3429000"/>
            <a:ext cx="6567488" cy="1871663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Chris Brown, Kevin Hammond</a:t>
            </a:r>
          </a:p>
          <a:p>
            <a:r>
              <a:rPr lang="en-US" dirty="0" smtClean="0">
                <a:latin typeface="Calibri" charset="0"/>
              </a:rPr>
              <a:t>University of St Andrews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 smtClean="0">
                <a:latin typeface="Calibri" charset="0"/>
              </a:rPr>
              <a:t>May 2012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264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Wrangler: the </a:t>
            </a:r>
            <a:r>
              <a:rPr lang="en-US" dirty="0" err="1" smtClean="0"/>
              <a:t>Erlang</a:t>
            </a:r>
            <a:r>
              <a:rPr lang="en-US" dirty="0" smtClean="0"/>
              <a:t> </a:t>
            </a:r>
            <a:r>
              <a:rPr lang="en-US" dirty="0" err="1" smtClean="0"/>
              <a:t>Refactorer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1520" y="1484785"/>
            <a:ext cx="8642350" cy="3384375"/>
          </a:xfrm>
        </p:spPr>
        <p:txBody>
          <a:bodyPr/>
          <a:lstStyle/>
          <a:p>
            <a:r>
              <a:rPr lang="en-US" dirty="0" smtClean="0"/>
              <a:t>Developed at the University of Kent</a:t>
            </a:r>
          </a:p>
          <a:p>
            <a:pPr lvl="1"/>
            <a:r>
              <a:rPr lang="en-US" b="1" dirty="0" smtClean="0"/>
              <a:t>Simon Thompson and </a:t>
            </a:r>
            <a:r>
              <a:rPr lang="en-US" b="1" dirty="0" err="1" smtClean="0"/>
              <a:t>Huiqing</a:t>
            </a:r>
            <a:r>
              <a:rPr lang="en-US" b="1" dirty="0" smtClean="0"/>
              <a:t> Li</a:t>
            </a:r>
            <a:endParaRPr lang="en-US" b="1" dirty="0"/>
          </a:p>
          <a:p>
            <a:r>
              <a:rPr lang="en-US" dirty="0" smtClean="0"/>
              <a:t>Embedded in common IDEs: (X)</a:t>
            </a:r>
            <a:r>
              <a:rPr lang="en-US" dirty="0" err="1" smtClean="0"/>
              <a:t>Emacs</a:t>
            </a:r>
            <a:r>
              <a:rPr lang="en-US" dirty="0" smtClean="0"/>
              <a:t>, Eclipse.</a:t>
            </a:r>
          </a:p>
          <a:p>
            <a:r>
              <a:rPr lang="en-US" dirty="0" smtClean="0"/>
              <a:t>Handles full </a:t>
            </a:r>
            <a:r>
              <a:rPr lang="en-US" dirty="0" err="1" smtClean="0"/>
              <a:t>Erlang</a:t>
            </a:r>
            <a:r>
              <a:rPr lang="en-US" dirty="0" smtClean="0"/>
              <a:t> language</a:t>
            </a:r>
          </a:p>
          <a:p>
            <a:r>
              <a:rPr lang="en-US" dirty="0" smtClean="0"/>
              <a:t>Faithful to layout and comments</a:t>
            </a:r>
          </a:p>
          <a:p>
            <a:r>
              <a:rPr lang="en-US" dirty="0" smtClean="0"/>
              <a:t>Undo</a:t>
            </a:r>
          </a:p>
          <a:p>
            <a:r>
              <a:rPr lang="en-US" dirty="0" smtClean="0"/>
              <a:t>Built in </a:t>
            </a:r>
            <a:r>
              <a:rPr lang="en-US" dirty="0" err="1" smtClean="0"/>
              <a:t>Erlang</a:t>
            </a:r>
            <a:r>
              <a:rPr lang="en-US" dirty="0" smtClean="0"/>
              <a:t>, and applies to the tool itself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0DC3009-6A5C-1441-92DF-1A4880861969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96752"/>
            <a:ext cx="2057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0588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0DC3009-6A5C-1441-92DF-1A4880861969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8272715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3213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Sequential Refactoring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Renaming</a:t>
            </a:r>
          </a:p>
          <a:p>
            <a:r>
              <a:rPr lang="en-US" dirty="0" err="1" smtClean="0"/>
              <a:t>Inlining</a:t>
            </a:r>
            <a:endParaRPr lang="en-US" dirty="0" smtClean="0"/>
          </a:p>
          <a:p>
            <a:r>
              <a:rPr lang="en-US" dirty="0" smtClean="0"/>
              <a:t>Changing scope</a:t>
            </a:r>
          </a:p>
          <a:p>
            <a:r>
              <a:rPr lang="en-US" dirty="0" smtClean="0"/>
              <a:t>Adding arguments</a:t>
            </a:r>
          </a:p>
          <a:p>
            <a:r>
              <a:rPr lang="en-US" dirty="0" err="1" smtClean="0"/>
              <a:t>Generalising</a:t>
            </a:r>
            <a:r>
              <a:rPr lang="en-US" dirty="0" smtClean="0"/>
              <a:t> Definitions</a:t>
            </a:r>
          </a:p>
          <a:p>
            <a:r>
              <a:rPr lang="en-US" dirty="0" smtClean="0"/>
              <a:t>Type Changes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0DC3009-6A5C-1441-92DF-1A4880861969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916832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36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</a:rPr>
              <a:t>Parallel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Refactoring!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approach to parallel programming</a:t>
            </a:r>
          </a:p>
          <a:p>
            <a:r>
              <a:rPr lang="en-US" dirty="0" smtClean="0"/>
              <a:t>Tool support allows programmers to</a:t>
            </a:r>
            <a:r>
              <a:rPr lang="en-US" i="1" dirty="0" smtClean="0">
                <a:solidFill>
                  <a:srgbClr val="FF0000"/>
                </a:solidFill>
              </a:rPr>
              <a:t> think in parallel</a:t>
            </a:r>
          </a:p>
          <a:p>
            <a:pPr lvl="1"/>
            <a:r>
              <a:rPr lang="en-US" dirty="0" smtClean="0"/>
              <a:t>Guides the programmer step by step</a:t>
            </a:r>
          </a:p>
          <a:p>
            <a:pPr lvl="1"/>
            <a:r>
              <a:rPr lang="en-US" dirty="0" smtClean="0"/>
              <a:t>Database of transformations</a:t>
            </a:r>
          </a:p>
          <a:p>
            <a:pPr lvl="1"/>
            <a:r>
              <a:rPr lang="en-US" dirty="0" smtClean="0"/>
              <a:t>Warning messages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osting/profiling to give parallel guidance</a:t>
            </a:r>
          </a:p>
          <a:p>
            <a:pPr marL="349250"/>
            <a:r>
              <a:rPr lang="en-US" dirty="0" smtClean="0"/>
              <a:t>More structured than using e.g. </a:t>
            </a:r>
            <a:r>
              <a:rPr lang="en-US" b="1" dirty="0" smtClean="0"/>
              <a:t>spawn</a:t>
            </a:r>
            <a:r>
              <a:rPr lang="en-US" dirty="0" smtClean="0"/>
              <a:t> directly</a:t>
            </a:r>
          </a:p>
          <a:p>
            <a:pPr marL="749300" lvl="1"/>
            <a:r>
              <a:rPr lang="en-US" dirty="0" smtClean="0"/>
              <a:t>Helps us get it “Just Right”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86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Patterns</a:t>
            </a:r>
          </a:p>
          <a:p>
            <a:pPr lvl="2"/>
            <a:r>
              <a:rPr lang="en-US" sz="2400" b="1" dirty="0" smtClean="0">
                <a:solidFill>
                  <a:srgbClr val="FF0000"/>
                </a:solidFill>
              </a:rPr>
              <a:t>Abstract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/>
              <a:t>generalised</a:t>
            </a:r>
            <a:r>
              <a:rPr lang="en-US" sz="2400" dirty="0" smtClean="0"/>
              <a:t> expressions of common algorithms</a:t>
            </a:r>
          </a:p>
          <a:p>
            <a:pPr lvl="3"/>
            <a:r>
              <a:rPr lang="en-US" sz="2400" dirty="0" smtClean="0"/>
              <a:t>Map, Fold, Function Composition, Divide and Conquer, etc.</a:t>
            </a:r>
          </a:p>
          <a:p>
            <a:pPr marL="1371600" lvl="3" indent="0">
              <a:buNone/>
            </a:pPr>
            <a:endParaRPr lang="en-US" dirty="0" smtClean="0"/>
          </a:p>
          <a:p>
            <a:pPr marL="514350" lvl="1" indent="0" algn="ctr">
              <a:buNone/>
            </a:pPr>
            <a:r>
              <a:rPr lang="en-US" sz="2800" dirty="0">
                <a:latin typeface="Courier New"/>
                <a:cs typeface="Courier New"/>
              </a:rPr>
              <a:t>m</a:t>
            </a:r>
            <a:r>
              <a:rPr lang="en-US" sz="2800" dirty="0" smtClean="0">
                <a:latin typeface="Courier New"/>
                <a:cs typeface="Courier New"/>
              </a:rPr>
              <a:t>ap(F, XS) -&gt; [ F(X) || X &lt;- XS].</a:t>
            </a:r>
            <a:endParaRPr lang="en-US" sz="2800" dirty="0">
              <a:latin typeface="Courier New"/>
              <a:cs typeface="Courier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ADF1E2-AD14-3C42-BF83-98B9CBDD83A9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4221088"/>
            <a:ext cx="2035944" cy="203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…and Skeletons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Skeletons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Implementations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of patterns</a:t>
            </a:r>
          </a:p>
          <a:p>
            <a:pPr lvl="2"/>
            <a:r>
              <a:rPr lang="en-US" sz="2400" dirty="0"/>
              <a:t>Parallel Map, Farm, </a:t>
            </a:r>
            <a:r>
              <a:rPr lang="en-US" sz="2400" dirty="0" err="1"/>
              <a:t>Workpool</a:t>
            </a:r>
            <a:r>
              <a:rPr lang="en-US" sz="2400" dirty="0"/>
              <a:t>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ADF1E2-AD14-3C42-BF83-98B9CBDD83A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140968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7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The </a:t>
            </a:r>
            <a:r>
              <a:rPr lang="en-US" dirty="0" smtClean="0">
                <a:latin typeface="Calibri" charset="0"/>
              </a:rPr>
              <a:t>Future</a:t>
            </a:r>
            <a:r>
              <a:rPr lang="en-US" dirty="0">
                <a:latin typeface="Calibri" charset="0"/>
              </a:rPr>
              <a:t>: </a:t>
            </a:r>
            <a:r>
              <a:rPr lang="en-US" dirty="0" smtClean="0">
                <a:latin typeface="Calibri" charset="0"/>
              </a:rPr>
              <a:t>“</a:t>
            </a:r>
            <a:r>
              <a:rPr lang="en-US" dirty="0" err="1" smtClean="0">
                <a:latin typeface="Calibri" charset="0"/>
              </a:rPr>
              <a:t>megacore</a:t>
            </a:r>
            <a:r>
              <a:rPr lang="en-US" dirty="0" smtClean="0">
                <a:latin typeface="Calibri" charset="0"/>
              </a:rPr>
              <a:t>” </a:t>
            </a:r>
            <a:r>
              <a:rPr lang="en-US" dirty="0">
                <a:latin typeface="Calibri" charset="0"/>
              </a:rPr>
              <a:t>computers?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1042988" y="1557338"/>
            <a:ext cx="8642350" cy="4032250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Calibri" charset="0"/>
              </a:rPr>
              <a:t>Hundreds of thousands, or millions, of cores</a:t>
            </a:r>
            <a:endParaRPr lang="en-US" b="1" i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ABA98-F06C-0E4A-8B9A-75AF8B251BB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pSp>
        <p:nvGrpSpPr>
          <p:cNvPr id="108" name="Group 107"/>
          <p:cNvGrpSpPr/>
          <p:nvPr/>
        </p:nvGrpSpPr>
        <p:grpSpPr>
          <a:xfrm>
            <a:off x="1907704" y="2420888"/>
            <a:ext cx="3759696" cy="3615680"/>
            <a:chOff x="691952" y="2501280"/>
            <a:chExt cx="3759696" cy="3615680"/>
          </a:xfrm>
        </p:grpSpPr>
        <p:sp>
          <p:nvSpPr>
            <p:cNvPr id="109" name="Rounded Rectangle 108"/>
            <p:cNvSpPr/>
            <p:nvPr/>
          </p:nvSpPr>
          <p:spPr>
            <a:xfrm>
              <a:off x="691952" y="25012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844352" y="26536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996752" y="28060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1149152" y="29584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1301552" y="31108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14" name="Rounded Rectangle 113"/>
            <p:cNvSpPr/>
            <p:nvPr/>
          </p:nvSpPr>
          <p:spPr>
            <a:xfrm>
              <a:off x="1453952" y="32632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1606352" y="34156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1758752" y="35680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1911152" y="37204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2063552" y="38728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19" name="Rounded Rectangle 118"/>
            <p:cNvSpPr/>
            <p:nvPr/>
          </p:nvSpPr>
          <p:spPr>
            <a:xfrm>
              <a:off x="2215952" y="40252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20" name="Rounded Rectangle 119"/>
            <p:cNvSpPr/>
            <p:nvPr/>
          </p:nvSpPr>
          <p:spPr>
            <a:xfrm>
              <a:off x="2368352" y="41776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2520752" y="43300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2673152" y="44824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2825552" y="46348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2977952" y="47872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3130352" y="49396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3282752" y="50920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3435152" y="52444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3587552" y="53968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3491880" y="2420888"/>
            <a:ext cx="3759696" cy="3615680"/>
            <a:chOff x="691952" y="2501280"/>
            <a:chExt cx="3759696" cy="3615680"/>
          </a:xfrm>
        </p:grpSpPr>
        <p:sp>
          <p:nvSpPr>
            <p:cNvPr id="130" name="Rounded Rectangle 129"/>
            <p:cNvSpPr/>
            <p:nvPr/>
          </p:nvSpPr>
          <p:spPr>
            <a:xfrm>
              <a:off x="691952" y="25012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844352" y="26536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996752" y="28060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1149152" y="29584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34" name="Rounded Rectangle 133"/>
            <p:cNvSpPr/>
            <p:nvPr/>
          </p:nvSpPr>
          <p:spPr>
            <a:xfrm>
              <a:off x="1301552" y="31108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35" name="Rounded Rectangle 134"/>
            <p:cNvSpPr/>
            <p:nvPr/>
          </p:nvSpPr>
          <p:spPr>
            <a:xfrm>
              <a:off x="1453952" y="32632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36" name="Rounded Rectangle 135"/>
            <p:cNvSpPr/>
            <p:nvPr/>
          </p:nvSpPr>
          <p:spPr>
            <a:xfrm>
              <a:off x="1606352" y="34156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1758752" y="35680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1911152" y="37204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2063552" y="38728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2215952" y="40252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2368352" y="41776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2520752" y="43300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2673152" y="44824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2825552" y="46348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2977952" y="47872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3130352" y="49396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3282752" y="50920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48" name="Rounded Rectangle 147"/>
            <p:cNvSpPr/>
            <p:nvPr/>
          </p:nvSpPr>
          <p:spPr>
            <a:xfrm>
              <a:off x="3435152" y="52444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49" name="Rounded Rectangle 148"/>
            <p:cNvSpPr/>
            <p:nvPr/>
          </p:nvSpPr>
          <p:spPr>
            <a:xfrm>
              <a:off x="3587552" y="53968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5076056" y="2425080"/>
            <a:ext cx="3759696" cy="3615680"/>
            <a:chOff x="691952" y="2501280"/>
            <a:chExt cx="3759696" cy="3615680"/>
          </a:xfrm>
        </p:grpSpPr>
        <p:sp>
          <p:nvSpPr>
            <p:cNvPr id="151" name="Rounded Rectangle 150"/>
            <p:cNvSpPr/>
            <p:nvPr/>
          </p:nvSpPr>
          <p:spPr>
            <a:xfrm>
              <a:off x="691952" y="25012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52" name="Rounded Rectangle 151"/>
            <p:cNvSpPr/>
            <p:nvPr/>
          </p:nvSpPr>
          <p:spPr>
            <a:xfrm>
              <a:off x="844352" y="26536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53" name="Rounded Rectangle 152"/>
            <p:cNvSpPr/>
            <p:nvPr/>
          </p:nvSpPr>
          <p:spPr>
            <a:xfrm>
              <a:off x="996752" y="28060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54" name="Rounded Rectangle 153"/>
            <p:cNvSpPr/>
            <p:nvPr/>
          </p:nvSpPr>
          <p:spPr>
            <a:xfrm>
              <a:off x="1149152" y="29584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55" name="Rounded Rectangle 154"/>
            <p:cNvSpPr/>
            <p:nvPr/>
          </p:nvSpPr>
          <p:spPr>
            <a:xfrm>
              <a:off x="1301552" y="31108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56" name="Rounded Rectangle 155"/>
            <p:cNvSpPr/>
            <p:nvPr/>
          </p:nvSpPr>
          <p:spPr>
            <a:xfrm>
              <a:off x="1453952" y="32632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57" name="Rounded Rectangle 156"/>
            <p:cNvSpPr/>
            <p:nvPr/>
          </p:nvSpPr>
          <p:spPr>
            <a:xfrm>
              <a:off x="1606352" y="34156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58" name="Rounded Rectangle 157"/>
            <p:cNvSpPr/>
            <p:nvPr/>
          </p:nvSpPr>
          <p:spPr>
            <a:xfrm>
              <a:off x="1758752" y="35680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59" name="Rounded Rectangle 158"/>
            <p:cNvSpPr/>
            <p:nvPr/>
          </p:nvSpPr>
          <p:spPr>
            <a:xfrm>
              <a:off x="1911152" y="37204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60" name="Rounded Rectangle 159"/>
            <p:cNvSpPr/>
            <p:nvPr/>
          </p:nvSpPr>
          <p:spPr>
            <a:xfrm>
              <a:off x="2063552" y="38728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61" name="Rounded Rectangle 160"/>
            <p:cNvSpPr/>
            <p:nvPr/>
          </p:nvSpPr>
          <p:spPr>
            <a:xfrm>
              <a:off x="2215952" y="40252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62" name="Rounded Rectangle 161"/>
            <p:cNvSpPr/>
            <p:nvPr/>
          </p:nvSpPr>
          <p:spPr>
            <a:xfrm>
              <a:off x="2368352" y="41776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63" name="Rounded Rectangle 162"/>
            <p:cNvSpPr/>
            <p:nvPr/>
          </p:nvSpPr>
          <p:spPr>
            <a:xfrm>
              <a:off x="2520752" y="43300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64" name="Rounded Rectangle 163"/>
            <p:cNvSpPr/>
            <p:nvPr/>
          </p:nvSpPr>
          <p:spPr>
            <a:xfrm>
              <a:off x="2673152" y="44824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65" name="Rounded Rectangle 164"/>
            <p:cNvSpPr/>
            <p:nvPr/>
          </p:nvSpPr>
          <p:spPr>
            <a:xfrm>
              <a:off x="2825552" y="46348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66" name="Rounded Rectangle 165"/>
            <p:cNvSpPr/>
            <p:nvPr/>
          </p:nvSpPr>
          <p:spPr>
            <a:xfrm>
              <a:off x="2977952" y="47872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67" name="Rounded Rectangle 166"/>
            <p:cNvSpPr/>
            <p:nvPr/>
          </p:nvSpPr>
          <p:spPr>
            <a:xfrm>
              <a:off x="3130352" y="49396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68" name="Rounded Rectangle 167"/>
            <p:cNvSpPr/>
            <p:nvPr/>
          </p:nvSpPr>
          <p:spPr>
            <a:xfrm>
              <a:off x="3282752" y="50920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69" name="Rounded Rectangle 168"/>
            <p:cNvSpPr/>
            <p:nvPr/>
          </p:nvSpPr>
          <p:spPr>
            <a:xfrm>
              <a:off x="3435152" y="52444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3587552" y="53968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179512" y="2492896"/>
            <a:ext cx="3759696" cy="3615680"/>
            <a:chOff x="691952" y="2501280"/>
            <a:chExt cx="3759696" cy="3615680"/>
          </a:xfrm>
        </p:grpSpPr>
        <p:sp>
          <p:nvSpPr>
            <p:cNvPr id="214" name="Rounded Rectangle 213"/>
            <p:cNvSpPr/>
            <p:nvPr/>
          </p:nvSpPr>
          <p:spPr>
            <a:xfrm>
              <a:off x="691952" y="25012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215" name="Rounded Rectangle 214"/>
            <p:cNvSpPr/>
            <p:nvPr/>
          </p:nvSpPr>
          <p:spPr>
            <a:xfrm>
              <a:off x="844352" y="26536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216" name="Rounded Rectangle 215"/>
            <p:cNvSpPr/>
            <p:nvPr/>
          </p:nvSpPr>
          <p:spPr>
            <a:xfrm>
              <a:off x="996752" y="28060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217" name="Rounded Rectangle 216"/>
            <p:cNvSpPr/>
            <p:nvPr/>
          </p:nvSpPr>
          <p:spPr>
            <a:xfrm>
              <a:off x="1149152" y="29584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218" name="Rounded Rectangle 217"/>
            <p:cNvSpPr/>
            <p:nvPr/>
          </p:nvSpPr>
          <p:spPr>
            <a:xfrm>
              <a:off x="1301552" y="31108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219" name="Rounded Rectangle 218"/>
            <p:cNvSpPr/>
            <p:nvPr/>
          </p:nvSpPr>
          <p:spPr>
            <a:xfrm>
              <a:off x="1453952" y="32632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220" name="Rounded Rectangle 219"/>
            <p:cNvSpPr/>
            <p:nvPr/>
          </p:nvSpPr>
          <p:spPr>
            <a:xfrm>
              <a:off x="1606352" y="34156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221" name="Rounded Rectangle 220"/>
            <p:cNvSpPr/>
            <p:nvPr/>
          </p:nvSpPr>
          <p:spPr>
            <a:xfrm>
              <a:off x="1758752" y="35680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222" name="Rounded Rectangle 221"/>
            <p:cNvSpPr/>
            <p:nvPr/>
          </p:nvSpPr>
          <p:spPr>
            <a:xfrm>
              <a:off x="1911152" y="37204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223" name="Rounded Rectangle 222"/>
            <p:cNvSpPr/>
            <p:nvPr/>
          </p:nvSpPr>
          <p:spPr>
            <a:xfrm>
              <a:off x="2063552" y="38728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224" name="Rounded Rectangle 223"/>
            <p:cNvSpPr/>
            <p:nvPr/>
          </p:nvSpPr>
          <p:spPr>
            <a:xfrm>
              <a:off x="2215952" y="40252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225" name="Rounded Rectangle 224"/>
            <p:cNvSpPr/>
            <p:nvPr/>
          </p:nvSpPr>
          <p:spPr>
            <a:xfrm>
              <a:off x="2368352" y="41776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226" name="Rounded Rectangle 225"/>
            <p:cNvSpPr/>
            <p:nvPr/>
          </p:nvSpPr>
          <p:spPr>
            <a:xfrm>
              <a:off x="2520752" y="43300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227" name="Rounded Rectangle 226"/>
            <p:cNvSpPr/>
            <p:nvPr/>
          </p:nvSpPr>
          <p:spPr>
            <a:xfrm>
              <a:off x="2673152" y="44824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228" name="Rounded Rectangle 227"/>
            <p:cNvSpPr/>
            <p:nvPr/>
          </p:nvSpPr>
          <p:spPr>
            <a:xfrm>
              <a:off x="2825552" y="46348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229" name="Rounded Rectangle 228"/>
            <p:cNvSpPr/>
            <p:nvPr/>
          </p:nvSpPr>
          <p:spPr>
            <a:xfrm>
              <a:off x="2977952" y="47872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230" name="Rounded Rectangle 229"/>
            <p:cNvSpPr/>
            <p:nvPr/>
          </p:nvSpPr>
          <p:spPr>
            <a:xfrm>
              <a:off x="3130352" y="49396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231" name="Rounded Rectangle 230"/>
            <p:cNvSpPr/>
            <p:nvPr/>
          </p:nvSpPr>
          <p:spPr>
            <a:xfrm>
              <a:off x="3282752" y="50920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232" name="Rounded Rectangle 231"/>
            <p:cNvSpPr/>
            <p:nvPr/>
          </p:nvSpPr>
          <p:spPr>
            <a:xfrm>
              <a:off x="3435152" y="52444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  <p:sp>
          <p:nvSpPr>
            <p:cNvPr id="233" name="Rounded Rectangle 232"/>
            <p:cNvSpPr/>
            <p:nvPr/>
          </p:nvSpPr>
          <p:spPr>
            <a:xfrm>
              <a:off x="3587552" y="5396880"/>
              <a:ext cx="864096" cy="720080"/>
            </a:xfrm>
            <a:prstGeom prst="roundRect">
              <a:avLst/>
            </a:prstGeom>
            <a:solidFill>
              <a:srgbClr val="3D8B1D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/>
                <a:t>Core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25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Pattern: parallel 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CDE29-E743-FE49-B473-1783B4B3FB51}" type="slidenum">
              <a:rPr lang="en-US" smtClean="0"/>
              <a:t>40</a:t>
            </a:fld>
            <a:endParaRPr lang="en-US"/>
          </a:p>
        </p:txBody>
      </p: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642350" cy="5040313"/>
          </a:xfrm>
        </p:spPr>
        <p:txBody>
          <a:bodyPr>
            <a:normAutofit/>
          </a:bodyPr>
          <a:lstStyle/>
          <a:p>
            <a:pPr marL="0" indent="0">
              <a:lnSpc>
                <a:spcPct val="500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Courier New"/>
                <a:cs typeface="Courier New"/>
              </a:rPr>
              <a:t>m</a:t>
            </a:r>
            <a:r>
              <a:rPr lang="en-US" sz="1800" b="1" dirty="0" smtClean="0">
                <a:solidFill>
                  <a:srgbClr val="000000"/>
                </a:solidFill>
                <a:latin typeface="Courier New"/>
                <a:cs typeface="Courier New"/>
              </a:rPr>
              <a:t>ap(F, List) -&gt; [ F(X) || (X) &lt;- List ]</a:t>
            </a:r>
          </a:p>
          <a:p>
            <a:pPr marL="0" indent="0">
              <a:lnSpc>
                <a:spcPct val="50000"/>
              </a:lnSpc>
              <a:buNone/>
            </a:pPr>
            <a:endParaRPr lang="en-US" sz="1800" b="1" dirty="0" smtClean="0">
              <a:solidFill>
                <a:srgbClr val="000000"/>
              </a:solidFill>
              <a:latin typeface="Courier New"/>
              <a:cs typeface="Courier New"/>
            </a:endParaRPr>
          </a:p>
          <a:p>
            <a:pPr marL="0" indent="0">
              <a:lnSpc>
                <a:spcPct val="50000"/>
              </a:lnSpc>
              <a:buNone/>
            </a:pPr>
            <a:endParaRPr lang="en-US" sz="1800" b="1" dirty="0" smtClean="0">
              <a:solidFill>
                <a:srgbClr val="000000"/>
              </a:solidFill>
              <a:latin typeface="Courier New"/>
              <a:cs typeface="Courier New"/>
            </a:endParaRPr>
          </a:p>
          <a:p>
            <a:pPr marL="0" indent="0">
              <a:lnSpc>
                <a:spcPct val="50000"/>
              </a:lnSpc>
              <a:buNone/>
            </a:pPr>
            <a:endParaRPr lang="en-US" sz="1800" b="1" dirty="0" smtClean="0">
              <a:solidFill>
                <a:srgbClr val="000000"/>
              </a:solidFill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0000"/>
                </a:solidFill>
                <a:latin typeface="Courier New"/>
                <a:cs typeface="Courier New"/>
              </a:rPr>
              <a:t>map(fun(X) -&gt; X + 1 end, [ 1..10 ]) -&gt;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800" b="1" dirty="0" smtClean="0">
                <a:solidFill>
                  <a:srgbClr val="000000"/>
                </a:solidFill>
                <a:latin typeface="Courier New"/>
                <a:cs typeface="Courier New"/>
              </a:rPr>
              <a:t>			 [ 1 + 1, 2 + 1, ... 10 + 1 ]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map (</a:t>
            </a:r>
            <a:r>
              <a:rPr lang="en-US" sz="1800" b="1" dirty="0" err="1" smtClean="0"/>
              <a:t>Complexfun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Largelist</a:t>
            </a:r>
            <a:r>
              <a:rPr lang="en-US" sz="1800" b="1" dirty="0" smtClean="0"/>
              <a:t>) -&gt;  [ </a:t>
            </a:r>
            <a:r>
              <a:rPr lang="en-US" sz="1800" b="1" dirty="0" err="1" smtClean="0"/>
              <a:t>Complexfun</a:t>
            </a:r>
            <a:r>
              <a:rPr lang="en-US" sz="1800" b="1" dirty="0" smtClean="0"/>
              <a:t>(</a:t>
            </a:r>
            <a:r>
              <a:rPr lang="en-US" sz="1800" b="1" dirty="0"/>
              <a:t>X</a:t>
            </a:r>
            <a:r>
              <a:rPr lang="en-US" sz="1800" b="1" dirty="0" smtClean="0"/>
              <a:t>1), ... 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 smtClean="0"/>
              <a:t>Can be executed in parallel provided the results are </a:t>
            </a:r>
            <a:r>
              <a:rPr lang="en-US" sz="1800" b="1" i="1" dirty="0" smtClean="0">
                <a:solidFill>
                  <a:srgbClr val="FF6600"/>
                </a:solidFill>
              </a:rPr>
              <a:t>independent</a:t>
            </a:r>
            <a:endParaRPr lang="en-US" sz="1800" b="1" i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8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Implementation: Data Parallel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CDE29-E743-FE49-B473-1783B4B3FB51}" type="slidenum">
              <a:rPr lang="en-US" smtClean="0"/>
              <a:t>41</a:t>
            </a:fld>
            <a:endParaRPr lang="en-US"/>
          </a:p>
        </p:txBody>
      </p:sp>
      <p:pic>
        <p:nvPicPr>
          <p:cNvPr id="27" name="Picture 26" descr="ParallelMap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3" t="-21863" r="54719" b="66153"/>
          <a:stretch/>
        </p:blipFill>
        <p:spPr>
          <a:xfrm>
            <a:off x="755576" y="-747464"/>
            <a:ext cx="7577985" cy="631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3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Implementation: Task Farm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CDE29-E743-FE49-B473-1783B4B3FB51}" type="slidenum">
              <a:rPr lang="en-US" smtClean="0"/>
              <a:t>42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067200" y="1904256"/>
            <a:ext cx="7350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latin typeface="Helvetica" charset="0"/>
              </a:rPr>
              <a:t>[t1, …, tn]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90800" y="2513856"/>
            <a:ext cx="9112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latin typeface="Helvetica" charset="0"/>
              </a:rPr>
              <a:t>[t1, t5, t9, …]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381400" y="2513856"/>
            <a:ext cx="981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latin typeface="Helvetica" charset="0"/>
              </a:rPr>
              <a:t>[t2, t6, t10, …]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372000" y="2513856"/>
            <a:ext cx="981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latin typeface="Helvetica" charset="0"/>
              </a:rPr>
              <a:t>[t3, t7, t11, …]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362600" y="2513856"/>
            <a:ext cx="981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latin typeface="Helvetica" charset="0"/>
              </a:rPr>
              <a:t>[t4, t8, t12, …]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467000" y="2971056"/>
            <a:ext cx="838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200">
                <a:latin typeface="Helvetica" charset="0"/>
              </a:rPr>
              <a:t>w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457600" y="2971056"/>
            <a:ext cx="838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200">
                <a:latin typeface="Helvetica" charset="0"/>
              </a:rPr>
              <a:t>w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448200" y="2971056"/>
            <a:ext cx="838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200">
                <a:latin typeface="Helvetica" charset="0"/>
              </a:rPr>
              <a:t>w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438800" y="2971056"/>
            <a:ext cx="838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200">
                <a:latin typeface="Helvetica" charset="0"/>
              </a:rPr>
              <a:t>w</a:t>
            </a: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H="1">
            <a:off x="2771800" y="2132856"/>
            <a:ext cx="1447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4676800" y="2132856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H="1">
            <a:off x="3914800" y="2132856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4524400" y="2132856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>
            <a:off x="2848000" y="274245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3838600" y="274245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>
            <a:off x="4829200" y="274245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>
            <a:off x="5819800" y="274245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2390800" y="3733056"/>
            <a:ext cx="9318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latin typeface="Helvetica" charset="0"/>
              </a:rPr>
              <a:t>[r1, r5, r9, …]</a:t>
            </a: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3381400" y="3733056"/>
            <a:ext cx="1003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latin typeface="Helvetica" charset="0"/>
              </a:rPr>
              <a:t>[r2, r6, r10, …]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4372000" y="3733056"/>
            <a:ext cx="1003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latin typeface="Helvetica" charset="0"/>
              </a:rPr>
              <a:t>[r3, r7, r11, …]</a:t>
            </a: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5362600" y="3733056"/>
            <a:ext cx="1003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latin typeface="Helvetica" charset="0"/>
              </a:rPr>
              <a:t>[r4, r8, r12, …]</a:t>
            </a:r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>
            <a:off x="2848000" y="350445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3838600" y="350445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29"/>
          <p:cNvSpPr>
            <a:spLocks noChangeShapeType="1"/>
          </p:cNvSpPr>
          <p:nvPr/>
        </p:nvSpPr>
        <p:spPr bwMode="auto">
          <a:xfrm>
            <a:off x="4829200" y="350445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5819800" y="350445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4067200" y="4418856"/>
            <a:ext cx="749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latin typeface="Helvetica" charset="0"/>
              </a:rPr>
              <a:t>[r1, …, rn]</a:t>
            </a:r>
          </a:p>
        </p:txBody>
      </p:sp>
      <p:sp>
        <p:nvSpPr>
          <p:cNvPr id="31" name="Line 32"/>
          <p:cNvSpPr>
            <a:spLocks noChangeShapeType="1"/>
          </p:cNvSpPr>
          <p:nvPr/>
        </p:nvSpPr>
        <p:spPr bwMode="auto">
          <a:xfrm flipH="1" flipV="1">
            <a:off x="2771800" y="4037856"/>
            <a:ext cx="1447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33"/>
          <p:cNvSpPr>
            <a:spLocks noChangeShapeType="1"/>
          </p:cNvSpPr>
          <p:nvPr/>
        </p:nvSpPr>
        <p:spPr bwMode="auto">
          <a:xfrm flipV="1">
            <a:off x="4676800" y="4037856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34"/>
          <p:cNvSpPr>
            <a:spLocks noChangeShapeType="1"/>
          </p:cNvSpPr>
          <p:nvPr/>
        </p:nvSpPr>
        <p:spPr bwMode="auto">
          <a:xfrm flipH="1" flipV="1">
            <a:off x="3914800" y="4037856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35"/>
          <p:cNvSpPr>
            <a:spLocks noChangeShapeType="1"/>
          </p:cNvSpPr>
          <p:nvPr/>
        </p:nvSpPr>
        <p:spPr bwMode="auto">
          <a:xfrm flipV="1">
            <a:off x="4524400" y="4037856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8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Implementation: </a:t>
            </a:r>
            <a:r>
              <a:rPr lang="en-US" dirty="0" err="1" smtClean="0"/>
              <a:t>Workpool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CDE29-E743-FE49-B473-1783B4B3FB51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 descr="Workpoo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5" t="-25" r="43310" b="33169"/>
          <a:stretch/>
        </p:blipFill>
        <p:spPr>
          <a:xfrm>
            <a:off x="1691680" y="1412776"/>
            <a:ext cx="540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3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Implementation: </a:t>
            </a:r>
            <a:r>
              <a:rPr lang="en-US" dirty="0" err="1" smtClean="0"/>
              <a:t>mapReduce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CDE29-E743-FE49-B473-1783B4B3FB51}" type="slidenum">
              <a:rPr lang="en-US" smtClean="0"/>
              <a:t>44</a:t>
            </a:fld>
            <a:endParaRPr lang="en-US"/>
          </a:p>
        </p:txBody>
      </p:sp>
      <p:sp>
        <p:nvSpPr>
          <p:cNvPr id="51" name="Rectangle 146"/>
          <p:cNvSpPr>
            <a:spLocks noChangeArrowheads="1"/>
          </p:cNvSpPr>
          <p:nvPr/>
        </p:nvSpPr>
        <p:spPr bwMode="auto">
          <a:xfrm>
            <a:off x="2547878" y="2861320"/>
            <a:ext cx="609600" cy="381000"/>
          </a:xfrm>
          <a:prstGeom prst="rect">
            <a:avLst/>
          </a:prstGeom>
          <a:solidFill>
            <a:srgbClr val="E6E6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i="1">
                <a:latin typeface="Helvetica" charset="0"/>
              </a:rPr>
              <a:t>mapF</a:t>
            </a:r>
            <a:endParaRPr lang="en-US">
              <a:latin typeface="Helvetica" charset="0"/>
            </a:endParaRPr>
          </a:p>
        </p:txBody>
      </p:sp>
      <p:sp>
        <p:nvSpPr>
          <p:cNvPr id="52" name="Line 148"/>
          <p:cNvSpPr>
            <a:spLocks noChangeShapeType="1"/>
          </p:cNvSpPr>
          <p:nvPr/>
        </p:nvSpPr>
        <p:spPr bwMode="auto">
          <a:xfrm flipV="1">
            <a:off x="795278" y="3089920"/>
            <a:ext cx="762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149"/>
          <p:cNvSpPr>
            <a:spLocks noChangeShapeType="1"/>
          </p:cNvSpPr>
          <p:nvPr/>
        </p:nvSpPr>
        <p:spPr bwMode="auto">
          <a:xfrm>
            <a:off x="800041" y="3699520"/>
            <a:ext cx="762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Text Box 152"/>
          <p:cNvSpPr txBox="1">
            <a:spLocks noChangeArrowheads="1"/>
          </p:cNvSpPr>
          <p:nvPr/>
        </p:nvSpPr>
        <p:spPr bwMode="auto">
          <a:xfrm>
            <a:off x="1633478" y="332487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Helvetica" charset="0"/>
              </a:rPr>
              <a:t>…</a:t>
            </a:r>
          </a:p>
        </p:txBody>
      </p:sp>
      <p:sp>
        <p:nvSpPr>
          <p:cNvPr id="55" name="Line 153"/>
          <p:cNvSpPr>
            <a:spLocks noChangeShapeType="1"/>
          </p:cNvSpPr>
          <p:nvPr/>
        </p:nvSpPr>
        <p:spPr bwMode="auto">
          <a:xfrm>
            <a:off x="2166878" y="300895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Rectangle 154"/>
          <p:cNvSpPr>
            <a:spLocks noChangeArrowheads="1"/>
          </p:cNvSpPr>
          <p:nvPr/>
        </p:nvSpPr>
        <p:spPr bwMode="auto">
          <a:xfrm>
            <a:off x="7119878" y="3394720"/>
            <a:ext cx="652463" cy="381000"/>
          </a:xfrm>
          <a:prstGeom prst="rect">
            <a:avLst/>
          </a:prstGeom>
          <a:solidFill>
            <a:srgbClr val="E6E6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200" i="1">
                <a:latin typeface="Helvetica" charset="0"/>
              </a:rPr>
              <a:t>reduceF</a:t>
            </a:r>
            <a:endParaRPr lang="en-US">
              <a:latin typeface="Helvetica" charset="0"/>
            </a:endParaRPr>
          </a:p>
        </p:txBody>
      </p:sp>
      <p:sp>
        <p:nvSpPr>
          <p:cNvPr id="57" name="Line 155"/>
          <p:cNvSpPr>
            <a:spLocks noChangeShapeType="1"/>
          </p:cNvSpPr>
          <p:nvPr/>
        </p:nvSpPr>
        <p:spPr bwMode="auto">
          <a:xfrm>
            <a:off x="7772341" y="354712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Text Box 157"/>
          <p:cNvSpPr txBox="1">
            <a:spLocks noChangeArrowheads="1"/>
          </p:cNvSpPr>
          <p:nvPr/>
        </p:nvSpPr>
        <p:spPr bwMode="auto">
          <a:xfrm>
            <a:off x="33278" y="2785120"/>
            <a:ext cx="1349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Helvetica" charset="0"/>
              </a:rPr>
              <a:t>input data</a:t>
            </a:r>
          </a:p>
        </p:txBody>
      </p:sp>
      <p:sp>
        <p:nvSpPr>
          <p:cNvPr id="59" name="Rectangle 158"/>
          <p:cNvSpPr>
            <a:spLocks noChangeArrowheads="1"/>
          </p:cNvSpPr>
          <p:nvPr/>
        </p:nvSpPr>
        <p:spPr bwMode="auto">
          <a:xfrm>
            <a:off x="4529078" y="4004320"/>
            <a:ext cx="652463" cy="381000"/>
          </a:xfrm>
          <a:prstGeom prst="rect">
            <a:avLst/>
          </a:prstGeom>
          <a:solidFill>
            <a:srgbClr val="E6E6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200" i="1">
                <a:latin typeface="Helvetica" charset="0"/>
              </a:rPr>
              <a:t>reduceF</a:t>
            </a:r>
            <a:endParaRPr lang="en-US">
              <a:latin typeface="Helvetica" charset="0"/>
            </a:endParaRPr>
          </a:p>
        </p:txBody>
      </p:sp>
      <p:sp>
        <p:nvSpPr>
          <p:cNvPr id="60" name="Line 159"/>
          <p:cNvSpPr>
            <a:spLocks noChangeShapeType="1"/>
          </p:cNvSpPr>
          <p:nvPr/>
        </p:nvSpPr>
        <p:spPr bwMode="auto">
          <a:xfrm>
            <a:off x="5181541" y="305340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Line 160"/>
          <p:cNvSpPr>
            <a:spLocks noChangeShapeType="1"/>
          </p:cNvSpPr>
          <p:nvPr/>
        </p:nvSpPr>
        <p:spPr bwMode="auto">
          <a:xfrm>
            <a:off x="5194241" y="418212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Text Box 162"/>
          <p:cNvSpPr txBox="1">
            <a:spLocks noChangeArrowheads="1"/>
          </p:cNvSpPr>
          <p:nvPr/>
        </p:nvSpPr>
        <p:spPr bwMode="auto">
          <a:xfrm>
            <a:off x="5791141" y="332487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Helvetica" charset="0"/>
              </a:rPr>
              <a:t>…</a:t>
            </a:r>
          </a:p>
        </p:txBody>
      </p:sp>
      <p:sp>
        <p:nvSpPr>
          <p:cNvPr id="63" name="Text Box 164"/>
          <p:cNvSpPr txBox="1">
            <a:spLocks noChangeArrowheads="1"/>
          </p:cNvSpPr>
          <p:nvPr/>
        </p:nvSpPr>
        <p:spPr bwMode="auto">
          <a:xfrm>
            <a:off x="5291078" y="225172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latin typeface="Helvetica" charset="0"/>
              </a:rPr>
              <a:t>partially-reduced</a:t>
            </a:r>
            <a:br>
              <a:rPr lang="en-US" sz="1200" b="1">
                <a:latin typeface="Helvetica" charset="0"/>
              </a:rPr>
            </a:br>
            <a:r>
              <a:rPr lang="en-US" sz="1200" b="1">
                <a:latin typeface="Helvetica" charset="0"/>
              </a:rPr>
              <a:t>results</a:t>
            </a:r>
          </a:p>
        </p:txBody>
      </p:sp>
      <p:sp>
        <p:nvSpPr>
          <p:cNvPr id="64" name="Text Box 165"/>
          <p:cNvSpPr txBox="1">
            <a:spLocks noChangeArrowheads="1"/>
          </p:cNvSpPr>
          <p:nvPr/>
        </p:nvSpPr>
        <p:spPr bwMode="auto">
          <a:xfrm>
            <a:off x="1252478" y="2251720"/>
            <a:ext cx="1349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latin typeface="Helvetica" charset="0"/>
              </a:rPr>
              <a:t>partitioned</a:t>
            </a:r>
            <a:br>
              <a:rPr lang="en-US" sz="1200" b="1">
                <a:latin typeface="Helvetica" charset="0"/>
              </a:rPr>
            </a:br>
            <a:r>
              <a:rPr lang="en-US" sz="1200" b="1">
                <a:latin typeface="Helvetica" charset="0"/>
              </a:rPr>
              <a:t>input data</a:t>
            </a:r>
          </a:p>
        </p:txBody>
      </p:sp>
      <p:sp>
        <p:nvSpPr>
          <p:cNvPr id="65" name="Text Box 166"/>
          <p:cNvSpPr txBox="1">
            <a:spLocks noChangeArrowheads="1"/>
          </p:cNvSpPr>
          <p:nvPr/>
        </p:nvSpPr>
        <p:spPr bwMode="auto">
          <a:xfrm>
            <a:off x="4648141" y="3320108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Helvetica" charset="0"/>
              </a:rPr>
              <a:t>…</a:t>
            </a:r>
          </a:p>
        </p:txBody>
      </p:sp>
      <p:sp>
        <p:nvSpPr>
          <p:cNvPr id="66" name="Text Box 167"/>
          <p:cNvSpPr txBox="1">
            <a:spLocks noChangeArrowheads="1"/>
          </p:cNvSpPr>
          <p:nvPr/>
        </p:nvSpPr>
        <p:spPr bwMode="auto">
          <a:xfrm>
            <a:off x="2624078" y="332487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Helvetica" charset="0"/>
              </a:rPr>
              <a:t>…</a:t>
            </a:r>
          </a:p>
        </p:txBody>
      </p:sp>
      <p:sp>
        <p:nvSpPr>
          <p:cNvPr id="67" name="Rectangle 168"/>
          <p:cNvSpPr>
            <a:spLocks noChangeArrowheads="1"/>
          </p:cNvSpPr>
          <p:nvPr/>
        </p:nvSpPr>
        <p:spPr bwMode="auto">
          <a:xfrm>
            <a:off x="2547878" y="4004320"/>
            <a:ext cx="609600" cy="381000"/>
          </a:xfrm>
          <a:prstGeom prst="rect">
            <a:avLst/>
          </a:prstGeom>
          <a:solidFill>
            <a:srgbClr val="E6E6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000" i="1">
                <a:latin typeface="Helvetica" charset="0"/>
              </a:rPr>
              <a:t>mapF</a:t>
            </a:r>
            <a:endParaRPr lang="en-US">
              <a:latin typeface="Helvetica" charset="0"/>
            </a:endParaRPr>
          </a:p>
        </p:txBody>
      </p:sp>
      <p:sp>
        <p:nvSpPr>
          <p:cNvPr id="68" name="Line 169"/>
          <p:cNvSpPr>
            <a:spLocks noChangeShapeType="1"/>
          </p:cNvSpPr>
          <p:nvPr/>
        </p:nvSpPr>
        <p:spPr bwMode="auto">
          <a:xfrm>
            <a:off x="2166878" y="415195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Text Box 171"/>
          <p:cNvSpPr txBox="1">
            <a:spLocks noChangeArrowheads="1"/>
          </p:cNvSpPr>
          <p:nvPr/>
        </p:nvSpPr>
        <p:spPr bwMode="auto">
          <a:xfrm>
            <a:off x="3614678" y="332487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Helvetica" charset="0"/>
              </a:rPr>
              <a:t>…</a:t>
            </a:r>
          </a:p>
        </p:txBody>
      </p:sp>
      <p:sp>
        <p:nvSpPr>
          <p:cNvPr id="70" name="Text Box 172"/>
          <p:cNvSpPr txBox="1">
            <a:spLocks noChangeArrowheads="1"/>
          </p:cNvSpPr>
          <p:nvPr/>
        </p:nvSpPr>
        <p:spPr bwMode="auto">
          <a:xfrm>
            <a:off x="3233678" y="2251720"/>
            <a:ext cx="1349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latin typeface="Helvetica" charset="0"/>
              </a:rPr>
              <a:t>intermediate data sets</a:t>
            </a:r>
          </a:p>
        </p:txBody>
      </p:sp>
      <p:sp>
        <p:nvSpPr>
          <p:cNvPr id="71" name="AutoShape 174"/>
          <p:cNvSpPr>
            <a:spLocks noChangeArrowheads="1"/>
          </p:cNvSpPr>
          <p:nvPr/>
        </p:nvSpPr>
        <p:spPr bwMode="auto">
          <a:xfrm>
            <a:off x="8186678" y="3318520"/>
            <a:ext cx="631825" cy="533400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Text Box 175"/>
          <p:cNvSpPr txBox="1">
            <a:spLocks noChangeArrowheads="1"/>
          </p:cNvSpPr>
          <p:nvPr/>
        </p:nvSpPr>
        <p:spPr bwMode="auto">
          <a:xfrm>
            <a:off x="8186678" y="2937520"/>
            <a:ext cx="1349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Helvetica" charset="0"/>
              </a:rPr>
              <a:t>results</a:t>
            </a:r>
          </a:p>
        </p:txBody>
      </p:sp>
      <p:sp>
        <p:nvSpPr>
          <p:cNvPr id="73" name="Line 176"/>
          <p:cNvSpPr>
            <a:spLocks noChangeShapeType="1"/>
          </p:cNvSpPr>
          <p:nvPr/>
        </p:nvSpPr>
        <p:spPr bwMode="auto">
          <a:xfrm>
            <a:off x="6357878" y="3013720"/>
            <a:ext cx="762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Line 177"/>
          <p:cNvSpPr>
            <a:spLocks noChangeShapeType="1"/>
          </p:cNvSpPr>
          <p:nvPr/>
        </p:nvSpPr>
        <p:spPr bwMode="auto">
          <a:xfrm flipV="1">
            <a:off x="6357878" y="3699520"/>
            <a:ext cx="762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Line 178"/>
          <p:cNvSpPr>
            <a:spLocks noChangeShapeType="1"/>
          </p:cNvSpPr>
          <p:nvPr/>
        </p:nvSpPr>
        <p:spPr bwMode="auto">
          <a:xfrm>
            <a:off x="3157478" y="300895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Line 179"/>
          <p:cNvSpPr>
            <a:spLocks noChangeShapeType="1"/>
          </p:cNvSpPr>
          <p:nvPr/>
        </p:nvSpPr>
        <p:spPr bwMode="auto">
          <a:xfrm>
            <a:off x="3157478" y="415195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Rectangle 180"/>
          <p:cNvSpPr>
            <a:spLocks noChangeArrowheads="1"/>
          </p:cNvSpPr>
          <p:nvPr/>
        </p:nvSpPr>
        <p:spPr bwMode="auto">
          <a:xfrm>
            <a:off x="4529078" y="2861320"/>
            <a:ext cx="652463" cy="381000"/>
          </a:xfrm>
          <a:prstGeom prst="rect">
            <a:avLst/>
          </a:prstGeom>
          <a:solidFill>
            <a:srgbClr val="E6E6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200" i="1">
                <a:latin typeface="Helvetica" charset="0"/>
              </a:rPr>
              <a:t>reduceF</a:t>
            </a:r>
            <a:endParaRPr lang="en-US">
              <a:latin typeface="Helvetica" charset="0"/>
            </a:endParaRPr>
          </a:p>
        </p:txBody>
      </p:sp>
      <p:sp>
        <p:nvSpPr>
          <p:cNvPr id="78" name="Line 181"/>
          <p:cNvSpPr>
            <a:spLocks noChangeShapeType="1"/>
          </p:cNvSpPr>
          <p:nvPr/>
        </p:nvSpPr>
        <p:spPr bwMode="auto">
          <a:xfrm>
            <a:off x="4148078" y="300895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Line 182"/>
          <p:cNvSpPr>
            <a:spLocks noChangeShapeType="1"/>
          </p:cNvSpPr>
          <p:nvPr/>
        </p:nvSpPr>
        <p:spPr bwMode="auto">
          <a:xfrm>
            <a:off x="4148078" y="415195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AutoShape 147"/>
          <p:cNvSpPr>
            <a:spLocks noChangeArrowheads="1"/>
          </p:cNvSpPr>
          <p:nvPr/>
        </p:nvSpPr>
        <p:spPr bwMode="auto">
          <a:xfrm>
            <a:off x="185678" y="3166120"/>
            <a:ext cx="631825" cy="838200"/>
          </a:xfrm>
          <a:prstGeom prst="can">
            <a:avLst>
              <a:gd name="adj" fmla="val 33166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AutoShape 150"/>
          <p:cNvSpPr>
            <a:spLocks noChangeArrowheads="1"/>
          </p:cNvSpPr>
          <p:nvPr/>
        </p:nvSpPr>
        <p:spPr bwMode="auto">
          <a:xfrm>
            <a:off x="1557278" y="2856558"/>
            <a:ext cx="631825" cy="381000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AutoShape 161"/>
          <p:cNvSpPr>
            <a:spLocks noChangeArrowheads="1"/>
          </p:cNvSpPr>
          <p:nvPr/>
        </p:nvSpPr>
        <p:spPr bwMode="auto">
          <a:xfrm>
            <a:off x="5748278" y="2970858"/>
            <a:ext cx="631825" cy="152400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AutoShape 163"/>
          <p:cNvSpPr>
            <a:spLocks noChangeArrowheads="1"/>
          </p:cNvSpPr>
          <p:nvPr/>
        </p:nvSpPr>
        <p:spPr bwMode="auto">
          <a:xfrm>
            <a:off x="5767328" y="4105920"/>
            <a:ext cx="631825" cy="152400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AutoShape 151"/>
          <p:cNvSpPr>
            <a:spLocks noChangeArrowheads="1"/>
          </p:cNvSpPr>
          <p:nvPr/>
        </p:nvSpPr>
        <p:spPr bwMode="auto">
          <a:xfrm>
            <a:off x="1557278" y="4004320"/>
            <a:ext cx="631825" cy="381000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AutoShape 170"/>
          <p:cNvSpPr>
            <a:spLocks noChangeArrowheads="1"/>
          </p:cNvSpPr>
          <p:nvPr/>
        </p:nvSpPr>
        <p:spPr bwMode="auto">
          <a:xfrm>
            <a:off x="3538478" y="2856558"/>
            <a:ext cx="631825" cy="381000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AutoShape 173"/>
          <p:cNvSpPr>
            <a:spLocks noChangeArrowheads="1"/>
          </p:cNvSpPr>
          <p:nvPr/>
        </p:nvSpPr>
        <p:spPr bwMode="auto">
          <a:xfrm>
            <a:off x="3538478" y="4004320"/>
            <a:ext cx="631825" cy="381000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7" name="Text Box 183"/>
          <p:cNvSpPr txBox="1">
            <a:spLocks noChangeArrowheads="1"/>
          </p:cNvSpPr>
          <p:nvPr/>
        </p:nvSpPr>
        <p:spPr bwMode="auto">
          <a:xfrm>
            <a:off x="4148078" y="4461520"/>
            <a:ext cx="1349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i="1">
                <a:latin typeface="Helvetica" charset="0"/>
              </a:rPr>
              <a:t>local</a:t>
            </a:r>
            <a:br>
              <a:rPr lang="en-US" sz="1000" i="1">
                <a:latin typeface="Helvetica" charset="0"/>
              </a:rPr>
            </a:br>
            <a:r>
              <a:rPr lang="en-US" sz="1000" i="1">
                <a:latin typeface="Helvetica" charset="0"/>
              </a:rPr>
              <a:t>reduce function</a:t>
            </a:r>
          </a:p>
        </p:txBody>
      </p:sp>
      <p:sp>
        <p:nvSpPr>
          <p:cNvPr id="88" name="Text Box 184"/>
          <p:cNvSpPr txBox="1">
            <a:spLocks noChangeArrowheads="1"/>
          </p:cNvSpPr>
          <p:nvPr/>
        </p:nvSpPr>
        <p:spPr bwMode="auto">
          <a:xfrm>
            <a:off x="6738878" y="3851920"/>
            <a:ext cx="1349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i="1">
                <a:latin typeface="Helvetica" charset="0"/>
              </a:rPr>
              <a:t>overall</a:t>
            </a:r>
            <a:br>
              <a:rPr lang="en-US" sz="1000" i="1">
                <a:latin typeface="Helvetica" charset="0"/>
              </a:rPr>
            </a:br>
            <a:r>
              <a:rPr lang="en-US" sz="1000" i="1">
                <a:latin typeface="Helvetica" charset="0"/>
              </a:rPr>
              <a:t>reduce function</a:t>
            </a:r>
          </a:p>
        </p:txBody>
      </p:sp>
      <p:sp>
        <p:nvSpPr>
          <p:cNvPr id="89" name="Text Box 185"/>
          <p:cNvSpPr txBox="1">
            <a:spLocks noChangeArrowheads="1"/>
          </p:cNvSpPr>
          <p:nvPr/>
        </p:nvSpPr>
        <p:spPr bwMode="auto">
          <a:xfrm>
            <a:off x="2166878" y="4461520"/>
            <a:ext cx="1349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i="1">
                <a:latin typeface="Helvetica" charset="0"/>
              </a:rPr>
              <a:t>mapping</a:t>
            </a:r>
            <a:br>
              <a:rPr lang="en-US" sz="1000" i="1">
                <a:latin typeface="Helvetica" charset="0"/>
              </a:rPr>
            </a:br>
            <a:r>
              <a:rPr lang="en-US" sz="1000" i="1">
                <a:latin typeface="Helvetica" charset="0"/>
              </a:rPr>
              <a:t>function</a:t>
            </a:r>
          </a:p>
        </p:txBody>
      </p:sp>
      <p:sp>
        <p:nvSpPr>
          <p:cNvPr id="90" name="Rectangle 186"/>
          <p:cNvSpPr>
            <a:spLocks noChangeArrowheads="1"/>
          </p:cNvSpPr>
          <p:nvPr/>
        </p:nvSpPr>
        <p:spPr bwMode="auto">
          <a:xfrm>
            <a:off x="2471678" y="3928120"/>
            <a:ext cx="762000" cy="533400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Rectangle 187"/>
          <p:cNvSpPr>
            <a:spLocks noChangeArrowheads="1"/>
          </p:cNvSpPr>
          <p:nvPr/>
        </p:nvSpPr>
        <p:spPr bwMode="auto">
          <a:xfrm>
            <a:off x="2471678" y="2785120"/>
            <a:ext cx="762000" cy="533400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Rectangle 188"/>
          <p:cNvSpPr>
            <a:spLocks noChangeArrowheads="1"/>
          </p:cNvSpPr>
          <p:nvPr/>
        </p:nvSpPr>
        <p:spPr bwMode="auto">
          <a:xfrm>
            <a:off x="4452878" y="2785120"/>
            <a:ext cx="801688" cy="533400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Rectangle 189"/>
          <p:cNvSpPr>
            <a:spLocks noChangeArrowheads="1"/>
          </p:cNvSpPr>
          <p:nvPr/>
        </p:nvSpPr>
        <p:spPr bwMode="auto">
          <a:xfrm>
            <a:off x="4452878" y="3928120"/>
            <a:ext cx="801688" cy="533400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Rectangle 190"/>
          <p:cNvSpPr>
            <a:spLocks noChangeArrowheads="1"/>
          </p:cNvSpPr>
          <p:nvPr/>
        </p:nvSpPr>
        <p:spPr bwMode="auto">
          <a:xfrm>
            <a:off x="6967478" y="3318520"/>
            <a:ext cx="914400" cy="533400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Rectangle 191"/>
          <p:cNvSpPr>
            <a:spLocks noChangeArrowheads="1"/>
          </p:cNvSpPr>
          <p:nvPr/>
        </p:nvSpPr>
        <p:spPr bwMode="auto">
          <a:xfrm>
            <a:off x="1404878" y="2708920"/>
            <a:ext cx="5181600" cy="685800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Rectangle 192"/>
          <p:cNvSpPr>
            <a:spLocks noChangeArrowheads="1"/>
          </p:cNvSpPr>
          <p:nvPr/>
        </p:nvSpPr>
        <p:spPr bwMode="auto">
          <a:xfrm>
            <a:off x="1404878" y="3851920"/>
            <a:ext cx="5181600" cy="685800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0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Skeleton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ADF1E2-AD14-3C42-BF83-98B9CBDD83A9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23" y="1268760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ourier New"/>
                <a:cs typeface="Courier New"/>
              </a:rPr>
              <a:t>worker(</a:t>
            </a:r>
            <a:r>
              <a:rPr lang="en-US" sz="2000" b="1" dirty="0" err="1">
                <a:latin typeface="Courier New"/>
                <a:cs typeface="Courier New"/>
              </a:rPr>
              <a:t>Pid</a:t>
            </a:r>
            <a:r>
              <a:rPr lang="en-US" sz="2000" b="1" dirty="0">
                <a:latin typeface="Courier New"/>
                <a:cs typeface="Courier New"/>
              </a:rPr>
              <a:t>, F, [X]) -</a:t>
            </a:r>
            <a:r>
              <a:rPr lang="en-US" sz="2000" b="1" dirty="0" smtClean="0">
                <a:latin typeface="Courier New"/>
                <a:cs typeface="Courier New"/>
              </a:rPr>
              <a:t>&gt; </a:t>
            </a:r>
            <a:r>
              <a:rPr lang="en-US" sz="2000" b="1" dirty="0" err="1">
                <a:latin typeface="Courier New"/>
                <a:cs typeface="Courier New"/>
              </a:rPr>
              <a:t>Pid</a:t>
            </a:r>
            <a:r>
              <a:rPr lang="en-US" sz="2000" b="1" dirty="0">
                <a:latin typeface="Courier New"/>
                <a:cs typeface="Courier New"/>
              </a:rPr>
              <a:t> ! F(X).</a:t>
            </a:r>
          </a:p>
          <a:p>
            <a:endParaRPr lang="en-US" sz="2000" b="1" dirty="0">
              <a:latin typeface="Courier New"/>
              <a:cs typeface="Courier New"/>
            </a:endParaRPr>
          </a:p>
          <a:p>
            <a:r>
              <a:rPr lang="en-US" sz="2000" b="1" dirty="0">
                <a:latin typeface="Courier New"/>
                <a:cs typeface="Courier New"/>
              </a:rPr>
              <a:t>accumulate(0, Result) -</a:t>
            </a:r>
            <a:r>
              <a:rPr lang="en-US" sz="2000" b="1" dirty="0" smtClean="0">
                <a:latin typeface="Courier New"/>
                <a:cs typeface="Courier New"/>
              </a:rPr>
              <a:t>&gt; Result</a:t>
            </a:r>
            <a:r>
              <a:rPr lang="en-US" sz="2000" b="1" dirty="0">
                <a:latin typeface="Courier New"/>
                <a:cs typeface="Courier New"/>
              </a:rPr>
              <a:t>;</a:t>
            </a:r>
          </a:p>
          <a:p>
            <a:r>
              <a:rPr lang="en-US" sz="2000" b="1" dirty="0">
                <a:latin typeface="Courier New"/>
                <a:cs typeface="Courier New"/>
              </a:rPr>
              <a:t>accumulate(N, Result) -&gt;</a:t>
            </a:r>
          </a:p>
          <a:p>
            <a:r>
              <a:rPr lang="en-US" sz="2000" b="1" dirty="0">
                <a:latin typeface="Courier New"/>
                <a:cs typeface="Courier New"/>
              </a:rPr>
              <a:t>    receive </a:t>
            </a:r>
          </a:p>
          <a:p>
            <a:r>
              <a:rPr lang="en-US" sz="2000" b="1" dirty="0">
                <a:latin typeface="Courier New"/>
                <a:cs typeface="Courier New"/>
              </a:rPr>
              <a:t>        Element -&gt;</a:t>
            </a:r>
          </a:p>
          <a:p>
            <a:r>
              <a:rPr lang="en-US" sz="2000" b="1" dirty="0">
                <a:latin typeface="Courier New"/>
                <a:cs typeface="Courier New"/>
              </a:rPr>
              <a:t>            accumulate(N-1, [</a:t>
            </a:r>
            <a:r>
              <a:rPr lang="en-US" sz="2000" b="1" dirty="0" err="1">
                <a:latin typeface="Courier New"/>
                <a:cs typeface="Courier New"/>
              </a:rPr>
              <a:t>Element|Result</a:t>
            </a:r>
            <a:r>
              <a:rPr lang="en-US" sz="2000" b="1" dirty="0">
                <a:latin typeface="Courier New"/>
                <a:cs typeface="Courier New"/>
              </a:rPr>
              <a:t>])</a:t>
            </a:r>
          </a:p>
          <a:p>
            <a:r>
              <a:rPr lang="en-US" sz="2000" b="1" dirty="0">
                <a:latin typeface="Courier New"/>
                <a:cs typeface="Courier New"/>
              </a:rPr>
              <a:t>    end.</a:t>
            </a:r>
          </a:p>
          <a:p>
            <a:endParaRPr lang="en-US" sz="2000" b="1" dirty="0">
              <a:latin typeface="Courier New"/>
              <a:cs typeface="Courier New"/>
            </a:endParaRPr>
          </a:p>
          <a:p>
            <a:r>
              <a:rPr lang="en-US" sz="2000" b="1" dirty="0" err="1">
                <a:latin typeface="Courier New"/>
                <a:cs typeface="Courier New"/>
              </a:rPr>
              <a:t>p</a:t>
            </a:r>
            <a:r>
              <a:rPr lang="en-US" sz="2000" b="1" dirty="0" err="1" smtClean="0">
                <a:latin typeface="Courier New"/>
                <a:cs typeface="Courier New"/>
              </a:rPr>
              <a:t>arallel_map</a:t>
            </a:r>
            <a:r>
              <a:rPr lang="en-US" sz="2000" b="1" dirty="0" smtClean="0">
                <a:latin typeface="Courier New"/>
                <a:cs typeface="Courier New"/>
              </a:rPr>
              <a:t>(</a:t>
            </a:r>
            <a:r>
              <a:rPr lang="en-US" sz="2000" b="1" dirty="0">
                <a:latin typeface="Courier New"/>
                <a:cs typeface="Courier New"/>
              </a:rPr>
              <a:t>F, List) -&gt;</a:t>
            </a:r>
          </a:p>
          <a:p>
            <a:r>
              <a:rPr lang="en-US" sz="2000" b="1" dirty="0">
                <a:latin typeface="Courier New"/>
                <a:cs typeface="Courier New"/>
              </a:rPr>
              <a:t>    </a:t>
            </a:r>
            <a:r>
              <a:rPr lang="en-US" sz="2000" b="1" dirty="0" err="1">
                <a:latin typeface="Courier New"/>
                <a:cs typeface="Courier New"/>
              </a:rPr>
              <a:t>lists:foreach</a:t>
            </a:r>
            <a:r>
              <a:rPr lang="en-US" sz="2000" b="1" dirty="0">
                <a:latin typeface="Courier New"/>
                <a:cs typeface="Courier New"/>
              </a:rPr>
              <a:t>(</a:t>
            </a:r>
          </a:p>
          <a:p>
            <a:r>
              <a:rPr lang="en-US" sz="2000" b="1" dirty="0">
                <a:latin typeface="Courier New"/>
                <a:cs typeface="Courier New"/>
              </a:rPr>
              <a:t>      fun (Task) -&gt;</a:t>
            </a:r>
          </a:p>
          <a:p>
            <a:r>
              <a:rPr lang="en-US" sz="2000" b="1" dirty="0">
                <a:latin typeface="Courier New"/>
                <a:cs typeface="Courier New"/>
              </a:rPr>
              <a:t>          </a:t>
            </a:r>
            <a:r>
              <a:rPr lang="en-US" sz="2000" b="1" dirty="0" smtClean="0">
                <a:latin typeface="Courier New"/>
                <a:cs typeface="Courier New"/>
              </a:rPr>
              <a:t>spawn</a:t>
            </a:r>
            <a:r>
              <a:rPr lang="en-US" sz="2000" b="1" dirty="0">
                <a:latin typeface="Courier New"/>
                <a:cs typeface="Courier New"/>
              </a:rPr>
              <a:t>(skeletons2, worker, [self(), F, [Task]])</a:t>
            </a:r>
          </a:p>
          <a:p>
            <a:r>
              <a:rPr lang="en-US" sz="2000" b="1" dirty="0">
                <a:latin typeface="Courier New"/>
                <a:cs typeface="Courier New"/>
              </a:rPr>
              <a:t>      end, List</a:t>
            </a:r>
          </a:p>
          <a:p>
            <a:r>
              <a:rPr lang="en-US" sz="2000" b="1" dirty="0">
                <a:latin typeface="Courier New"/>
                <a:cs typeface="Courier New"/>
              </a:rPr>
              <a:t>     ),</a:t>
            </a:r>
          </a:p>
          <a:p>
            <a:r>
              <a:rPr lang="en-US" sz="2000" b="1" dirty="0">
                <a:latin typeface="Courier New"/>
                <a:cs typeface="Courier New"/>
              </a:rPr>
              <a:t>    </a:t>
            </a:r>
            <a:r>
              <a:rPr lang="en-US" sz="2000" b="1" dirty="0" err="1">
                <a:latin typeface="Courier New"/>
                <a:cs typeface="Courier New"/>
              </a:rPr>
              <a:t>lists:reverse</a:t>
            </a:r>
            <a:r>
              <a:rPr lang="en-US" sz="2000" b="1" dirty="0">
                <a:latin typeface="Courier New"/>
                <a:cs typeface="Courier New"/>
              </a:rPr>
              <a:t>(accumulate(length(List), [])).</a:t>
            </a:r>
          </a:p>
        </p:txBody>
      </p:sp>
    </p:spTree>
    <p:extLst>
      <p:ext uri="{BB962C8B-B14F-4D97-AF65-F5344CB8AC3E}">
        <p14:creationId xmlns:p14="http://schemas.microsoft.com/office/powerpoint/2010/main" val="222838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Fibonacci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0DC3009-6A5C-1441-92DF-1A4880861969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9552" y="1628800"/>
            <a:ext cx="8208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ourier New"/>
                <a:cs typeface="Courier New"/>
              </a:rPr>
              <a:t>fib(0) -&gt; 0;</a:t>
            </a:r>
          </a:p>
          <a:p>
            <a:r>
              <a:rPr lang="en-US" sz="2800" b="1" dirty="0">
                <a:latin typeface="Courier New"/>
                <a:cs typeface="Courier New"/>
              </a:rPr>
              <a:t>fib(1) -&gt; 1;</a:t>
            </a:r>
          </a:p>
          <a:p>
            <a:r>
              <a:rPr lang="en-US" sz="2800" b="1" dirty="0">
                <a:latin typeface="Courier New"/>
                <a:cs typeface="Courier New"/>
              </a:rPr>
              <a:t>fib(N) -&gt; </a:t>
            </a:r>
          </a:p>
          <a:p>
            <a:r>
              <a:rPr lang="en-US" sz="2800" b="1" dirty="0">
                <a:latin typeface="Courier New"/>
                <a:cs typeface="Courier New"/>
              </a:rPr>
              <a:t>    fib(N - 1) + fib(N - 2).</a:t>
            </a:r>
          </a:p>
        </p:txBody>
      </p:sp>
    </p:spTree>
    <p:extLst>
      <p:ext uri="{BB962C8B-B14F-4D97-AF65-F5344CB8AC3E}">
        <p14:creationId xmlns:p14="http://schemas.microsoft.com/office/powerpoint/2010/main" val="37259785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Divide-and-</a:t>
            </a:r>
            <a:r>
              <a:rPr lang="en-US" dirty="0" smtClean="0"/>
              <a:t>Conquer (</a:t>
            </a:r>
            <a:r>
              <a:rPr lang="en-US" dirty="0" err="1" smtClean="0"/>
              <a:t>wikipedia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CDE29-E743-FE49-B473-1783B4B3FB51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340768"/>
            <a:ext cx="5987049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3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Divide and Conquer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1520" y="1484785"/>
            <a:ext cx="8642350" cy="1512167"/>
          </a:xfrm>
        </p:spPr>
        <p:txBody>
          <a:bodyPr/>
          <a:lstStyle/>
          <a:p>
            <a:r>
              <a:rPr lang="en-US" dirty="0" smtClean="0"/>
              <a:t>Split the input into N tasks</a:t>
            </a:r>
          </a:p>
          <a:p>
            <a:r>
              <a:rPr lang="en-US" dirty="0" smtClean="0"/>
              <a:t>Compute over the N tasks</a:t>
            </a:r>
          </a:p>
          <a:p>
            <a:r>
              <a:rPr lang="en-US" dirty="0" smtClean="0"/>
              <a:t>Combine the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0DC3009-6A5C-1441-92DF-1A4880861969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79712" y="3645024"/>
            <a:ext cx="792088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88224" y="3645024"/>
            <a:ext cx="792088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83968" y="2780928"/>
            <a:ext cx="792088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71600" y="4653136"/>
            <a:ext cx="792088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87824" y="4653136"/>
            <a:ext cx="792088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52120" y="4653136"/>
            <a:ext cx="792088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12360" y="4653136"/>
            <a:ext cx="792088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1520" y="5733256"/>
            <a:ext cx="792088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03648" y="5733256"/>
            <a:ext cx="792088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83768" y="5733256"/>
            <a:ext cx="792088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635896" y="5733256"/>
            <a:ext cx="792088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076056" y="5733256"/>
            <a:ext cx="792088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56176" y="5733256"/>
            <a:ext cx="792088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236296" y="5733256"/>
            <a:ext cx="792088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291356" y="5733256"/>
            <a:ext cx="792088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7" idx="1"/>
            <a:endCxn id="5" idx="0"/>
          </p:cNvCxnSpPr>
          <p:nvPr/>
        </p:nvCxnSpPr>
        <p:spPr>
          <a:xfrm flipH="1">
            <a:off x="2375756" y="3032956"/>
            <a:ext cx="1908212" cy="612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5" idx="2"/>
            <a:endCxn id="8" idx="0"/>
          </p:cNvCxnSpPr>
          <p:nvPr/>
        </p:nvCxnSpPr>
        <p:spPr>
          <a:xfrm flipH="1">
            <a:off x="1367644" y="4149080"/>
            <a:ext cx="1008112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8" idx="2"/>
            <a:endCxn id="12" idx="0"/>
          </p:cNvCxnSpPr>
          <p:nvPr/>
        </p:nvCxnSpPr>
        <p:spPr>
          <a:xfrm flipH="1">
            <a:off x="647564" y="5157192"/>
            <a:ext cx="720080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8" idx="2"/>
            <a:endCxn id="13" idx="0"/>
          </p:cNvCxnSpPr>
          <p:nvPr/>
        </p:nvCxnSpPr>
        <p:spPr>
          <a:xfrm>
            <a:off x="1367644" y="5157192"/>
            <a:ext cx="432048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5" idx="2"/>
            <a:endCxn id="9" idx="0"/>
          </p:cNvCxnSpPr>
          <p:nvPr/>
        </p:nvCxnSpPr>
        <p:spPr>
          <a:xfrm>
            <a:off x="2375756" y="4149080"/>
            <a:ext cx="1008112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2"/>
            <a:endCxn id="14" idx="0"/>
          </p:cNvCxnSpPr>
          <p:nvPr/>
        </p:nvCxnSpPr>
        <p:spPr>
          <a:xfrm flipH="1">
            <a:off x="2879812" y="5157192"/>
            <a:ext cx="504056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9" idx="2"/>
            <a:endCxn id="15" idx="0"/>
          </p:cNvCxnSpPr>
          <p:nvPr/>
        </p:nvCxnSpPr>
        <p:spPr>
          <a:xfrm>
            <a:off x="3383868" y="5157192"/>
            <a:ext cx="648072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0" idx="2"/>
            <a:endCxn id="16" idx="0"/>
          </p:cNvCxnSpPr>
          <p:nvPr/>
        </p:nvCxnSpPr>
        <p:spPr>
          <a:xfrm flipH="1">
            <a:off x="5472100" y="5157192"/>
            <a:ext cx="576064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0" idx="2"/>
            <a:endCxn id="17" idx="0"/>
          </p:cNvCxnSpPr>
          <p:nvPr/>
        </p:nvCxnSpPr>
        <p:spPr>
          <a:xfrm>
            <a:off x="6048164" y="5157192"/>
            <a:ext cx="504056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1" idx="2"/>
            <a:endCxn id="18" idx="0"/>
          </p:cNvCxnSpPr>
          <p:nvPr/>
        </p:nvCxnSpPr>
        <p:spPr>
          <a:xfrm flipH="1">
            <a:off x="7632340" y="5157192"/>
            <a:ext cx="576064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1" idx="2"/>
            <a:endCxn id="19" idx="0"/>
          </p:cNvCxnSpPr>
          <p:nvPr/>
        </p:nvCxnSpPr>
        <p:spPr>
          <a:xfrm>
            <a:off x="8208404" y="5157192"/>
            <a:ext cx="478996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6" idx="0"/>
          </p:cNvCxnSpPr>
          <p:nvPr/>
        </p:nvCxnSpPr>
        <p:spPr>
          <a:xfrm>
            <a:off x="5076056" y="2996952"/>
            <a:ext cx="1908212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6" idx="2"/>
            <a:endCxn id="10" idx="0"/>
          </p:cNvCxnSpPr>
          <p:nvPr/>
        </p:nvCxnSpPr>
        <p:spPr>
          <a:xfrm flipH="1">
            <a:off x="6048164" y="4149080"/>
            <a:ext cx="936104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6" idx="2"/>
            <a:endCxn id="11" idx="0"/>
          </p:cNvCxnSpPr>
          <p:nvPr/>
        </p:nvCxnSpPr>
        <p:spPr>
          <a:xfrm>
            <a:off x="6984268" y="4149080"/>
            <a:ext cx="1224136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035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Fibonacci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0DC3009-6A5C-1441-92DF-1A4880861969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9552" y="1628800"/>
            <a:ext cx="8208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ourier New"/>
                <a:cs typeface="Courier New"/>
              </a:rPr>
              <a:t>fib(0) -&gt; 0;</a:t>
            </a:r>
          </a:p>
          <a:p>
            <a:r>
              <a:rPr lang="en-US" sz="2800" b="1" dirty="0">
                <a:latin typeface="Courier New"/>
                <a:cs typeface="Courier New"/>
              </a:rPr>
              <a:t>fib(1) -&gt; 1;</a:t>
            </a:r>
          </a:p>
          <a:p>
            <a:r>
              <a:rPr lang="en-US" sz="2800" b="1" dirty="0">
                <a:latin typeface="Courier New"/>
                <a:cs typeface="Courier New"/>
              </a:rPr>
              <a:t>fib(N) -&gt; </a:t>
            </a:r>
          </a:p>
          <a:p>
            <a:r>
              <a:rPr lang="en-US" sz="2800" b="1" dirty="0">
                <a:latin typeface="Courier New"/>
                <a:cs typeface="Courier New"/>
              </a:rPr>
              <a:t>    fib(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N - 1</a:t>
            </a:r>
            <a:r>
              <a:rPr lang="en-US" sz="2800" b="1" dirty="0">
                <a:latin typeface="Courier New"/>
                <a:cs typeface="Courier New"/>
              </a:rPr>
              <a:t>) + fib(N - 2).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1043608" y="4221088"/>
            <a:ext cx="7416824" cy="1224136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Introduce </a:t>
            </a:r>
            <a:r>
              <a:rPr lang="en-US" dirty="0" smtClean="0">
                <a:latin typeface="Courier New"/>
                <a:cs typeface="Courier New"/>
              </a:rPr>
              <a:t>N-1 </a:t>
            </a:r>
            <a:r>
              <a:rPr lang="en-US" dirty="0" smtClean="0"/>
              <a:t>as a local definition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6196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What will “</a:t>
            </a:r>
            <a:r>
              <a:rPr lang="en-US" dirty="0" err="1" smtClean="0">
                <a:latin typeface="Calibri" charset="0"/>
              </a:rPr>
              <a:t>megacore</a:t>
            </a:r>
            <a:r>
              <a:rPr lang="en-US" dirty="0" smtClean="0">
                <a:latin typeface="Calibri" charset="0"/>
              </a:rPr>
              <a:t>” computers look like?</a:t>
            </a:r>
            <a:endParaRPr lang="en-US" dirty="0">
              <a:latin typeface="Calibri" charset="0"/>
            </a:endParaRP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1042988" y="1557338"/>
            <a:ext cx="8642350" cy="403225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Probably </a:t>
            </a:r>
            <a:r>
              <a:rPr lang="en-US" i="1" dirty="0">
                <a:solidFill>
                  <a:srgbClr val="FF0000"/>
                </a:solidFill>
                <a:latin typeface="Calibri" charset="0"/>
              </a:rPr>
              <a:t>not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just scaled versions of today’s multicore</a:t>
            </a:r>
          </a:p>
          <a:p>
            <a:pPr lvl="1"/>
            <a:r>
              <a:rPr lang="en-US" dirty="0">
                <a:latin typeface="Calibri" charset="0"/>
              </a:rPr>
              <a:t>Perhaps hundreds of dedicated lightweight integer units</a:t>
            </a:r>
          </a:p>
          <a:p>
            <a:pPr lvl="1"/>
            <a:r>
              <a:rPr lang="en-US" dirty="0">
                <a:latin typeface="Calibri" charset="0"/>
              </a:rPr>
              <a:t>Hundreds of floating point units (enhanced GPU designs)</a:t>
            </a:r>
          </a:p>
          <a:p>
            <a:pPr lvl="1"/>
            <a:r>
              <a:rPr lang="en-US" dirty="0">
                <a:latin typeface="Calibri" charset="0"/>
              </a:rPr>
              <a:t>A </a:t>
            </a:r>
            <a:r>
              <a:rPr lang="en-US" i="1" dirty="0">
                <a:solidFill>
                  <a:srgbClr val="FF0000"/>
                </a:solidFill>
                <a:latin typeface="Calibri" charset="0"/>
              </a:rPr>
              <a:t>few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heavyweight general-purpose cores</a:t>
            </a:r>
          </a:p>
          <a:p>
            <a:pPr lvl="1"/>
            <a:r>
              <a:rPr lang="en-US" dirty="0">
                <a:latin typeface="Calibri" charset="0"/>
              </a:rPr>
              <a:t>Some </a:t>
            </a:r>
            <a:r>
              <a:rPr lang="en-US" dirty="0" err="1">
                <a:latin typeface="Calibri" charset="0"/>
              </a:rPr>
              <a:t>specialised</a:t>
            </a:r>
            <a:r>
              <a:rPr lang="en-US" dirty="0">
                <a:latin typeface="Calibri" charset="0"/>
              </a:rPr>
              <a:t> units for graphics, authentication, network </a:t>
            </a:r>
            <a:r>
              <a:rPr lang="en-US" dirty="0" err="1">
                <a:latin typeface="Calibri" charset="0"/>
              </a:rPr>
              <a:t>etc</a:t>
            </a:r>
            <a:endParaRPr lang="en-US" dirty="0">
              <a:latin typeface="Calibri" charset="0"/>
            </a:endParaRPr>
          </a:p>
          <a:p>
            <a:pPr lvl="1"/>
            <a:r>
              <a:rPr lang="en-US" dirty="0">
                <a:latin typeface="Calibri" charset="0"/>
              </a:rPr>
              <a:t>possibly </a:t>
            </a:r>
            <a:r>
              <a:rPr lang="en-US" i="1" dirty="0">
                <a:solidFill>
                  <a:srgbClr val="FF0000"/>
                </a:solidFill>
                <a:latin typeface="Calibri" charset="0"/>
              </a:rPr>
              <a:t>soft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cores (FPGAs </a:t>
            </a:r>
            <a:r>
              <a:rPr lang="en-US" dirty="0" err="1">
                <a:latin typeface="Calibri" charset="0"/>
              </a:rPr>
              <a:t>etc</a:t>
            </a:r>
            <a:r>
              <a:rPr lang="en-US" dirty="0">
                <a:latin typeface="Calibri" charset="0"/>
              </a:rPr>
              <a:t>)</a:t>
            </a:r>
          </a:p>
          <a:p>
            <a:pPr lvl="1"/>
            <a:r>
              <a:rPr lang="en-US" i="1" dirty="0">
                <a:solidFill>
                  <a:srgbClr val="FF0000"/>
                </a:solidFill>
                <a:latin typeface="Calibri" charset="0"/>
              </a:rPr>
              <a:t>Highly heterogeneous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Probably </a:t>
            </a:r>
            <a:r>
              <a:rPr lang="en-US" i="1" dirty="0">
                <a:solidFill>
                  <a:srgbClr val="FF0000"/>
                </a:solidFill>
                <a:latin typeface="Calibri" charset="0"/>
              </a:rPr>
              <a:t>not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uniform shared memory</a:t>
            </a:r>
          </a:p>
          <a:p>
            <a:pPr lvl="1"/>
            <a:r>
              <a:rPr lang="en-US" dirty="0">
                <a:latin typeface="Calibri" charset="0"/>
              </a:rPr>
              <a:t>NUMA is likely, even hardware distributed shared memory</a:t>
            </a:r>
          </a:p>
          <a:p>
            <a:pPr lvl="1"/>
            <a:r>
              <a:rPr lang="en-US" dirty="0">
                <a:latin typeface="Calibri" charset="0"/>
              </a:rPr>
              <a:t>or even message-passing systems on a </a:t>
            </a:r>
            <a:r>
              <a:rPr lang="en-US" dirty="0" smtClean="0">
                <a:latin typeface="Calibri" charset="0"/>
              </a:rPr>
              <a:t>chip</a:t>
            </a:r>
            <a:endParaRPr lang="en-US" i="1" dirty="0" smtClean="0">
              <a:solidFill>
                <a:srgbClr val="FF0000"/>
              </a:solidFill>
              <a:latin typeface="Calibri" charset="0"/>
            </a:endParaRPr>
          </a:p>
          <a:p>
            <a:pPr lvl="1"/>
            <a:r>
              <a:rPr lang="en-US" i="1" dirty="0" smtClean="0">
                <a:solidFill>
                  <a:srgbClr val="FF0000"/>
                </a:solidFill>
                <a:latin typeface="Calibri" charset="0"/>
              </a:rPr>
              <a:t>shared-memory will not be a good abstraction</a:t>
            </a:r>
            <a:endParaRPr lang="en-US" i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ABA98-F06C-0E4A-8B9A-75AF8B251BB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83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Fibonacci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0DC3009-6A5C-1441-92DF-1A4880861969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9552" y="1628800"/>
            <a:ext cx="8208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ourier New"/>
                <a:cs typeface="Courier New"/>
              </a:rPr>
              <a:t>fib(0) -&gt; 0;</a:t>
            </a:r>
          </a:p>
          <a:p>
            <a:r>
              <a:rPr lang="en-US" sz="2800" b="1" dirty="0">
                <a:latin typeface="Courier New"/>
                <a:cs typeface="Courier New"/>
              </a:rPr>
              <a:t>fib(1) -&gt; 1;</a:t>
            </a:r>
          </a:p>
          <a:p>
            <a:r>
              <a:rPr lang="en-US" sz="2800" b="1" dirty="0">
                <a:latin typeface="Courier New"/>
                <a:cs typeface="Courier New"/>
              </a:rPr>
              <a:t>fib(N) -&gt; </a:t>
            </a:r>
            <a:endParaRPr lang="en-US" sz="2800" b="1" dirty="0" smtClean="0">
              <a:latin typeface="Courier New"/>
              <a:cs typeface="Courier New"/>
            </a:endParaRPr>
          </a:p>
          <a:p>
            <a:r>
              <a:rPr lang="en-US" sz="2800" b="1" dirty="0">
                <a:latin typeface="Courier New"/>
                <a:cs typeface="Courier New"/>
              </a:rPr>
              <a:t>	</a:t>
            </a:r>
            <a:r>
              <a:rPr lang="en-US" sz="2800" b="1" dirty="0" smtClean="0">
                <a:solidFill>
                  <a:srgbClr val="FF0000"/>
                </a:solidFill>
                <a:latin typeface="Courier New"/>
                <a:cs typeface="Courier New"/>
              </a:rPr>
              <a:t>L = N-1,</a:t>
            </a:r>
            <a:endParaRPr lang="en-US" sz="2800" b="1" dirty="0">
              <a:solidFill>
                <a:srgbClr val="FF0000"/>
              </a:solidFill>
              <a:latin typeface="Courier New"/>
              <a:cs typeface="Courier New"/>
            </a:endParaRPr>
          </a:p>
          <a:p>
            <a:r>
              <a:rPr lang="en-US" sz="2800" b="1" dirty="0">
                <a:latin typeface="Courier New"/>
                <a:cs typeface="Courier New"/>
              </a:rPr>
              <a:t>    fib</a:t>
            </a:r>
            <a:r>
              <a:rPr lang="en-US" sz="2800" b="1" dirty="0" smtClean="0">
                <a:latin typeface="Courier New"/>
                <a:cs typeface="Courier New"/>
              </a:rPr>
              <a:t>(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L</a:t>
            </a:r>
            <a:r>
              <a:rPr lang="en-US" sz="2800" b="1" dirty="0" smtClean="0">
                <a:latin typeface="Courier New"/>
                <a:cs typeface="Courier New"/>
              </a:rPr>
              <a:t>) </a:t>
            </a:r>
            <a:r>
              <a:rPr lang="en-US" sz="2800" b="1" dirty="0">
                <a:latin typeface="Courier New"/>
                <a:cs typeface="Courier New"/>
              </a:rPr>
              <a:t>+ fib(N - 2).</a:t>
            </a:r>
          </a:p>
        </p:txBody>
      </p:sp>
    </p:spTree>
    <p:extLst>
      <p:ext uri="{BB962C8B-B14F-4D97-AF65-F5344CB8AC3E}">
        <p14:creationId xmlns:p14="http://schemas.microsoft.com/office/powerpoint/2010/main" val="15913306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Fibonacci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0DC3009-6A5C-1441-92DF-1A4880861969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9552" y="1628800"/>
            <a:ext cx="8208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ourier New"/>
                <a:cs typeface="Courier New"/>
              </a:rPr>
              <a:t>fib(0) -&gt; 0;</a:t>
            </a:r>
          </a:p>
          <a:p>
            <a:r>
              <a:rPr lang="en-US" sz="2800" b="1" dirty="0">
                <a:latin typeface="Courier New"/>
                <a:cs typeface="Courier New"/>
              </a:rPr>
              <a:t>fib(1) -&gt; 1;</a:t>
            </a:r>
          </a:p>
          <a:p>
            <a:r>
              <a:rPr lang="en-US" sz="2800" b="1" dirty="0">
                <a:latin typeface="Courier New"/>
                <a:cs typeface="Courier New"/>
              </a:rPr>
              <a:t>fib(N) -&gt; </a:t>
            </a:r>
            <a:endParaRPr lang="en-US" sz="2800" b="1" dirty="0" smtClean="0">
              <a:latin typeface="Courier New"/>
              <a:cs typeface="Courier New"/>
            </a:endParaRPr>
          </a:p>
          <a:p>
            <a:r>
              <a:rPr lang="en-US" sz="2800" b="1" dirty="0">
                <a:latin typeface="Courier New"/>
                <a:cs typeface="Courier New"/>
              </a:rPr>
              <a:t>	</a:t>
            </a:r>
            <a:r>
              <a:rPr lang="en-US" sz="2800" b="1" dirty="0" smtClean="0">
                <a:latin typeface="Courier New"/>
                <a:cs typeface="Courier New"/>
              </a:rPr>
              <a:t>L = N-1,</a:t>
            </a:r>
            <a:endParaRPr lang="en-US" sz="2800" b="1" dirty="0">
              <a:latin typeface="Courier New"/>
              <a:cs typeface="Courier New"/>
            </a:endParaRPr>
          </a:p>
          <a:p>
            <a:r>
              <a:rPr lang="en-US" sz="2800" b="1" dirty="0">
                <a:latin typeface="Courier New"/>
                <a:cs typeface="Courier New"/>
              </a:rPr>
              <a:t>    fib</a:t>
            </a:r>
            <a:r>
              <a:rPr lang="en-US" sz="2800" b="1" dirty="0" smtClean="0">
                <a:latin typeface="Courier New"/>
                <a:cs typeface="Courier New"/>
              </a:rPr>
              <a:t>(</a:t>
            </a:r>
            <a:r>
              <a:rPr lang="en-US" sz="2800" b="1" dirty="0">
                <a:solidFill>
                  <a:srgbClr val="000000"/>
                </a:solidFill>
                <a:latin typeface="Courier New"/>
                <a:cs typeface="Courier New"/>
              </a:rPr>
              <a:t>L</a:t>
            </a:r>
            <a:r>
              <a:rPr lang="en-US" sz="2800" b="1" dirty="0" smtClean="0">
                <a:latin typeface="Courier New"/>
                <a:cs typeface="Courier New"/>
              </a:rPr>
              <a:t>) </a:t>
            </a:r>
            <a:r>
              <a:rPr lang="en-US" sz="2800" b="1" dirty="0">
                <a:latin typeface="Courier New"/>
                <a:cs typeface="Courier New"/>
              </a:rPr>
              <a:t>+ fib(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N - 2</a:t>
            </a:r>
            <a:r>
              <a:rPr lang="en-US" sz="2800" b="1" dirty="0">
                <a:latin typeface="Courier New"/>
                <a:cs typeface="Courier New"/>
              </a:rPr>
              <a:t>).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1043608" y="4221088"/>
            <a:ext cx="7416824" cy="1224136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Introduce </a:t>
            </a:r>
            <a:r>
              <a:rPr lang="en-US" dirty="0" smtClean="0">
                <a:latin typeface="Courier New"/>
                <a:cs typeface="Courier New"/>
              </a:rPr>
              <a:t>N-2 </a:t>
            </a:r>
            <a:r>
              <a:rPr lang="en-US" dirty="0" smtClean="0"/>
              <a:t>as a local definition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6367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Fibonacci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0DC3009-6A5C-1441-92DF-1A4880861969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9552" y="1628800"/>
            <a:ext cx="8208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ourier New"/>
                <a:cs typeface="Courier New"/>
              </a:rPr>
              <a:t>fib(0) -&gt; 0;</a:t>
            </a:r>
          </a:p>
          <a:p>
            <a:r>
              <a:rPr lang="en-US" sz="2800" b="1" dirty="0">
                <a:latin typeface="Courier New"/>
                <a:cs typeface="Courier New"/>
              </a:rPr>
              <a:t>fib(1) -&gt; 1;</a:t>
            </a:r>
          </a:p>
          <a:p>
            <a:r>
              <a:rPr lang="en-US" sz="2800" b="1" dirty="0">
                <a:latin typeface="Courier New"/>
                <a:cs typeface="Courier New"/>
              </a:rPr>
              <a:t>fib(N) -&gt; </a:t>
            </a:r>
            <a:endParaRPr lang="en-US" sz="2800" b="1" dirty="0" smtClean="0">
              <a:latin typeface="Courier New"/>
              <a:cs typeface="Courier New"/>
            </a:endParaRPr>
          </a:p>
          <a:p>
            <a:r>
              <a:rPr lang="en-US" sz="2800" b="1" dirty="0">
                <a:latin typeface="Courier New"/>
                <a:cs typeface="Courier New"/>
              </a:rPr>
              <a:t>	</a:t>
            </a:r>
            <a:r>
              <a:rPr lang="en-US" sz="2800" b="1" dirty="0" smtClean="0">
                <a:latin typeface="Courier New"/>
                <a:cs typeface="Courier New"/>
              </a:rPr>
              <a:t>{L,</a:t>
            </a:r>
            <a:r>
              <a:rPr lang="en-US" sz="2800" b="1" dirty="0" smtClean="0">
                <a:solidFill>
                  <a:srgbClr val="FF0000"/>
                </a:solidFill>
                <a:latin typeface="Courier New"/>
                <a:cs typeface="Courier New"/>
              </a:rPr>
              <a:t>R</a:t>
            </a:r>
            <a:r>
              <a:rPr lang="en-US" sz="2800" b="1" dirty="0" smtClean="0">
                <a:latin typeface="Courier New"/>
                <a:cs typeface="Courier New"/>
              </a:rPr>
              <a:t>} = {N-1, </a:t>
            </a:r>
            <a:r>
              <a:rPr lang="en-US" sz="2800" b="1" dirty="0" smtClean="0">
                <a:solidFill>
                  <a:srgbClr val="FF0000"/>
                </a:solidFill>
                <a:latin typeface="Courier New"/>
                <a:cs typeface="Courier New"/>
              </a:rPr>
              <a:t>N-2</a:t>
            </a:r>
            <a:r>
              <a:rPr lang="en-US" sz="2800" b="1" dirty="0" smtClean="0">
                <a:latin typeface="Courier New"/>
                <a:cs typeface="Courier New"/>
              </a:rPr>
              <a:t>},</a:t>
            </a:r>
            <a:endParaRPr lang="en-US" sz="2800" b="1" dirty="0">
              <a:latin typeface="Courier New"/>
              <a:cs typeface="Courier New"/>
            </a:endParaRPr>
          </a:p>
          <a:p>
            <a:r>
              <a:rPr lang="en-US" sz="2800" b="1" dirty="0">
                <a:latin typeface="Courier New"/>
                <a:cs typeface="Courier New"/>
              </a:rPr>
              <a:t>    fib</a:t>
            </a:r>
            <a:r>
              <a:rPr lang="en-US" sz="2800" b="1" dirty="0" smtClean="0">
                <a:latin typeface="Courier New"/>
                <a:cs typeface="Courier New"/>
              </a:rPr>
              <a:t>(</a:t>
            </a:r>
            <a:r>
              <a:rPr lang="en-US" sz="2800" b="1" dirty="0">
                <a:solidFill>
                  <a:srgbClr val="000000"/>
                </a:solidFill>
                <a:latin typeface="Courier New"/>
                <a:cs typeface="Courier New"/>
              </a:rPr>
              <a:t>L</a:t>
            </a:r>
            <a:r>
              <a:rPr lang="en-US" sz="2800" b="1" dirty="0" smtClean="0">
                <a:latin typeface="Courier New"/>
                <a:cs typeface="Courier New"/>
              </a:rPr>
              <a:t>) </a:t>
            </a:r>
            <a:r>
              <a:rPr lang="en-US" sz="2800" b="1" dirty="0">
                <a:latin typeface="Courier New"/>
                <a:cs typeface="Courier New"/>
              </a:rPr>
              <a:t>+ fib</a:t>
            </a:r>
            <a:r>
              <a:rPr lang="en-US" sz="2800" b="1" dirty="0" smtClean="0">
                <a:latin typeface="Courier New"/>
                <a:cs typeface="Courier New"/>
              </a:rPr>
              <a:t>(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R</a:t>
            </a:r>
            <a:r>
              <a:rPr lang="en-US" sz="2800" b="1" dirty="0" smtClean="0">
                <a:latin typeface="Courier New"/>
                <a:cs typeface="Courier New"/>
              </a:rPr>
              <a:t>)</a:t>
            </a:r>
            <a:r>
              <a:rPr lang="en-US" sz="2800" b="1" dirty="0">
                <a:latin typeface="Courier New"/>
                <a:cs typeface="Courier New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594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Fibonacci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0DC3009-6A5C-1441-92DF-1A4880861969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9552" y="1628800"/>
            <a:ext cx="8208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ourier New"/>
                <a:cs typeface="Courier New"/>
              </a:rPr>
              <a:t>fib(0) -&gt; 0;</a:t>
            </a:r>
          </a:p>
          <a:p>
            <a:r>
              <a:rPr lang="en-US" sz="2800" b="1" dirty="0">
                <a:latin typeface="Courier New"/>
                <a:cs typeface="Courier New"/>
              </a:rPr>
              <a:t>fib(1) -&gt; 1;</a:t>
            </a:r>
          </a:p>
          <a:p>
            <a:r>
              <a:rPr lang="en-US" sz="2800" b="1" dirty="0">
                <a:latin typeface="Courier New"/>
                <a:cs typeface="Courier New"/>
              </a:rPr>
              <a:t>fib(N) -&gt; </a:t>
            </a:r>
            <a:endParaRPr lang="en-US" sz="2800" b="1" dirty="0" smtClean="0">
              <a:latin typeface="Courier New"/>
              <a:cs typeface="Courier New"/>
            </a:endParaRPr>
          </a:p>
          <a:p>
            <a:r>
              <a:rPr lang="en-US" sz="2800" b="1" dirty="0">
                <a:latin typeface="Courier New"/>
                <a:cs typeface="Courier New"/>
              </a:rPr>
              <a:t>	</a:t>
            </a:r>
            <a:r>
              <a:rPr lang="en-US" sz="2800" b="1" dirty="0" smtClean="0">
                <a:solidFill>
                  <a:srgbClr val="000000"/>
                </a:solidFill>
                <a:latin typeface="Courier New"/>
                <a:cs typeface="Courier New"/>
              </a:rPr>
              <a:t>{L,R} = {N-1, N-2},</a:t>
            </a:r>
            <a:endParaRPr lang="en-US" sz="2800" b="1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fib</a:t>
            </a:r>
            <a:r>
              <a:rPr lang="en-US" sz="2800" b="1" dirty="0" smtClean="0">
                <a:solidFill>
                  <a:srgbClr val="FF0000"/>
                </a:solidFill>
                <a:latin typeface="Courier New"/>
                <a:cs typeface="Courier New"/>
              </a:rPr>
              <a:t>(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L</a:t>
            </a:r>
            <a:r>
              <a:rPr lang="en-US" sz="2800" b="1" dirty="0" smtClean="0">
                <a:solidFill>
                  <a:srgbClr val="FF0000"/>
                </a:solidFill>
                <a:latin typeface="Courier New"/>
                <a:cs typeface="Courier New"/>
              </a:rPr>
              <a:t>) </a:t>
            </a:r>
            <a:r>
              <a:rPr lang="en-US" sz="2800" b="1" dirty="0">
                <a:solidFill>
                  <a:srgbClr val="000000"/>
                </a:solidFill>
                <a:latin typeface="Courier New"/>
                <a:cs typeface="Courier New"/>
              </a:rPr>
              <a:t>+ fib</a:t>
            </a:r>
            <a:r>
              <a:rPr lang="en-US" sz="2800" b="1" dirty="0" smtClean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2800" b="1" dirty="0">
                <a:solidFill>
                  <a:srgbClr val="000000"/>
                </a:solidFill>
                <a:latin typeface="Courier New"/>
                <a:cs typeface="Courier New"/>
              </a:rPr>
              <a:t>R</a:t>
            </a:r>
            <a:r>
              <a:rPr lang="en-US" sz="2800" b="1" dirty="0" smtClean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  <a:r>
              <a:rPr lang="en-US" sz="2800" b="1" dirty="0">
                <a:solidFill>
                  <a:srgbClr val="000000"/>
                </a:solidFill>
                <a:latin typeface="Courier New"/>
                <a:cs typeface="Courier New"/>
              </a:rPr>
              <a:t>.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1043608" y="4221088"/>
            <a:ext cx="7416824" cy="1224136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Introduce task parallelism for the left branch of the fib…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6795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Fibonacci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0DC3009-6A5C-1441-92DF-1A4880861969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628800"/>
            <a:ext cx="91450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ourier New"/>
                <a:cs typeface="Courier New"/>
              </a:rPr>
              <a:t>fib(0) -&gt; 0;</a:t>
            </a:r>
          </a:p>
          <a:p>
            <a:r>
              <a:rPr lang="en-US" sz="2800" b="1" dirty="0">
                <a:latin typeface="Courier New"/>
                <a:cs typeface="Courier New"/>
              </a:rPr>
              <a:t>fib(1) -&gt; 1;</a:t>
            </a:r>
          </a:p>
          <a:p>
            <a:r>
              <a:rPr lang="en-US" sz="2800" b="1" dirty="0">
                <a:latin typeface="Courier New"/>
                <a:cs typeface="Courier New"/>
              </a:rPr>
              <a:t>fib(N) -&gt; </a:t>
            </a:r>
            <a:endParaRPr lang="en-US" sz="2800" b="1" dirty="0" smtClean="0">
              <a:latin typeface="Courier New"/>
              <a:cs typeface="Courier New"/>
            </a:endParaRPr>
          </a:p>
          <a:p>
            <a:r>
              <a:rPr lang="en-US" sz="2800" b="1" dirty="0">
                <a:latin typeface="Courier New"/>
                <a:cs typeface="Courier New"/>
              </a:rPr>
              <a:t>	</a:t>
            </a:r>
            <a:r>
              <a:rPr lang="en-US" sz="2800" b="1" dirty="0" smtClean="0">
                <a:solidFill>
                  <a:srgbClr val="000000"/>
                </a:solidFill>
                <a:latin typeface="Courier New"/>
                <a:cs typeface="Courier New"/>
              </a:rPr>
              <a:t>{L,R} = {N-1, N-2},</a:t>
            </a:r>
          </a:p>
          <a:p>
            <a:r>
              <a:rPr lang="en-US" sz="2800" b="1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spawn(?MODULE, </a:t>
            </a:r>
            <a:r>
              <a:rPr lang="en-US" sz="2800" b="1" dirty="0" err="1">
                <a:solidFill>
                  <a:srgbClr val="FF0000"/>
                </a:solidFill>
                <a:latin typeface="Courier New"/>
                <a:cs typeface="Courier New"/>
              </a:rPr>
              <a:t>fib_worker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, [self(),L],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	S1 = receive R1 -&gt; R1 end,</a:t>
            </a:r>
          </a:p>
          <a:p>
            <a:r>
              <a:rPr lang="en-US" sz="2800" b="1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  <a:latin typeface="Courier New"/>
                <a:cs typeface="Courier New"/>
              </a:rPr>
              <a:t>S1 </a:t>
            </a:r>
            <a:r>
              <a:rPr lang="en-US" sz="2800" b="1" dirty="0" smtClean="0">
                <a:solidFill>
                  <a:srgbClr val="000000"/>
                </a:solidFill>
                <a:latin typeface="Courier New"/>
                <a:cs typeface="Courier New"/>
              </a:rPr>
              <a:t>+ </a:t>
            </a:r>
            <a:r>
              <a:rPr lang="en-US" sz="2800" b="1" dirty="0">
                <a:solidFill>
                  <a:srgbClr val="000000"/>
                </a:solidFill>
                <a:latin typeface="Courier New"/>
                <a:cs typeface="Courier New"/>
              </a:rPr>
              <a:t>fib</a:t>
            </a:r>
            <a:r>
              <a:rPr lang="en-US" sz="2800" b="1" dirty="0" smtClean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2800" b="1" dirty="0">
                <a:solidFill>
                  <a:srgbClr val="000000"/>
                </a:solidFill>
                <a:latin typeface="Courier New"/>
                <a:cs typeface="Courier New"/>
              </a:rPr>
              <a:t>R</a:t>
            </a:r>
            <a:r>
              <a:rPr lang="en-US" sz="2800" b="1" dirty="0" smtClean="0">
                <a:solidFill>
                  <a:srgbClr val="000000"/>
                </a:solidFill>
                <a:latin typeface="Courier New"/>
                <a:cs typeface="Courier New"/>
              </a:rPr>
              <a:t>).</a:t>
            </a:r>
          </a:p>
          <a:p>
            <a:endParaRPr lang="en-US" sz="2800" b="1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Courier New"/>
                <a:cs typeface="Courier New"/>
              </a:rPr>
              <a:t>fib_worker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Courier New"/>
                <a:cs typeface="Courier New"/>
              </a:rPr>
              <a:t>Pid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, N) -&gt;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    </a:t>
            </a:r>
            <a:r>
              <a:rPr lang="en-US" sz="2800" b="1" dirty="0" err="1">
                <a:solidFill>
                  <a:srgbClr val="FF0000"/>
                </a:solidFill>
                <a:latin typeface="Courier New"/>
                <a:cs typeface="Courier New"/>
              </a:rPr>
              <a:t>Pid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 ! fib(N).</a:t>
            </a:r>
          </a:p>
        </p:txBody>
      </p:sp>
    </p:spTree>
    <p:extLst>
      <p:ext uri="{BB962C8B-B14F-4D97-AF65-F5344CB8AC3E}">
        <p14:creationId xmlns:p14="http://schemas.microsoft.com/office/powerpoint/2010/main" val="25842838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Fibonacci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0DC3009-6A5C-1441-92DF-1A4880861969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628800"/>
            <a:ext cx="9145016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ourier New"/>
                <a:cs typeface="Courier New"/>
              </a:rPr>
              <a:t>fib(0) -&gt; 0;</a:t>
            </a:r>
          </a:p>
          <a:p>
            <a:r>
              <a:rPr lang="en-US" sz="2800" b="1" dirty="0">
                <a:latin typeface="Courier New"/>
                <a:cs typeface="Courier New"/>
              </a:rPr>
              <a:t>fib(1) -&gt; 1;</a:t>
            </a:r>
          </a:p>
          <a:p>
            <a:r>
              <a:rPr lang="en-US" sz="2800" b="1" dirty="0">
                <a:latin typeface="Courier New"/>
                <a:cs typeface="Courier New"/>
              </a:rPr>
              <a:t>fib(N) -&gt; </a:t>
            </a:r>
            <a:endParaRPr lang="en-US" sz="2800" b="1" dirty="0" smtClean="0">
              <a:latin typeface="Courier New"/>
              <a:cs typeface="Courier New"/>
            </a:endParaRPr>
          </a:p>
          <a:p>
            <a:r>
              <a:rPr lang="en-US" sz="2800" b="1" dirty="0">
                <a:latin typeface="Courier New"/>
                <a:cs typeface="Courier New"/>
              </a:rPr>
              <a:t>	</a:t>
            </a:r>
            <a:r>
              <a:rPr lang="en-US" sz="2800" b="1" dirty="0" smtClean="0">
                <a:latin typeface="Courier New"/>
                <a:cs typeface="Courier New"/>
              </a:rPr>
              <a:t>{L,R} = {N-1, N-2},</a:t>
            </a:r>
          </a:p>
          <a:p>
            <a:r>
              <a:rPr lang="en-US" sz="2800" b="1" dirty="0">
                <a:latin typeface="Courier New"/>
                <a:cs typeface="Courier New"/>
              </a:rPr>
              <a:t>	spawn(?MODULE, </a:t>
            </a:r>
            <a:r>
              <a:rPr lang="en-US" sz="2800" b="1" dirty="0" err="1">
                <a:latin typeface="Courier New"/>
                <a:cs typeface="Courier New"/>
              </a:rPr>
              <a:t>fib_worker</a:t>
            </a:r>
            <a:r>
              <a:rPr lang="en-US" sz="2800" b="1" dirty="0">
                <a:latin typeface="Courier New"/>
                <a:cs typeface="Courier New"/>
              </a:rPr>
              <a:t>, [self(),L],</a:t>
            </a:r>
          </a:p>
          <a:p>
            <a:r>
              <a:rPr lang="en-US" sz="2800" b="1" dirty="0">
                <a:latin typeface="Courier New"/>
                <a:cs typeface="Courier New"/>
              </a:rPr>
              <a:t>	S1 = receive R1 -&gt; R1 end,</a:t>
            </a:r>
          </a:p>
          <a:p>
            <a:r>
              <a:rPr lang="en-US" sz="2800" b="1" dirty="0">
                <a:latin typeface="Courier New"/>
                <a:cs typeface="Courier New"/>
              </a:rPr>
              <a:t>    </a:t>
            </a:r>
            <a:r>
              <a:rPr lang="en-US" sz="2800" b="1" dirty="0" smtClean="0">
                <a:latin typeface="Courier New"/>
                <a:cs typeface="Courier New"/>
              </a:rPr>
              <a:t>S1 + 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fib</a:t>
            </a:r>
            <a:r>
              <a:rPr lang="en-US" sz="2800" b="1" dirty="0" smtClean="0">
                <a:solidFill>
                  <a:srgbClr val="FF0000"/>
                </a:solidFill>
                <a:latin typeface="Courier New"/>
                <a:cs typeface="Courier New"/>
              </a:rPr>
              <a:t>(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R</a:t>
            </a:r>
            <a:r>
              <a:rPr lang="en-US" sz="2800" b="1" dirty="0" smtClean="0">
                <a:solidFill>
                  <a:srgbClr val="FF0000"/>
                </a:solidFill>
                <a:latin typeface="Courier New"/>
                <a:cs typeface="Courier New"/>
              </a:rPr>
              <a:t>)</a:t>
            </a:r>
            <a:r>
              <a:rPr lang="en-US" sz="2800" b="1" dirty="0" smtClean="0">
                <a:latin typeface="Courier New"/>
                <a:cs typeface="Courier New"/>
              </a:rPr>
              <a:t>.</a:t>
            </a:r>
          </a:p>
          <a:p>
            <a:endParaRPr lang="en-US" sz="2800" b="1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899592" y="4941168"/>
            <a:ext cx="7416824" cy="1224136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Introduce task parallelism for the right branch of the fib…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4738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Fibonacci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0DC3009-6A5C-1441-92DF-1A4880861969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628800"/>
            <a:ext cx="91450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ourier New"/>
                <a:cs typeface="Courier New"/>
              </a:rPr>
              <a:t>fib(0) -&gt; 0;</a:t>
            </a:r>
          </a:p>
          <a:p>
            <a:r>
              <a:rPr lang="en-US" sz="2800" b="1" dirty="0">
                <a:latin typeface="Courier New"/>
                <a:cs typeface="Courier New"/>
              </a:rPr>
              <a:t>fib(1) -&gt; 1;</a:t>
            </a:r>
          </a:p>
          <a:p>
            <a:r>
              <a:rPr lang="en-US" sz="2800" b="1" dirty="0">
                <a:latin typeface="Courier New"/>
                <a:cs typeface="Courier New"/>
              </a:rPr>
              <a:t>fib(N) -&gt; </a:t>
            </a:r>
            <a:endParaRPr lang="en-US" sz="2800" b="1" dirty="0" smtClean="0">
              <a:latin typeface="Courier New"/>
              <a:cs typeface="Courier New"/>
            </a:endParaRPr>
          </a:p>
          <a:p>
            <a:r>
              <a:rPr lang="en-US" sz="2800" b="1" dirty="0">
                <a:latin typeface="Courier New"/>
                <a:cs typeface="Courier New"/>
              </a:rPr>
              <a:t>	</a:t>
            </a:r>
            <a:r>
              <a:rPr lang="en-US" sz="2800" b="1" dirty="0" smtClean="0">
                <a:latin typeface="Courier New"/>
                <a:cs typeface="Courier New"/>
              </a:rPr>
              <a:t>{L,R} = {N-1, N-2},</a:t>
            </a:r>
          </a:p>
          <a:p>
            <a:r>
              <a:rPr lang="en-US" sz="2800" b="1" dirty="0">
                <a:latin typeface="Courier New"/>
                <a:cs typeface="Courier New"/>
              </a:rPr>
              <a:t>	spawn(?MODULE, </a:t>
            </a:r>
            <a:r>
              <a:rPr lang="en-US" sz="2800" b="1" dirty="0" err="1" smtClean="0">
                <a:latin typeface="Courier New"/>
                <a:cs typeface="Courier New"/>
              </a:rPr>
              <a:t>fib_worker</a:t>
            </a:r>
            <a:r>
              <a:rPr lang="en-US" sz="2800" b="1" dirty="0" smtClean="0">
                <a:latin typeface="Courier New"/>
                <a:cs typeface="Courier New"/>
              </a:rPr>
              <a:t>, </a:t>
            </a:r>
            <a:r>
              <a:rPr lang="en-US" sz="2800" b="1" dirty="0">
                <a:latin typeface="Courier New"/>
                <a:cs typeface="Courier New"/>
              </a:rPr>
              <a:t>[self(),L]</a:t>
            </a:r>
            <a:r>
              <a:rPr lang="en-US" sz="2800" b="1" dirty="0" smtClean="0">
                <a:latin typeface="Courier New"/>
                <a:cs typeface="Courier New"/>
              </a:rPr>
              <a:t>,</a:t>
            </a:r>
          </a:p>
          <a:p>
            <a:endParaRPr lang="en-US" sz="2800" b="1" dirty="0">
              <a:latin typeface="Courier New"/>
              <a:cs typeface="Courier New"/>
            </a:endParaRPr>
          </a:p>
          <a:p>
            <a:endParaRPr lang="en-US" sz="2800" b="1" dirty="0" smtClean="0">
              <a:latin typeface="Courier New"/>
              <a:cs typeface="Courier New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Courier New"/>
                <a:cs typeface="Courier New"/>
              </a:rPr>
              <a:t>	spawn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(?MODULE, </a:t>
            </a:r>
            <a:r>
              <a:rPr lang="en-US" sz="2800" b="1" dirty="0" err="1">
                <a:solidFill>
                  <a:srgbClr val="FF0000"/>
                </a:solidFill>
                <a:latin typeface="Courier New"/>
                <a:cs typeface="Courier New"/>
              </a:rPr>
              <a:t>fib_worker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, [self(),R],</a:t>
            </a:r>
          </a:p>
          <a:p>
            <a:r>
              <a:rPr lang="en-US" sz="2800" b="1" dirty="0">
                <a:latin typeface="Courier New"/>
                <a:cs typeface="Courier New"/>
              </a:rPr>
              <a:t>	S1 = receive R1 -&gt; R1 end</a:t>
            </a:r>
            <a:r>
              <a:rPr lang="en-US" sz="2800" b="1" dirty="0" smtClean="0">
                <a:latin typeface="Courier New"/>
                <a:cs typeface="Courier New"/>
              </a:rPr>
              <a:t>,</a:t>
            </a:r>
          </a:p>
          <a:p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	S2 = receive R2 -&gt; R2 end,</a:t>
            </a:r>
          </a:p>
          <a:p>
            <a:r>
              <a:rPr lang="en-US" sz="2800" b="1" dirty="0">
                <a:latin typeface="Courier New"/>
                <a:cs typeface="Courier New"/>
              </a:rPr>
              <a:t>    </a:t>
            </a:r>
            <a:r>
              <a:rPr lang="en-US" sz="2800" b="1" dirty="0" smtClean="0">
                <a:latin typeface="Courier New"/>
                <a:cs typeface="Courier New"/>
              </a:rPr>
              <a:t>S1 + </a:t>
            </a:r>
            <a:r>
              <a:rPr lang="en-US" sz="2800" b="1" dirty="0" smtClean="0">
                <a:solidFill>
                  <a:srgbClr val="FF0000"/>
                </a:solidFill>
                <a:latin typeface="Courier New"/>
                <a:cs typeface="Courier New"/>
              </a:rPr>
              <a:t>S2</a:t>
            </a:r>
            <a:r>
              <a:rPr lang="en-US" sz="2800" b="1" dirty="0" smtClean="0">
                <a:latin typeface="Courier New"/>
                <a:cs typeface="Courier New"/>
              </a:rPr>
              <a:t>.</a:t>
            </a:r>
            <a:endParaRPr lang="en-US" sz="2800" b="1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7339463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Fibonacci – Adding a Threshold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0DC3009-6A5C-1441-92DF-1A4880861969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628800"/>
            <a:ext cx="91450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ourier New"/>
                <a:cs typeface="Courier New"/>
              </a:rPr>
              <a:t>fib(0) -&gt; 0;</a:t>
            </a:r>
          </a:p>
          <a:p>
            <a:r>
              <a:rPr lang="en-US" sz="2800" b="1" dirty="0">
                <a:latin typeface="Courier New"/>
                <a:cs typeface="Courier New"/>
              </a:rPr>
              <a:t>fib(1) -&gt; 1;</a:t>
            </a:r>
          </a:p>
          <a:p>
            <a:r>
              <a:rPr lang="en-US" sz="2800" b="1" dirty="0">
                <a:latin typeface="Courier New"/>
                <a:cs typeface="Courier New"/>
              </a:rPr>
              <a:t>fib(</a:t>
            </a:r>
            <a:r>
              <a:rPr lang="en-US" sz="2800" b="1" dirty="0">
                <a:solidFill>
                  <a:srgbClr val="FF0000"/>
                </a:solidFill>
                <a:latin typeface="Courier New"/>
                <a:cs typeface="Courier New"/>
              </a:rPr>
              <a:t>N</a:t>
            </a:r>
            <a:r>
              <a:rPr lang="en-US" sz="2800" b="1" dirty="0">
                <a:latin typeface="Courier New"/>
                <a:cs typeface="Courier New"/>
              </a:rPr>
              <a:t>) -&gt; </a:t>
            </a:r>
            <a:endParaRPr lang="en-US" sz="2800" b="1" dirty="0" smtClean="0">
              <a:latin typeface="Courier New"/>
              <a:cs typeface="Courier New"/>
            </a:endParaRPr>
          </a:p>
          <a:p>
            <a:r>
              <a:rPr lang="en-US" sz="2800" b="1" dirty="0">
                <a:latin typeface="Courier New"/>
                <a:cs typeface="Courier New"/>
              </a:rPr>
              <a:t>	</a:t>
            </a:r>
            <a:r>
              <a:rPr lang="en-US" sz="2800" b="1" dirty="0" smtClean="0">
                <a:latin typeface="Courier New"/>
                <a:cs typeface="Courier New"/>
              </a:rPr>
              <a:t>{L,R} = {N-1, N-2},</a:t>
            </a:r>
          </a:p>
          <a:p>
            <a:r>
              <a:rPr lang="en-US" sz="2800" b="1" dirty="0">
                <a:latin typeface="Courier New"/>
                <a:cs typeface="Courier New"/>
              </a:rPr>
              <a:t>	spawn(?MODULE, </a:t>
            </a:r>
            <a:r>
              <a:rPr lang="en-US" sz="2800" b="1" dirty="0" err="1" smtClean="0">
                <a:latin typeface="Courier New"/>
                <a:cs typeface="Courier New"/>
              </a:rPr>
              <a:t>fib_worker</a:t>
            </a:r>
            <a:r>
              <a:rPr lang="en-US" sz="2800" b="1" dirty="0" smtClean="0">
                <a:latin typeface="Courier New"/>
                <a:cs typeface="Courier New"/>
              </a:rPr>
              <a:t>, </a:t>
            </a:r>
            <a:r>
              <a:rPr lang="en-US" sz="2800" b="1" dirty="0">
                <a:latin typeface="Courier New"/>
                <a:cs typeface="Courier New"/>
              </a:rPr>
              <a:t>[self(),L]</a:t>
            </a:r>
            <a:r>
              <a:rPr lang="en-US" sz="2800" b="1" dirty="0" smtClean="0">
                <a:latin typeface="Courier New"/>
                <a:cs typeface="Courier New"/>
              </a:rPr>
              <a:t>,</a:t>
            </a:r>
          </a:p>
          <a:p>
            <a:endParaRPr lang="en-US" sz="2800" b="1" dirty="0">
              <a:latin typeface="Courier New"/>
              <a:cs typeface="Courier New"/>
            </a:endParaRPr>
          </a:p>
          <a:p>
            <a:endParaRPr lang="en-US" sz="2800" b="1" dirty="0" smtClean="0">
              <a:latin typeface="Courier New"/>
              <a:cs typeface="Courier New"/>
            </a:endParaRPr>
          </a:p>
          <a:p>
            <a:r>
              <a:rPr lang="en-US" sz="2800" b="1" dirty="0" smtClean="0">
                <a:latin typeface="Courier New"/>
                <a:cs typeface="Courier New"/>
              </a:rPr>
              <a:t>	spawn</a:t>
            </a:r>
            <a:r>
              <a:rPr lang="en-US" sz="2800" b="1" dirty="0">
                <a:latin typeface="Courier New"/>
                <a:cs typeface="Courier New"/>
              </a:rPr>
              <a:t>(?MODULE, </a:t>
            </a:r>
            <a:r>
              <a:rPr lang="en-US" sz="2800" b="1" dirty="0" err="1">
                <a:latin typeface="Courier New"/>
                <a:cs typeface="Courier New"/>
              </a:rPr>
              <a:t>fib_worker</a:t>
            </a:r>
            <a:r>
              <a:rPr lang="en-US" sz="2800" b="1" dirty="0">
                <a:latin typeface="Courier New"/>
                <a:cs typeface="Courier New"/>
              </a:rPr>
              <a:t>, [self(),R],</a:t>
            </a:r>
          </a:p>
          <a:p>
            <a:r>
              <a:rPr lang="en-US" sz="2800" b="1" dirty="0">
                <a:latin typeface="Courier New"/>
                <a:cs typeface="Courier New"/>
              </a:rPr>
              <a:t>	S1 = receive R1 -&gt; R1 end</a:t>
            </a:r>
            <a:r>
              <a:rPr lang="en-US" sz="2800" b="1" dirty="0" smtClean="0">
                <a:latin typeface="Courier New"/>
                <a:cs typeface="Courier New"/>
              </a:rPr>
              <a:t>,</a:t>
            </a:r>
          </a:p>
          <a:p>
            <a:r>
              <a:rPr lang="en-US" sz="2800" b="1" dirty="0">
                <a:latin typeface="Courier New"/>
                <a:cs typeface="Courier New"/>
              </a:rPr>
              <a:t>	S2 = receive R2 -&gt; R2 end,</a:t>
            </a:r>
          </a:p>
          <a:p>
            <a:r>
              <a:rPr lang="en-US" sz="2800" b="1" dirty="0">
                <a:latin typeface="Courier New"/>
                <a:cs typeface="Courier New"/>
              </a:rPr>
              <a:t>    </a:t>
            </a:r>
            <a:r>
              <a:rPr lang="en-US" sz="2800" b="1" dirty="0" smtClean="0">
                <a:latin typeface="Courier New"/>
                <a:cs typeface="Courier New"/>
              </a:rPr>
              <a:t>S1 + S2.</a:t>
            </a:r>
            <a:endParaRPr lang="en-US" sz="2800" b="1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1549826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Fibonacci – Adding a Threshold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0DC3009-6A5C-1441-92DF-1A4880861969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628800"/>
            <a:ext cx="914501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fib(</a:t>
            </a:r>
            <a:r>
              <a:rPr lang="en-US" b="1" dirty="0" smtClean="0">
                <a:latin typeface="Courier New"/>
                <a:cs typeface="Courier New"/>
              </a:rPr>
              <a:t>0, </a:t>
            </a:r>
            <a:r>
              <a:rPr lang="en-US" b="1" dirty="0" smtClean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b="1" dirty="0" smtClean="0">
                <a:latin typeface="Courier New"/>
                <a:cs typeface="Courier New"/>
              </a:rPr>
              <a:t>) </a:t>
            </a:r>
            <a:r>
              <a:rPr lang="en-US" b="1" dirty="0">
                <a:latin typeface="Courier New"/>
                <a:cs typeface="Courier New"/>
              </a:rPr>
              <a:t>-&gt; 0;</a:t>
            </a:r>
          </a:p>
          <a:p>
            <a:r>
              <a:rPr lang="en-US" b="1" dirty="0">
                <a:latin typeface="Courier New"/>
                <a:cs typeface="Courier New"/>
              </a:rPr>
              <a:t>fib(</a:t>
            </a:r>
            <a:r>
              <a:rPr lang="en-US" b="1" dirty="0" smtClean="0">
                <a:latin typeface="Courier New"/>
                <a:cs typeface="Courier New"/>
              </a:rPr>
              <a:t>1, </a:t>
            </a:r>
            <a:r>
              <a:rPr lang="en-US" b="1" dirty="0" smtClean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b="1" dirty="0" smtClean="0">
                <a:latin typeface="Courier New"/>
                <a:cs typeface="Courier New"/>
              </a:rPr>
              <a:t>) </a:t>
            </a:r>
            <a:r>
              <a:rPr lang="en-US" b="1" dirty="0">
                <a:latin typeface="Courier New"/>
                <a:cs typeface="Courier New"/>
              </a:rPr>
              <a:t>-&gt; 1;</a:t>
            </a:r>
          </a:p>
          <a:p>
            <a:r>
              <a:rPr lang="en-US" b="1" dirty="0">
                <a:latin typeface="Courier New"/>
                <a:cs typeface="Courier New"/>
              </a:rPr>
              <a:t>fib(</a:t>
            </a:r>
            <a:r>
              <a:rPr lang="en-US" b="1" dirty="0" smtClean="0">
                <a:latin typeface="Courier New"/>
                <a:cs typeface="Courier New"/>
              </a:rPr>
              <a:t>N, </a:t>
            </a:r>
            <a:r>
              <a:rPr lang="en-US" b="1" dirty="0" smtClean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b="1" dirty="0" smtClean="0">
                <a:latin typeface="Courier New"/>
                <a:cs typeface="Courier New"/>
              </a:rPr>
              <a:t>) </a:t>
            </a:r>
            <a:r>
              <a:rPr lang="en-US" b="1" dirty="0">
                <a:latin typeface="Courier New"/>
                <a:cs typeface="Courier New"/>
              </a:rPr>
              <a:t>-&gt; </a:t>
            </a:r>
            <a:endParaRPr lang="en-US" b="1" dirty="0" smtClean="0">
              <a:latin typeface="Courier New"/>
              <a:cs typeface="Courier New"/>
            </a:endParaRPr>
          </a:p>
          <a:p>
            <a:r>
              <a:rPr lang="en-US" b="1" dirty="0" smtClean="0">
                <a:latin typeface="Courier New"/>
                <a:cs typeface="Courier New"/>
              </a:rPr>
              <a:t> {</a:t>
            </a:r>
            <a:r>
              <a:rPr lang="en-US" b="1" dirty="0">
                <a:latin typeface="Courier New"/>
                <a:cs typeface="Courier New"/>
              </a:rPr>
              <a:t>L,R} = {N-1, N-2}</a:t>
            </a:r>
            <a:r>
              <a:rPr lang="en-US" b="1" dirty="0" smtClean="0">
                <a:latin typeface="Courier New"/>
                <a:cs typeface="Courier New"/>
              </a:rPr>
              <a:t>,</a:t>
            </a:r>
          </a:p>
          <a:p>
            <a:r>
              <a:rPr lang="en-US" b="1" dirty="0" smtClean="0">
                <a:latin typeface="Courier New"/>
                <a:cs typeface="Courier New"/>
              </a:rPr>
              <a:t>  </a:t>
            </a:r>
            <a:r>
              <a:rPr lang="en-US" b="1" dirty="0" smtClean="0">
                <a:solidFill>
                  <a:srgbClr val="FF0000"/>
                </a:solidFill>
                <a:latin typeface="Courier New"/>
                <a:cs typeface="Courier New"/>
              </a:rPr>
              <a:t>case T(N) of</a:t>
            </a:r>
          </a:p>
          <a:p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ourier New"/>
                <a:cs typeface="Courier New"/>
              </a:rPr>
              <a:t>   true -&gt; fib(L, T) + fib(R, T);</a:t>
            </a:r>
          </a:p>
          <a:p>
            <a:r>
              <a:rPr lang="en-US" b="1" dirty="0" smtClean="0">
                <a:latin typeface="Courier New"/>
                <a:cs typeface="Courier New"/>
              </a:rPr>
              <a:t>    </a:t>
            </a:r>
            <a:r>
              <a:rPr lang="en-US" b="1" dirty="0" smtClean="0">
                <a:solidFill>
                  <a:srgbClr val="FF0000"/>
                </a:solidFill>
                <a:latin typeface="Courier New"/>
                <a:cs typeface="Courier New"/>
              </a:rPr>
              <a:t>false -&gt;</a:t>
            </a:r>
          </a:p>
          <a:p>
            <a:r>
              <a:rPr lang="en-US" b="1" dirty="0">
                <a:latin typeface="Courier New"/>
                <a:cs typeface="Courier New"/>
              </a:rPr>
              <a:t>		spawn(?MODULE, </a:t>
            </a:r>
            <a:r>
              <a:rPr lang="en-US" b="1" dirty="0" err="1" smtClean="0">
                <a:latin typeface="Courier New"/>
                <a:cs typeface="Courier New"/>
              </a:rPr>
              <a:t>fib_worker</a:t>
            </a:r>
            <a:r>
              <a:rPr lang="en-US" b="1" dirty="0" smtClean="0">
                <a:latin typeface="Courier New"/>
                <a:cs typeface="Courier New"/>
              </a:rPr>
              <a:t>, </a:t>
            </a:r>
            <a:r>
              <a:rPr lang="en-US" b="1" dirty="0">
                <a:latin typeface="Courier New"/>
                <a:cs typeface="Courier New"/>
              </a:rPr>
              <a:t>[self(),</a:t>
            </a:r>
            <a:r>
              <a:rPr lang="en-US" b="1" dirty="0" smtClean="0">
                <a:latin typeface="Courier New"/>
                <a:cs typeface="Courier New"/>
              </a:rPr>
              <a:t>L, </a:t>
            </a:r>
            <a:r>
              <a:rPr lang="en-US" b="1" dirty="0" smtClean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b="1" dirty="0" smtClean="0">
                <a:latin typeface="Courier New"/>
                <a:cs typeface="Courier New"/>
              </a:rPr>
              <a:t>],</a:t>
            </a:r>
          </a:p>
          <a:p>
            <a:r>
              <a:rPr lang="en-US" b="1" dirty="0" smtClean="0">
                <a:latin typeface="Courier New"/>
                <a:cs typeface="Courier New"/>
              </a:rPr>
              <a:t>		spawn</a:t>
            </a:r>
            <a:r>
              <a:rPr lang="en-US" b="1" dirty="0">
                <a:latin typeface="Courier New"/>
                <a:cs typeface="Courier New"/>
              </a:rPr>
              <a:t>(?MODULE, </a:t>
            </a:r>
            <a:r>
              <a:rPr lang="en-US" b="1" dirty="0" err="1">
                <a:latin typeface="Courier New"/>
                <a:cs typeface="Courier New"/>
              </a:rPr>
              <a:t>fib_worker</a:t>
            </a:r>
            <a:r>
              <a:rPr lang="en-US" b="1" dirty="0">
                <a:latin typeface="Courier New"/>
                <a:cs typeface="Courier New"/>
              </a:rPr>
              <a:t>, [self(),</a:t>
            </a:r>
            <a:r>
              <a:rPr lang="en-US" b="1" dirty="0" smtClean="0">
                <a:latin typeface="Courier New"/>
                <a:cs typeface="Courier New"/>
              </a:rPr>
              <a:t>R, </a:t>
            </a:r>
            <a:r>
              <a:rPr lang="en-US" b="1" dirty="0" smtClean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b="1" dirty="0" smtClean="0">
                <a:latin typeface="Courier New"/>
                <a:cs typeface="Courier New"/>
              </a:rPr>
              <a:t>]</a:t>
            </a:r>
            <a:r>
              <a:rPr lang="en-US" b="1" dirty="0">
                <a:latin typeface="Courier New"/>
                <a:cs typeface="Courier New"/>
              </a:rPr>
              <a:t>,</a:t>
            </a:r>
          </a:p>
          <a:p>
            <a:r>
              <a:rPr lang="en-US" b="1" dirty="0">
                <a:latin typeface="Courier New"/>
                <a:cs typeface="Courier New"/>
              </a:rPr>
              <a:t>	</a:t>
            </a:r>
            <a:r>
              <a:rPr lang="en-US" b="1" dirty="0" smtClean="0">
                <a:latin typeface="Courier New"/>
                <a:cs typeface="Courier New"/>
              </a:rPr>
              <a:t>	S1 </a:t>
            </a:r>
            <a:r>
              <a:rPr lang="en-US" b="1" dirty="0">
                <a:latin typeface="Courier New"/>
                <a:cs typeface="Courier New"/>
              </a:rPr>
              <a:t>= receive R1 -&gt; R1 end</a:t>
            </a:r>
            <a:r>
              <a:rPr lang="en-US" b="1" dirty="0" smtClean="0">
                <a:latin typeface="Courier New"/>
                <a:cs typeface="Courier New"/>
              </a:rPr>
              <a:t>,</a:t>
            </a:r>
          </a:p>
          <a:p>
            <a:r>
              <a:rPr lang="en-US" b="1" dirty="0">
                <a:latin typeface="Courier New"/>
                <a:cs typeface="Courier New"/>
              </a:rPr>
              <a:t>	</a:t>
            </a:r>
            <a:r>
              <a:rPr lang="en-US" b="1" dirty="0" smtClean="0">
                <a:latin typeface="Courier New"/>
                <a:cs typeface="Courier New"/>
              </a:rPr>
              <a:t>	S2 </a:t>
            </a:r>
            <a:r>
              <a:rPr lang="en-US" b="1" dirty="0">
                <a:latin typeface="Courier New"/>
                <a:cs typeface="Courier New"/>
              </a:rPr>
              <a:t>= receive R2 -&gt; R2 end,</a:t>
            </a:r>
          </a:p>
          <a:p>
            <a:r>
              <a:rPr lang="en-US" b="1" dirty="0">
                <a:latin typeface="Courier New"/>
                <a:cs typeface="Courier New"/>
              </a:rPr>
              <a:t>    </a:t>
            </a:r>
            <a:r>
              <a:rPr lang="en-US" b="1" dirty="0" smtClean="0">
                <a:latin typeface="Courier New"/>
                <a:cs typeface="Courier New"/>
              </a:rPr>
              <a:t>		S1 + S2</a:t>
            </a:r>
          </a:p>
          <a:p>
            <a:r>
              <a:rPr lang="en-US" b="1" dirty="0" smtClean="0">
                <a:latin typeface="Courier New"/>
                <a:cs typeface="Courier New"/>
              </a:rPr>
              <a:t>  </a:t>
            </a:r>
            <a:r>
              <a:rPr lang="en-US" b="1" dirty="0" smtClean="0">
                <a:solidFill>
                  <a:srgbClr val="FF0000"/>
                </a:solidFill>
                <a:latin typeface="Courier New"/>
                <a:cs typeface="Courier New"/>
              </a:rPr>
              <a:t>end.</a:t>
            </a:r>
            <a:endParaRPr lang="en-US" b="1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6575594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Fibonacci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0DC3009-6A5C-1441-92DF-1A4880861969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628800"/>
            <a:ext cx="91450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Courier New"/>
                <a:cs typeface="Courier New"/>
              </a:rPr>
              <a:t>fib_worker</a:t>
            </a:r>
            <a:r>
              <a:rPr lang="en-US" b="1" dirty="0">
                <a:latin typeface="Courier New"/>
                <a:cs typeface="Courier New"/>
              </a:rPr>
              <a:t>(</a:t>
            </a:r>
            <a:r>
              <a:rPr lang="en-US" b="1" dirty="0" err="1">
                <a:latin typeface="Courier New"/>
                <a:cs typeface="Courier New"/>
              </a:rPr>
              <a:t>Pid</a:t>
            </a:r>
            <a:r>
              <a:rPr lang="en-US" b="1" dirty="0">
                <a:latin typeface="Courier New"/>
                <a:cs typeface="Courier New"/>
              </a:rPr>
              <a:t>, </a:t>
            </a:r>
            <a:r>
              <a:rPr lang="en-US" b="1" dirty="0" smtClean="0">
                <a:latin typeface="Courier New"/>
                <a:cs typeface="Courier New"/>
              </a:rPr>
              <a:t>N, </a:t>
            </a:r>
            <a:r>
              <a:rPr lang="en-US" b="1" dirty="0" smtClean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b="1" dirty="0" smtClean="0">
                <a:latin typeface="Courier New"/>
                <a:cs typeface="Courier New"/>
              </a:rPr>
              <a:t>) </a:t>
            </a:r>
            <a:r>
              <a:rPr lang="en-US" b="1" dirty="0">
                <a:latin typeface="Courier New"/>
                <a:cs typeface="Courier New"/>
              </a:rPr>
              <a:t>-&gt;</a:t>
            </a:r>
          </a:p>
          <a:p>
            <a:r>
              <a:rPr lang="en-US" b="1" dirty="0">
                <a:latin typeface="Courier New"/>
                <a:cs typeface="Courier New"/>
              </a:rPr>
              <a:t>    </a:t>
            </a:r>
            <a:r>
              <a:rPr lang="en-US" b="1" dirty="0" err="1">
                <a:latin typeface="Courier New"/>
                <a:cs typeface="Courier New"/>
              </a:rPr>
              <a:t>Pid</a:t>
            </a:r>
            <a:r>
              <a:rPr lang="en-US" b="1" dirty="0">
                <a:latin typeface="Courier New"/>
                <a:cs typeface="Courier New"/>
              </a:rPr>
              <a:t> ! fib(</a:t>
            </a:r>
            <a:r>
              <a:rPr lang="en-US" b="1" dirty="0" smtClean="0">
                <a:latin typeface="Courier New"/>
                <a:cs typeface="Courier New"/>
              </a:rPr>
              <a:t>N, </a:t>
            </a:r>
            <a:r>
              <a:rPr lang="en-US" b="1" dirty="0" smtClean="0">
                <a:solidFill>
                  <a:srgbClr val="FF0000"/>
                </a:solidFill>
                <a:latin typeface="Courier New"/>
                <a:cs typeface="Courier New"/>
              </a:rPr>
              <a:t>T</a:t>
            </a:r>
            <a:r>
              <a:rPr lang="en-US" b="1" dirty="0" smtClean="0">
                <a:latin typeface="Courier New"/>
                <a:cs typeface="Courier New"/>
              </a:rPr>
              <a:t>).</a:t>
            </a:r>
          </a:p>
          <a:p>
            <a:endParaRPr lang="en-US" b="1" dirty="0">
              <a:latin typeface="Courier New"/>
              <a:cs typeface="Courier New"/>
            </a:endParaRPr>
          </a:p>
          <a:p>
            <a:endParaRPr lang="en-US" b="1" dirty="0" smtClean="0">
              <a:latin typeface="Courier New"/>
              <a:cs typeface="Courier New"/>
            </a:endParaRPr>
          </a:p>
          <a:p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f</a:t>
            </a:r>
            <a:r>
              <a:rPr lang="en-US" b="1" dirty="0" smtClean="0">
                <a:latin typeface="Courier New"/>
                <a:cs typeface="Courier New"/>
              </a:rPr>
              <a:t>ib (200, </a:t>
            </a:r>
            <a:r>
              <a:rPr lang="en-US" b="1" dirty="0" smtClean="0">
                <a:solidFill>
                  <a:srgbClr val="FF0000"/>
                </a:solidFill>
                <a:latin typeface="Courier New"/>
                <a:cs typeface="Courier New"/>
              </a:rPr>
              <a:t>fun(X) -&gt; X &lt; 20 end</a:t>
            </a:r>
            <a:r>
              <a:rPr lang="en-US" b="1" dirty="0" smtClean="0">
                <a:latin typeface="Courier New"/>
                <a:cs typeface="Courier New"/>
              </a:rPr>
              <a:t>).</a:t>
            </a:r>
            <a:endParaRPr lang="en-US" b="1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1042765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The Implications for Programming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107504" y="1556792"/>
            <a:ext cx="8928992" cy="4751982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We must program heterogeneous systems in an </a:t>
            </a:r>
            <a:r>
              <a:rPr lang="en-US" i="1" dirty="0">
                <a:solidFill>
                  <a:srgbClr val="FF0000"/>
                </a:solidFill>
                <a:latin typeface="Calibri" charset="0"/>
              </a:rPr>
              <a:t>integrated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way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it will be </a:t>
            </a:r>
            <a:r>
              <a:rPr lang="en-US" i="1" dirty="0">
                <a:solidFill>
                  <a:srgbClr val="FF0000"/>
                </a:solidFill>
                <a:latin typeface="Calibri" charset="0"/>
              </a:rPr>
              <a:t>impossible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to program each kind of core differently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it will be </a:t>
            </a:r>
            <a:r>
              <a:rPr lang="en-US" i="1" dirty="0">
                <a:solidFill>
                  <a:srgbClr val="FF0000"/>
                </a:solidFill>
                <a:latin typeface="Calibri" charset="0"/>
              </a:rPr>
              <a:t>impossible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to take static decisions about placement </a:t>
            </a:r>
            <a:r>
              <a:rPr lang="en-US" dirty="0" err="1" smtClean="0">
                <a:latin typeface="Calibri" charset="0"/>
              </a:rPr>
              <a:t>etc</a:t>
            </a:r>
            <a:endParaRPr lang="en-US" dirty="0" smtClean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it will be </a:t>
            </a:r>
            <a:r>
              <a:rPr lang="en-US" i="1" dirty="0">
                <a:solidFill>
                  <a:srgbClr val="FF0000"/>
                </a:solidFill>
                <a:latin typeface="Calibri" charset="0"/>
              </a:rPr>
              <a:t>impossible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to </a:t>
            </a:r>
            <a:r>
              <a:rPr lang="en-US" dirty="0" smtClean="0">
                <a:latin typeface="Calibri" charset="0"/>
              </a:rPr>
              <a:t>know what each thread does</a:t>
            </a:r>
          </a:p>
          <a:p>
            <a:endParaRPr lang="en-US" dirty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04025" y="6505575"/>
            <a:ext cx="2133600" cy="365125"/>
          </a:xfrm>
        </p:spPr>
        <p:txBody>
          <a:bodyPr/>
          <a:lstStyle/>
          <a:p>
            <a:pPr>
              <a:defRPr/>
            </a:pPr>
            <a:fld id="{35D99E3E-786D-DE43-A3B9-35ED699A791A}" type="slidenum">
              <a:rPr lang="en-US" b="1" smtClean="0"/>
              <a:pPr>
                <a:defRPr/>
              </a:pPr>
              <a:t>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2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Speedups for Fibonacci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0DC3009-6A5C-1441-92DF-1A4880861969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0854693"/>
              </p:ext>
            </p:extLst>
          </p:nvPr>
        </p:nvGraphicFramePr>
        <p:xfrm>
          <a:off x="827584" y="1988840"/>
          <a:ext cx="7610475" cy="367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1475657" y="4941168"/>
            <a:ext cx="5436606" cy="39604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524328" y="4221088"/>
            <a:ext cx="28803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40352" y="4149080"/>
            <a:ext cx="8844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No Threshold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901056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Functional Programming </a:t>
            </a:r>
          </a:p>
          <a:p>
            <a:pPr eaLnBrk="1" hangingPunct="1"/>
            <a:r>
              <a:rPr lang="en-US" dirty="0" smtClean="0">
                <a:latin typeface="Calibri" charset="0"/>
              </a:rPr>
              <a:t>First Class Concurrency</a:t>
            </a:r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>
                <a:latin typeface="Calibri" charset="0"/>
              </a:rPr>
              <a:t>Refactoring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60425" y="2924175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/>
              <a:t>makes parallelism much easier</a:t>
            </a:r>
          </a:p>
          <a:p>
            <a:pPr algn="ctr"/>
            <a:r>
              <a:rPr lang="en-US" b="1"/>
              <a:t>good speedups are possible</a:t>
            </a:r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Refactoring tool support:</a:t>
            </a:r>
          </a:p>
          <a:p>
            <a:pPr lvl="1"/>
            <a:r>
              <a:rPr lang="en-US" dirty="0" smtClean="0"/>
              <a:t>Enhances creativity</a:t>
            </a:r>
          </a:p>
          <a:p>
            <a:pPr lvl="1"/>
            <a:r>
              <a:rPr lang="en-US" dirty="0" smtClean="0"/>
              <a:t>Guides a programmer through steps to achieve parallelism</a:t>
            </a:r>
          </a:p>
          <a:p>
            <a:pPr lvl="1"/>
            <a:r>
              <a:rPr lang="en-US" dirty="0"/>
              <a:t>Warns the user if they are going wrong</a:t>
            </a:r>
          </a:p>
          <a:p>
            <a:pPr lvl="1"/>
            <a:r>
              <a:rPr lang="en-US" dirty="0"/>
              <a:t>Avoids common pitfalls</a:t>
            </a:r>
          </a:p>
          <a:p>
            <a:pPr lvl="1"/>
            <a:r>
              <a:rPr lang="en-US" dirty="0" smtClean="0"/>
              <a:t>Helps with </a:t>
            </a:r>
            <a:r>
              <a:rPr lang="en-US" dirty="0" smtClean="0">
                <a:solidFill>
                  <a:srgbClr val="FF0000"/>
                </a:solidFill>
              </a:rPr>
              <a:t>understanding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intuition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349250" lvl="1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5536" y="4365104"/>
            <a:ext cx="8352928" cy="923330"/>
          </a:xfrm>
          <a:prstGeom prst="rect">
            <a:avLst/>
          </a:prstGeom>
          <a:solidFill>
            <a:srgbClr val="FDF2C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1800" dirty="0" smtClean="0"/>
              <a:t>Brown</a:t>
            </a:r>
            <a:r>
              <a:rPr lang="en-US" sz="1800" dirty="0"/>
              <a:t>. </a:t>
            </a:r>
            <a:r>
              <a:rPr lang="en-US" sz="1800" dirty="0" err="1"/>
              <a:t>Loidl</a:t>
            </a:r>
            <a:r>
              <a:rPr lang="en-US" sz="1800" dirty="0"/>
              <a:t> and Hammond</a:t>
            </a:r>
            <a:br>
              <a:rPr lang="en-US" sz="1800" dirty="0"/>
            </a:br>
            <a:r>
              <a:rPr lang="en-US" sz="1800" dirty="0"/>
              <a:t>“</a:t>
            </a:r>
            <a:r>
              <a:rPr lang="en-US" sz="1800" dirty="0" err="1" smtClean="0"/>
              <a:t>ParaForming</a:t>
            </a:r>
            <a:r>
              <a:rPr lang="en-US" sz="1800" dirty="0" smtClean="0"/>
              <a:t> </a:t>
            </a:r>
            <a:r>
              <a:rPr lang="en-US" sz="1800" dirty="0" smtClean="0"/>
              <a:t>Forming </a:t>
            </a:r>
            <a:r>
              <a:rPr lang="en-US" sz="1800" dirty="0"/>
              <a:t>Parallel Haskell Programs using Novel Refactoring Techniques</a:t>
            </a:r>
            <a:r>
              <a:rPr lang="en-US" sz="1800" dirty="0" smtClean="0"/>
              <a:t>”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i="1" dirty="0"/>
              <a:t>To Appear in Proc.  2011 Trends in Functional Programming (TFP), Madrid, </a:t>
            </a:r>
            <a:r>
              <a:rPr lang="en-US" sz="1800" i="1" dirty="0" smtClean="0"/>
              <a:t>Spain, 2012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58727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Future Work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More parallel </a:t>
            </a:r>
            <a:r>
              <a:rPr lang="en-US" dirty="0" err="1">
                <a:latin typeface="Calibri" charset="0"/>
              </a:rPr>
              <a:t>refactorings</a:t>
            </a:r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 smtClean="0">
                <a:latin typeface="Calibri" charset="0"/>
              </a:rPr>
              <a:t>Database </a:t>
            </a:r>
            <a:r>
              <a:rPr lang="en-US" dirty="0">
                <a:latin typeface="Calibri" charset="0"/>
              </a:rPr>
              <a:t>of parallel skeleton templates</a:t>
            </a:r>
          </a:p>
          <a:p>
            <a:pPr eaLnBrk="1" hangingPunct="1"/>
            <a:r>
              <a:rPr lang="en-US" dirty="0">
                <a:latin typeface="Calibri" charset="0"/>
              </a:rPr>
              <a:t>Refactoring support for parallel patterns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New (unified) framework for C/C++/</a:t>
            </a:r>
            <a:r>
              <a:rPr lang="en-US" dirty="0" err="1">
                <a:latin typeface="Calibri" charset="0"/>
              </a:rPr>
              <a:t>Erlang</a:t>
            </a:r>
            <a:r>
              <a:rPr lang="en-US" dirty="0">
                <a:latin typeface="Calibri" charset="0"/>
              </a:rPr>
              <a:t>/etc.</a:t>
            </a:r>
          </a:p>
          <a:p>
            <a:pPr eaLnBrk="1" hangingPunct="1"/>
            <a:r>
              <a:rPr lang="en-US" dirty="0">
                <a:latin typeface="Calibri" charset="0"/>
              </a:rPr>
              <a:t>Refactoring language (DSL) for expressing transformations + conditions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Language for expressing patterns?</a:t>
            </a:r>
          </a:p>
          <a:p>
            <a:pPr eaLnBrk="1" hangingPunct="1"/>
            <a:r>
              <a:rPr lang="en-US" dirty="0">
                <a:latin typeface="Calibri" charset="0"/>
              </a:rPr>
              <a:t>Cost directed refactoring</a:t>
            </a:r>
          </a:p>
          <a:p>
            <a:pPr eaLnBrk="1" hangingPunct="1"/>
            <a:r>
              <a:rPr lang="en-US" dirty="0">
                <a:latin typeface="Calibri" charset="0"/>
              </a:rPr>
              <a:t>Proving </a:t>
            </a:r>
            <a:r>
              <a:rPr lang="en-US" dirty="0" err="1">
                <a:latin typeface="Calibri" charset="0"/>
              </a:rPr>
              <a:t>refactorings</a:t>
            </a:r>
            <a:r>
              <a:rPr lang="en-US" dirty="0">
                <a:latin typeface="Calibri" charset="0"/>
              </a:rPr>
              <a:t> correct</a:t>
            </a:r>
          </a:p>
        </p:txBody>
      </p:sp>
    </p:spTree>
    <p:extLst>
      <p:ext uri="{BB962C8B-B14F-4D97-AF65-F5344CB8AC3E}">
        <p14:creationId xmlns:p14="http://schemas.microsoft.com/office/powerpoint/2010/main" val="171350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230187" y="0"/>
            <a:ext cx="8913813" cy="9144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Funded by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15239" y="1695450"/>
            <a:ext cx="9230461" cy="5162550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  <a:defRPr/>
            </a:pPr>
            <a:r>
              <a:rPr lang="en-US" sz="1600" dirty="0" err="1" smtClean="0"/>
              <a:t>SCIEnce</a:t>
            </a:r>
            <a:r>
              <a:rPr lang="en-US" sz="1600" dirty="0" smtClean="0"/>
              <a:t> (EU FP6), Grid/Cloud/Multicore coordination</a:t>
            </a:r>
          </a:p>
          <a:p>
            <a:pPr lvl="1">
              <a:buFont typeface="Arial"/>
              <a:buChar char="•"/>
              <a:defRPr/>
            </a:pPr>
            <a:r>
              <a:rPr lang="en-US" dirty="0"/>
              <a:t>€3.2M, 2005-</a:t>
            </a:r>
            <a:r>
              <a:rPr lang="en-US" dirty="0" smtClean="0"/>
              <a:t>2012</a:t>
            </a:r>
            <a:br>
              <a:rPr lang="en-US" dirty="0" smtClean="0"/>
            </a:br>
            <a:endParaRPr lang="en-US" sz="1600" dirty="0"/>
          </a:p>
          <a:p>
            <a:pPr>
              <a:buFont typeface="Arial"/>
              <a:buChar char="•"/>
              <a:defRPr/>
            </a:pPr>
            <a:r>
              <a:rPr lang="en-US" sz="1600" dirty="0" smtClean="0"/>
              <a:t>Advance (EU FP7), Multicore streaming</a:t>
            </a:r>
          </a:p>
          <a:p>
            <a:pPr lvl="1">
              <a:buFont typeface="Arial"/>
              <a:buChar char="•"/>
              <a:defRPr/>
            </a:pPr>
            <a:r>
              <a:rPr lang="en-US" dirty="0"/>
              <a:t>€2.7M, 2010-2013</a:t>
            </a:r>
          </a:p>
          <a:p>
            <a:pPr lvl="1">
              <a:buFont typeface="Arial"/>
              <a:buChar char="•"/>
              <a:defRPr/>
            </a:pPr>
            <a:endParaRPr lang="en-US" dirty="0"/>
          </a:p>
          <a:p>
            <a:pPr>
              <a:buFont typeface="Arial"/>
              <a:buChar char="•"/>
              <a:defRPr/>
            </a:pPr>
            <a:r>
              <a:rPr lang="en-US" sz="1600" dirty="0" smtClean="0"/>
              <a:t>HPC-GAP (EPSRC), Legacy system on thousands of cores</a:t>
            </a:r>
          </a:p>
          <a:p>
            <a:pPr lvl="1">
              <a:buFont typeface="Arial"/>
              <a:buChar char="•"/>
              <a:defRPr/>
            </a:pPr>
            <a:r>
              <a:rPr lang="en-US" dirty="0"/>
              <a:t>£1.6M, 2010-2014</a:t>
            </a:r>
          </a:p>
          <a:p>
            <a:pPr lvl="1">
              <a:buFont typeface="Arial"/>
              <a:buChar char="•"/>
              <a:defRPr/>
            </a:pPr>
            <a:endParaRPr lang="en-US" dirty="0"/>
          </a:p>
          <a:p>
            <a:pPr>
              <a:buFont typeface="Arial"/>
              <a:buChar char="•"/>
              <a:defRPr/>
            </a:pPr>
            <a:r>
              <a:rPr lang="en-US" sz="1600" dirty="0" smtClean="0"/>
              <a:t>Islay (EPSRC), Real-time FPGA streaming implementation</a:t>
            </a:r>
          </a:p>
          <a:p>
            <a:pPr lvl="1">
              <a:buFont typeface="Arial"/>
              <a:buChar char="•"/>
              <a:defRPr/>
            </a:pPr>
            <a:r>
              <a:rPr lang="en-US" dirty="0"/>
              <a:t>£1.4M, 2008-</a:t>
            </a:r>
            <a:r>
              <a:rPr lang="en-US" dirty="0" smtClean="0"/>
              <a:t>2011</a:t>
            </a:r>
          </a:p>
          <a:p>
            <a:pPr lvl="1">
              <a:buFont typeface="Arial"/>
              <a:buChar char="•"/>
              <a:defRPr/>
            </a:pPr>
            <a:endParaRPr lang="en-US" sz="1600" dirty="0"/>
          </a:p>
          <a:p>
            <a:pPr>
              <a:buFont typeface="Arial"/>
              <a:buChar char="•"/>
              <a:defRPr/>
            </a:pPr>
            <a:r>
              <a:rPr lang="en-US" sz="1600" dirty="0" err="1" smtClean="0"/>
              <a:t>ParaPhrase</a:t>
            </a:r>
            <a:r>
              <a:rPr lang="en-US" sz="1600" dirty="0" smtClean="0"/>
              <a:t> (EU FP7), Patterns for heterogeneous multicore</a:t>
            </a:r>
          </a:p>
          <a:p>
            <a:pPr lvl="1">
              <a:buFont typeface="Arial"/>
              <a:buChar char="•"/>
              <a:defRPr/>
            </a:pPr>
            <a:r>
              <a:rPr lang="en-US" dirty="0"/>
              <a:t>€2.6M, 2011-2014</a:t>
            </a:r>
          </a:p>
          <a:p>
            <a:pPr lvl="1">
              <a:buFont typeface="Arial"/>
              <a:buChar char="•"/>
              <a:defRPr/>
            </a:pPr>
            <a:endParaRPr lang="en-US" dirty="0"/>
          </a:p>
          <a:p>
            <a:pPr>
              <a:buFont typeface="Arial"/>
              <a:buChar char="•"/>
              <a:defRPr/>
            </a:pPr>
            <a:endParaRPr lang="en-US" sz="1600" dirty="0"/>
          </a:p>
          <a:p>
            <a:pPr>
              <a:buFont typeface="Arial"/>
              <a:buChar char="•"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9A84EECB-DC1A-5945-8766-210694A14894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1340768"/>
            <a:ext cx="2556393" cy="1988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3673922"/>
            <a:ext cx="2544372" cy="594245"/>
          </a:xfrm>
          <a:prstGeom prst="rect">
            <a:avLst/>
          </a:prstGeom>
        </p:spPr>
      </p:pic>
      <p:pic>
        <p:nvPicPr>
          <p:cNvPr id="7" name="Picture 9" descr="7FP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337" y="5517232"/>
            <a:ext cx="945663" cy="97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2244"/>
            <a:ext cx="1403648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8" descr="logo-paraphras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01104" y="4653136"/>
            <a:ext cx="2973688" cy="45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Connections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SAP GmbH, </a:t>
            </a:r>
            <a:r>
              <a:rPr lang="en-US" dirty="0" err="1" smtClean="0"/>
              <a:t>Karlsrühe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BAe</a:t>
            </a:r>
            <a:r>
              <a:rPr lang="en-US" dirty="0" smtClean="0"/>
              <a:t> Systems</a:t>
            </a:r>
          </a:p>
          <a:p>
            <a:pPr marL="0" indent="0">
              <a:buNone/>
            </a:pPr>
            <a:r>
              <a:rPr lang="en-US" dirty="0" err="1" smtClean="0"/>
              <a:t>Selex</a:t>
            </a:r>
            <a:r>
              <a:rPr lang="en-US" dirty="0" smtClean="0"/>
              <a:t> Galileo</a:t>
            </a:r>
          </a:p>
          <a:p>
            <a:pPr marL="0" indent="0">
              <a:buNone/>
            </a:pPr>
            <a:r>
              <a:rPr lang="en-US" dirty="0" err="1" smtClean="0"/>
              <a:t>BioId</a:t>
            </a:r>
            <a:r>
              <a:rPr lang="en-US" dirty="0" smtClean="0"/>
              <a:t> GmbH, Stuttgart</a:t>
            </a:r>
          </a:p>
          <a:p>
            <a:pPr marL="0" indent="0">
              <a:buNone/>
            </a:pPr>
            <a:r>
              <a:rPr lang="en-US" dirty="0" smtClean="0"/>
              <a:t>Philips Healthcare</a:t>
            </a:r>
          </a:p>
          <a:p>
            <a:pPr marL="0" indent="0">
              <a:buNone/>
            </a:pPr>
            <a:r>
              <a:rPr lang="en-US" dirty="0" smtClean="0"/>
              <a:t>Software Competence Centre, </a:t>
            </a:r>
            <a:r>
              <a:rPr lang="en-US" dirty="0" err="1" smtClean="0"/>
              <a:t>Hagenberg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Mellanox</a:t>
            </a:r>
            <a:r>
              <a:rPr lang="en-US" dirty="0" smtClean="0"/>
              <a:t> Inc.</a:t>
            </a:r>
          </a:p>
          <a:p>
            <a:pPr marL="0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Erlang</a:t>
            </a:r>
            <a:r>
              <a:rPr lang="en-US" b="1" dirty="0" smtClean="0">
                <a:solidFill>
                  <a:srgbClr val="FF0000"/>
                </a:solidFill>
              </a:rPr>
              <a:t> Solutions Ltd</a:t>
            </a:r>
          </a:p>
          <a:p>
            <a:pPr marL="0" indent="0">
              <a:buNone/>
            </a:pPr>
            <a:r>
              <a:rPr lang="en-US" dirty="0" smtClean="0"/>
              <a:t>Microsoft Research</a:t>
            </a:r>
          </a:p>
          <a:p>
            <a:pPr marL="0" indent="0">
              <a:buNone/>
            </a:pPr>
            <a:r>
              <a:rPr lang="en-US" dirty="0" smtClean="0"/>
              <a:t>Well-Typed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0DC3009-6A5C-1441-92DF-1A4880861969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445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73" y="0"/>
            <a:ext cx="9144000" cy="64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32501"/>
      </p:ext>
    </p:extLst>
  </p:cSld>
  <p:clrMapOvr>
    <a:masterClrMapping/>
  </p:clrMapOvr>
  <p:transition xmlns:p14="http://schemas.microsoft.com/office/powerpoint/2010/main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5D1309-3511-CC40-B44B-8FA177856462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444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parallel </a:t>
            </a:r>
            <a:r>
              <a:rPr lang="en-US" dirty="0" err="1" smtClean="0"/>
              <a:t>refactorings</a:t>
            </a:r>
            <a:endParaRPr lang="en-US" dirty="0" smtClean="0"/>
          </a:p>
          <a:p>
            <a:r>
              <a:rPr lang="en-US" dirty="0" smtClean="0"/>
              <a:t>Refactoring </a:t>
            </a:r>
            <a:r>
              <a:rPr lang="en-US" dirty="0"/>
              <a:t>support for parallel patterns</a:t>
            </a:r>
          </a:p>
          <a:p>
            <a:pPr lvl="1"/>
            <a:r>
              <a:rPr lang="en-US" dirty="0"/>
              <a:t>New (unified) framework for </a:t>
            </a:r>
            <a:r>
              <a:rPr lang="en-US" dirty="0" smtClean="0"/>
              <a:t>C/C</a:t>
            </a:r>
            <a:r>
              <a:rPr lang="en-US" dirty="0"/>
              <a:t>++/</a:t>
            </a:r>
            <a:r>
              <a:rPr lang="en-US" dirty="0" err="1"/>
              <a:t>Erlang</a:t>
            </a:r>
            <a:r>
              <a:rPr lang="en-US" dirty="0"/>
              <a:t>/etc.</a:t>
            </a:r>
          </a:p>
          <a:p>
            <a:r>
              <a:rPr lang="en-US" dirty="0"/>
              <a:t>Refactoring language (DSL) for expressing transformations + conditions</a:t>
            </a:r>
          </a:p>
          <a:p>
            <a:pPr lvl="1"/>
            <a:r>
              <a:rPr lang="en-US" dirty="0"/>
              <a:t>Language for expressing patterns?</a:t>
            </a:r>
          </a:p>
          <a:p>
            <a:r>
              <a:rPr lang="en-US" dirty="0" smtClean="0"/>
              <a:t>Cost-directed </a:t>
            </a:r>
            <a:r>
              <a:rPr lang="en-US" dirty="0"/>
              <a:t>refactoring</a:t>
            </a:r>
          </a:p>
          <a:p>
            <a:r>
              <a:rPr lang="en-US" dirty="0" smtClean="0"/>
              <a:t>Prove soundness of </a:t>
            </a:r>
            <a:r>
              <a:rPr lang="en-US" dirty="0" err="1" smtClean="0"/>
              <a:t>refactorings</a:t>
            </a:r>
            <a:endParaRPr lang="en-US" dirty="0" smtClean="0"/>
          </a:p>
          <a:p>
            <a:r>
              <a:rPr lang="en-US" dirty="0" smtClean="0"/>
              <a:t>Prove that </a:t>
            </a:r>
            <a:r>
              <a:rPr lang="en-US" dirty="0" err="1" smtClean="0"/>
              <a:t>refactorings</a:t>
            </a:r>
            <a:r>
              <a:rPr lang="en-US" dirty="0" smtClean="0"/>
              <a:t> improve parallelism?</a:t>
            </a:r>
          </a:p>
          <a:p>
            <a:r>
              <a:rPr lang="en-US" dirty="0" smtClean="0"/>
              <a:t>DEAL WITH SCALABILITY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06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libri" charset="0"/>
              </a:rPr>
              <a:t>ParaPhrase</a:t>
            </a:r>
            <a:r>
              <a:rPr lang="en-US" dirty="0" smtClean="0">
                <a:latin typeface="Calibri" charset="0"/>
              </a:rPr>
              <a:t> Research </a:t>
            </a:r>
            <a:r>
              <a:rPr lang="en-US" dirty="0">
                <a:latin typeface="Calibri" charset="0"/>
              </a:rPr>
              <a:t>Directions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latin typeface="Calibri" charset="0"/>
              </a:rPr>
              <a:t>What patterns are needed to cover our applications?</a:t>
            </a:r>
          </a:p>
          <a:p>
            <a:pPr lvl="1"/>
            <a:r>
              <a:rPr lang="en-US" sz="1800" dirty="0">
                <a:latin typeface="Calibri" charset="0"/>
              </a:rPr>
              <a:t>standard patterns</a:t>
            </a:r>
          </a:p>
          <a:p>
            <a:pPr lvl="1"/>
            <a:r>
              <a:rPr lang="en-US" sz="1800" dirty="0">
                <a:latin typeface="Calibri" charset="0"/>
              </a:rPr>
              <a:t>domain-specific patterns</a:t>
            </a:r>
          </a:p>
          <a:p>
            <a:pPr lvl="1"/>
            <a:r>
              <a:rPr lang="en-US" sz="1800" dirty="0">
                <a:latin typeface="Calibri" charset="0"/>
              </a:rPr>
              <a:t>special patterns for heterogeneity</a:t>
            </a:r>
          </a:p>
          <a:p>
            <a:pPr lvl="1"/>
            <a:endParaRPr lang="en-US" sz="1800" dirty="0">
              <a:latin typeface="Calibri" charset="0"/>
            </a:endParaRPr>
          </a:p>
          <a:p>
            <a:r>
              <a:rPr lang="en-US" sz="2200" dirty="0">
                <a:latin typeface="Calibri" charset="0"/>
              </a:rPr>
              <a:t>Can we program heterogeneous systems without knowing the target? </a:t>
            </a:r>
          </a:p>
          <a:p>
            <a:pPr lvl="1"/>
            <a:r>
              <a:rPr lang="en-US" sz="1800" dirty="0">
                <a:latin typeface="Calibri" charset="0"/>
              </a:rPr>
              <a:t>what </a:t>
            </a:r>
            <a:r>
              <a:rPr lang="en-US" sz="1800" dirty="0" err="1">
                <a:latin typeface="Calibri" charset="0"/>
              </a:rPr>
              <a:t>virtualisation</a:t>
            </a:r>
            <a:r>
              <a:rPr lang="en-US" sz="1800" dirty="0">
                <a:latin typeface="Calibri" charset="0"/>
              </a:rPr>
              <a:t> mechanisms do we need</a:t>
            </a:r>
          </a:p>
          <a:p>
            <a:pPr lvl="1"/>
            <a:r>
              <a:rPr lang="en-US" sz="1800" dirty="0">
                <a:latin typeface="Calibri" charset="0"/>
              </a:rPr>
              <a:t>abstract memory access, communication, state</a:t>
            </a:r>
            <a:endParaRPr lang="en-US" sz="2200" dirty="0">
              <a:latin typeface="Calibri" charset="0"/>
            </a:endParaRPr>
          </a:p>
          <a:p>
            <a:endParaRPr lang="en-US" sz="2000" dirty="0">
              <a:latin typeface="Calibri" charset="0"/>
            </a:endParaRPr>
          </a:p>
          <a:p>
            <a:r>
              <a:rPr lang="en-US" sz="2000" dirty="0">
                <a:latin typeface="Calibri" charset="0"/>
              </a:rPr>
              <a:t>What information is needed to exploit </a:t>
            </a:r>
            <a:r>
              <a:rPr lang="en-US" sz="2000" dirty="0" smtClean="0">
                <a:latin typeface="Calibri" charset="0"/>
              </a:rPr>
              <a:t>multicore/</a:t>
            </a:r>
            <a:r>
              <a:rPr lang="en-US" sz="2000" dirty="0" err="1" smtClean="0">
                <a:latin typeface="Calibri" charset="0"/>
              </a:rPr>
              <a:t>manycore</a:t>
            </a:r>
            <a:r>
              <a:rPr lang="en-US" sz="2000" dirty="0" smtClean="0">
                <a:latin typeface="Calibri" charset="0"/>
              </a:rPr>
              <a:t> </a:t>
            </a:r>
            <a:r>
              <a:rPr lang="en-US" sz="2000" dirty="0">
                <a:latin typeface="Calibri" charset="0"/>
              </a:rPr>
              <a:t>effectively?</a:t>
            </a:r>
          </a:p>
          <a:p>
            <a:pPr lvl="1"/>
            <a:r>
              <a:rPr lang="en-US" sz="1800" dirty="0">
                <a:latin typeface="Calibri" charset="0"/>
              </a:rPr>
              <a:t>metrics: execution time, memory, power</a:t>
            </a:r>
          </a:p>
          <a:p>
            <a:pPr lvl="1"/>
            <a:r>
              <a:rPr lang="en-US" sz="1800" dirty="0">
                <a:latin typeface="Calibri" charset="0"/>
              </a:rPr>
              <a:t>historical v. predicted information</a:t>
            </a:r>
          </a:p>
          <a:p>
            <a:endParaRPr lang="en-US" sz="2000" dirty="0">
              <a:latin typeface="Calibri" charset="0"/>
            </a:endParaRPr>
          </a:p>
          <a:p>
            <a:r>
              <a:rPr lang="en-US" sz="2000" dirty="0">
                <a:latin typeface="Calibri" charset="0"/>
              </a:rPr>
              <a:t>Is static or dynamic mapping best?</a:t>
            </a:r>
          </a:p>
        </p:txBody>
      </p:sp>
    </p:spTree>
    <p:extLst>
      <p:ext uri="{BB962C8B-B14F-4D97-AF65-F5344CB8AC3E}">
        <p14:creationId xmlns:p14="http://schemas.microsoft.com/office/powerpoint/2010/main" val="44594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30187" y="0"/>
            <a:ext cx="8913813" cy="9144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The Challenge</a:t>
            </a:r>
          </a:p>
        </p:txBody>
      </p:sp>
      <p:sp>
        <p:nvSpPr>
          <p:cNvPr id="44036" name="Rectangle 1028"/>
          <p:cNvSpPr>
            <a:spLocks noChangeArrowheads="1"/>
          </p:cNvSpPr>
          <p:nvPr/>
        </p:nvSpPr>
        <p:spPr bwMode="auto">
          <a:xfrm>
            <a:off x="250825" y="1557338"/>
            <a:ext cx="8641655" cy="1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000" dirty="0"/>
              <a:t>“</a:t>
            </a:r>
            <a:r>
              <a:rPr lang="en-US" sz="2000" dirty="0"/>
              <a:t>Ultimately, developers should start thinking about </a:t>
            </a:r>
            <a:r>
              <a:rPr lang="en-US" sz="2000" i="1" dirty="0">
                <a:solidFill>
                  <a:srgbClr val="FF0000"/>
                </a:solidFill>
              </a:rPr>
              <a:t>tens, hundreds, and thousands</a:t>
            </a:r>
            <a:r>
              <a:rPr lang="en-US" sz="2000" dirty="0"/>
              <a:t> of cores </a:t>
            </a:r>
            <a:r>
              <a:rPr lang="en-US" sz="2000" i="1" dirty="0">
                <a:solidFill>
                  <a:srgbClr val="FF0000"/>
                </a:solidFill>
              </a:rPr>
              <a:t>now</a:t>
            </a:r>
            <a:r>
              <a:rPr lang="en-US" sz="2000" dirty="0"/>
              <a:t> in their algorithmic development and deployment pipeline.</a:t>
            </a:r>
            <a:r>
              <a:rPr lang="ja-JP" altLang="en-US" sz="2000" dirty="0"/>
              <a:t>”</a:t>
            </a:r>
            <a:r>
              <a:rPr lang="en-US" sz="2000" dirty="0"/>
              <a:t> </a:t>
            </a:r>
            <a:br>
              <a:rPr lang="en-US" sz="2000" dirty="0"/>
            </a:br>
            <a:endParaRPr lang="en-US" sz="2000" dirty="0"/>
          </a:p>
          <a:p>
            <a:pPr>
              <a:defRPr/>
            </a:pPr>
            <a:r>
              <a:rPr lang="en-US" sz="2000" b="1" dirty="0"/>
              <a:t>Anwar </a:t>
            </a:r>
            <a:r>
              <a:rPr lang="en-US" sz="2000" b="1" dirty="0" err="1"/>
              <a:t>Ghuloum</a:t>
            </a:r>
            <a:r>
              <a:rPr lang="en-US" sz="2000" b="1" dirty="0"/>
              <a:t>, Principal Engineer, Intel Microprocessor Technology Lab</a:t>
            </a:r>
            <a:endParaRPr lang="en-US" sz="2000" dirty="0"/>
          </a:p>
        </p:txBody>
      </p:sp>
      <p:sp>
        <p:nvSpPr>
          <p:cNvPr id="44037" name="Rectangle 1029"/>
          <p:cNvSpPr>
            <a:spLocks noChangeArrowheads="1"/>
          </p:cNvSpPr>
          <p:nvPr/>
        </p:nvSpPr>
        <p:spPr bwMode="auto">
          <a:xfrm>
            <a:off x="250825" y="3573463"/>
            <a:ext cx="8686800" cy="286232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2000" dirty="0"/>
              <a:t>“</a:t>
            </a:r>
            <a:r>
              <a:rPr lang="en-US" sz="2000" dirty="0"/>
              <a:t>The dilemma is that a </a:t>
            </a:r>
            <a:r>
              <a:rPr lang="en-US" sz="2000" i="1" dirty="0">
                <a:solidFill>
                  <a:srgbClr val="FF0000"/>
                </a:solidFill>
              </a:rPr>
              <a:t>large percentage</a:t>
            </a:r>
            <a:r>
              <a:rPr lang="en-US" sz="2000" dirty="0"/>
              <a:t> of mission-critical enterprise applications will not ``</a:t>
            </a:r>
            <a:r>
              <a:rPr lang="en-US" sz="2000" dirty="0" err="1"/>
              <a:t>automagically</a:t>
            </a:r>
            <a:r>
              <a:rPr lang="en-US" sz="2000" dirty="0"/>
              <a:t>'' run faster on multi-core servers. </a:t>
            </a:r>
            <a:r>
              <a:rPr lang="en-US" sz="2000" i="1" dirty="0">
                <a:solidFill>
                  <a:srgbClr val="FF0000"/>
                </a:solidFill>
              </a:rPr>
              <a:t>In fact, many will actually run slower.</a:t>
            </a:r>
            <a:r>
              <a:rPr lang="en-US" sz="2000" dirty="0"/>
              <a:t> We must make it as easy as possible for applications programmers to exploit the latest developments in multi-core/many-core architectures, while still making it easy to target future (and perhaps unanticipated) hardware developments.</a:t>
            </a:r>
            <a:r>
              <a:rPr lang="ja-JP" altLang="en-US" sz="2000" dirty="0"/>
              <a:t>”</a:t>
            </a:r>
            <a:endParaRPr lang="en-US" sz="2000" dirty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b="1" dirty="0"/>
              <a:t>Patrick Leonard, Vice President for Product Development</a:t>
            </a:r>
            <a:br>
              <a:rPr lang="en-US" sz="2000" b="1" dirty="0"/>
            </a:br>
            <a:r>
              <a:rPr lang="en-US" sz="2000" b="1" dirty="0"/>
              <a:t>Rogue Wave Software</a:t>
            </a:r>
          </a:p>
        </p:txBody>
      </p:sp>
    </p:spTree>
    <p:extLst>
      <p:ext uri="{BB962C8B-B14F-4D97-AF65-F5344CB8AC3E}">
        <p14:creationId xmlns:p14="http://schemas.microsoft.com/office/powerpoint/2010/main" val="268495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Functional Programming  PLUS</a:t>
            </a:r>
            <a:r>
              <a:rPr lang="en-US" sz="3200" dirty="0"/>
              <a:t> </a:t>
            </a:r>
            <a:r>
              <a:rPr lang="en-US" sz="3200" dirty="0" smtClean="0"/>
              <a:t> Refactoring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592" y="2636912"/>
            <a:ext cx="45720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makes parallelism much </a:t>
            </a:r>
            <a:r>
              <a:rPr lang="en-US" b="1" dirty="0" smtClean="0"/>
              <a:t>easier</a:t>
            </a:r>
          </a:p>
          <a:p>
            <a:r>
              <a:rPr lang="en-US" b="1" dirty="0" smtClean="0"/>
              <a:t>good speedups are possible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52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Trends for Programmers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0DC3009-6A5C-1441-92DF-1A4880861969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3" y="1268760"/>
            <a:ext cx="9144000" cy="488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79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0DC3009-6A5C-1441-92DF-1A4880861969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38" y="28902"/>
            <a:ext cx="9144000" cy="612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377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</a:t>
            </a:r>
            <a:r>
              <a:rPr lang="en-US" dirty="0"/>
              <a:t>T</a:t>
            </a:r>
            <a:r>
              <a:rPr lang="en-US" dirty="0" smtClean="0"/>
              <a:t>hink Parallel?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better</a:t>
            </a:r>
          </a:p>
          <a:p>
            <a:pPr lvl="1"/>
            <a:r>
              <a:rPr lang="en-US" dirty="0" smtClean="0"/>
              <a:t>but how do we get from </a:t>
            </a:r>
            <a:r>
              <a:rPr lang="en-US" dirty="0" smtClean="0">
                <a:latin typeface="Courier"/>
                <a:cs typeface="Courier"/>
              </a:rPr>
              <a:t>fib</a:t>
            </a:r>
            <a:r>
              <a:rPr lang="en-US" dirty="0" smtClean="0"/>
              <a:t> to </a:t>
            </a:r>
            <a:r>
              <a:rPr lang="en-US" dirty="0" err="1" smtClean="0">
                <a:latin typeface="Courier"/>
                <a:cs typeface="Courier"/>
              </a:rPr>
              <a:t>pfib</a:t>
            </a:r>
            <a:r>
              <a:rPr lang="en-US" dirty="0" smtClean="0"/>
              <a:t>?</a:t>
            </a:r>
          </a:p>
          <a:p>
            <a:r>
              <a:rPr lang="en-US" dirty="0" smtClean="0"/>
              <a:t>Writing parallel Haskell program still requires</a:t>
            </a:r>
          </a:p>
          <a:p>
            <a:pPr lvl="1"/>
            <a:r>
              <a:rPr lang="en-US" dirty="0" smtClean="0"/>
              <a:t>Expertise</a:t>
            </a:r>
          </a:p>
          <a:p>
            <a:pPr lvl="1"/>
            <a:r>
              <a:rPr lang="en-US" dirty="0" smtClean="0"/>
              <a:t>Knowledge</a:t>
            </a:r>
          </a:p>
          <a:p>
            <a:pPr lvl="1"/>
            <a:r>
              <a:rPr lang="en-US" dirty="0" smtClean="0"/>
              <a:t>Trial and error!?</a:t>
            </a:r>
          </a:p>
          <a:p>
            <a:r>
              <a:rPr lang="en-US" dirty="0" smtClean="0"/>
              <a:t>Very High Level Parallel Constructs may help?</a:t>
            </a:r>
          </a:p>
          <a:p>
            <a:pPr lvl="1"/>
            <a:r>
              <a:rPr lang="en-US" dirty="0" smtClean="0"/>
              <a:t>Pattern-based approaches?</a:t>
            </a:r>
          </a:p>
          <a:p>
            <a:r>
              <a:rPr lang="en-US" dirty="0" smtClean="0"/>
              <a:t>Maybe tool support?</a:t>
            </a:r>
            <a:endParaRPr lang="en-US" dirty="0"/>
          </a:p>
        </p:txBody>
      </p:sp>
      <p:sp>
        <p:nvSpPr>
          <p:cNvPr id="4" name="Cloud 3"/>
          <p:cNvSpPr/>
          <p:nvPr/>
        </p:nvSpPr>
        <p:spPr>
          <a:xfrm>
            <a:off x="5038725" y="4293096"/>
            <a:ext cx="4105275" cy="143986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i="1" dirty="0">
                <a:solidFill>
                  <a:schemeClr val="bg1"/>
                </a:solidFill>
              </a:rPr>
              <a:t>Parallelism by Construction!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Cloud 4"/>
          <p:cNvSpPr/>
          <p:nvPr/>
        </p:nvSpPr>
        <p:spPr>
          <a:xfrm>
            <a:off x="5040313" y="5385464"/>
            <a:ext cx="4103687" cy="1439862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i="1" dirty="0">
                <a:solidFill>
                  <a:srgbClr val="FF0000"/>
                </a:solidFill>
              </a:rPr>
              <a:t>Avoid</a:t>
            </a:r>
            <a:r>
              <a:rPr lang="en-US" sz="2400" dirty="0"/>
              <a:t> issues such as </a:t>
            </a:r>
            <a:r>
              <a:rPr lang="en-US" sz="2400" dirty="0" smtClean="0"/>
              <a:t>deadlock etc</a:t>
            </a:r>
            <a:r>
              <a:rPr lang="en-US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3108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Example: Parallel Master-Worker</a:t>
            </a:r>
            <a:endParaRPr lang="en-US" dirty="0">
              <a:latin typeface="Calibri" charset="0"/>
            </a:endParaRPr>
          </a:p>
        </p:txBody>
      </p:sp>
      <p:pic>
        <p:nvPicPr>
          <p:cNvPr id="28674" name="Picture 4" descr="w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62200"/>
            <a:ext cx="360680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88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Content Placeholder 55" descr="GranularityLittle.ppt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01" b="31869"/>
          <a:stretch/>
        </p:blipFill>
        <p:spPr>
          <a:xfrm>
            <a:off x="250825" y="692696"/>
            <a:ext cx="8642350" cy="50403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Granularity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CDE29-E743-FE49-B473-1783B4B3FB51}" type="slidenum">
              <a:rPr lang="en-US" smtClean="0"/>
              <a:t>75</a:t>
            </a:fld>
            <a:endParaRPr lang="en-US"/>
          </a:p>
        </p:txBody>
      </p:sp>
      <p:sp useBgFill="1">
        <p:nvSpPr>
          <p:cNvPr id="54" name="TextBox 53"/>
          <p:cNvSpPr txBox="1"/>
          <p:nvPr/>
        </p:nvSpPr>
        <p:spPr>
          <a:xfrm>
            <a:off x="6444208" y="3645024"/>
            <a:ext cx="2281795" cy="646331"/>
          </a:xfrm>
          <a:prstGeom prst="rect">
            <a:avLst/>
          </a:prstGeom>
          <a:effectLst>
            <a:outerShdw blurRad="50800" dist="38100" dir="2700000" algn="tl" rotWithShape="0">
              <a:schemeClr val="accent2">
                <a:alpha val="43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Too Little!!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9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nularityNO.ppt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01" b="31869"/>
          <a:stretch/>
        </p:blipFill>
        <p:spPr>
          <a:xfrm>
            <a:off x="179512" y="764704"/>
            <a:ext cx="8642350" cy="50403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Granularity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CDE29-E743-FE49-B473-1783B4B3FB51}" type="slidenum">
              <a:rPr lang="en-US" smtClean="0"/>
              <a:t>76</a:t>
            </a:fld>
            <a:endParaRPr lang="en-US"/>
          </a:p>
        </p:txBody>
      </p:sp>
      <p:sp useBgFill="1">
        <p:nvSpPr>
          <p:cNvPr id="54" name="TextBox 53"/>
          <p:cNvSpPr txBox="1"/>
          <p:nvPr/>
        </p:nvSpPr>
        <p:spPr>
          <a:xfrm>
            <a:off x="6372200" y="3645024"/>
            <a:ext cx="2424036" cy="646331"/>
          </a:xfrm>
          <a:prstGeom prst="rect">
            <a:avLst/>
          </a:prstGeom>
          <a:effectLst>
            <a:outerShdw blurRad="50800" dist="38100" dir="2700000" algn="tl" rotWithShape="0">
              <a:schemeClr val="accent2">
                <a:alpha val="43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Too Much!!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2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nularityExact.ppt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01" b="31869"/>
          <a:stretch/>
        </p:blipFill>
        <p:spPr>
          <a:xfrm>
            <a:off x="179512" y="836712"/>
            <a:ext cx="8642350" cy="50403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Granularity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CDE29-E743-FE49-B473-1783B4B3FB51}" type="slidenum">
              <a:rPr lang="en-US" smtClean="0"/>
              <a:t>77</a:t>
            </a:fld>
            <a:endParaRPr lang="en-US"/>
          </a:p>
        </p:txBody>
      </p:sp>
      <p:sp useBgFill="1">
        <p:nvSpPr>
          <p:cNvPr id="54" name="TextBox 53"/>
          <p:cNvSpPr txBox="1"/>
          <p:nvPr/>
        </p:nvSpPr>
        <p:spPr>
          <a:xfrm>
            <a:off x="6156176" y="3501008"/>
            <a:ext cx="2397887" cy="646331"/>
          </a:xfrm>
          <a:prstGeom prst="rect">
            <a:avLst/>
          </a:prstGeom>
          <a:effectLst>
            <a:outerShdw blurRad="50800" dist="38100" dir="2700000" algn="tl" rotWithShape="0">
              <a:schemeClr val="accent2">
                <a:alpha val="43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Just Right!!</a:t>
            </a:r>
            <a:endParaRPr lang="en-US" sz="3600" i="1" dirty="0">
              <a:solidFill>
                <a:srgbClr val="FF0000"/>
              </a:solidFill>
            </a:endParaRPr>
          </a:p>
        </p:txBody>
      </p:sp>
      <p:pic>
        <p:nvPicPr>
          <p:cNvPr id="7" name="Picture 6" descr="Goldiloc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68760"/>
            <a:ext cx="3096344" cy="216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2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eta-expand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254" y="4264151"/>
            <a:ext cx="6756400" cy="1358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254" y="2359504"/>
            <a:ext cx="6045200" cy="104140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3731285" y="3606380"/>
            <a:ext cx="484632" cy="65777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3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 Introduce Data Parallelism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11" y="2231016"/>
            <a:ext cx="6756400" cy="135890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3731285" y="3606380"/>
            <a:ext cx="484632" cy="65777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4482890"/>
            <a:ext cx="7378700" cy="14859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357902" y="5739318"/>
            <a:ext cx="25139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20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230187" y="45361"/>
            <a:ext cx="8913813" cy="9144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Programming Issues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7610476" cy="367076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We can muddle through on 2-8 cores</a:t>
            </a:r>
          </a:p>
          <a:p>
            <a:pPr lvl="1"/>
            <a:r>
              <a:rPr lang="en-US" dirty="0">
                <a:latin typeface="Calibri" charset="0"/>
              </a:rPr>
              <a:t>maybe even </a:t>
            </a:r>
            <a:r>
              <a:rPr lang="en-US" dirty="0" smtClean="0">
                <a:latin typeface="Calibri" charset="0"/>
              </a:rPr>
              <a:t>16 or so</a:t>
            </a:r>
            <a:endParaRPr lang="en-US" dirty="0">
              <a:latin typeface="Calibri" charset="0"/>
            </a:endParaRPr>
          </a:p>
          <a:p>
            <a:pPr lvl="1"/>
            <a:r>
              <a:rPr lang="en-US" dirty="0">
                <a:latin typeface="Calibri" charset="0"/>
              </a:rPr>
              <a:t>modified sequential code may work</a:t>
            </a:r>
          </a:p>
          <a:p>
            <a:pPr lvl="1"/>
            <a:r>
              <a:rPr lang="en-US" dirty="0">
                <a:latin typeface="Calibri" charset="0"/>
              </a:rPr>
              <a:t>we may be able to use multiple programs to soak up cores</a:t>
            </a:r>
          </a:p>
          <a:p>
            <a:pPr lvl="1"/>
            <a:r>
              <a:rPr lang="en-US" dirty="0">
                <a:latin typeface="Calibri" charset="0"/>
              </a:rPr>
              <a:t>BUT larger systems are </a:t>
            </a:r>
            <a:r>
              <a:rPr lang="en-US" i="1" dirty="0">
                <a:solidFill>
                  <a:srgbClr val="FF0000"/>
                </a:solidFill>
                <a:latin typeface="Calibri" charset="0"/>
              </a:rPr>
              <a:t>much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more </a:t>
            </a:r>
            <a:r>
              <a:rPr lang="en-US" dirty="0" smtClean="0">
                <a:latin typeface="Calibri" charset="0"/>
              </a:rPr>
              <a:t>challenging</a:t>
            </a:r>
          </a:p>
          <a:p>
            <a:pPr lvl="2"/>
            <a:r>
              <a:rPr lang="en-US" i="1" dirty="0" smtClean="0">
                <a:solidFill>
                  <a:srgbClr val="FF0000"/>
                </a:solidFill>
                <a:latin typeface="Calibri" charset="0"/>
              </a:rPr>
              <a:t>typical concurrency techniques will not scale</a:t>
            </a:r>
            <a:endParaRPr lang="en-US" i="1" dirty="0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36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add chunking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3731285" y="3606380"/>
            <a:ext cx="484632" cy="65777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68" y="2120480"/>
            <a:ext cx="7378700" cy="1485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560509"/>
            <a:ext cx="8991600" cy="16256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777829" y="6186109"/>
            <a:ext cx="32890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85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Parallel 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Control parallel version</a:t>
            </a:r>
          </a:p>
          <a:p>
            <a:pPr lvl="1"/>
            <a:r>
              <a:rPr lang="en-US" dirty="0" smtClean="0"/>
              <a:t>use divide-and-conquer version</a:t>
            </a:r>
          </a:p>
          <a:p>
            <a:pPr lvl="1"/>
            <a:r>
              <a:rPr lang="en-US" dirty="0" smtClean="0"/>
              <a:t>introduce task parallelism</a:t>
            </a:r>
          </a:p>
          <a:p>
            <a:pPr lvl="1"/>
            <a:r>
              <a:rPr lang="en-US" dirty="0" smtClean="0"/>
              <a:t>add </a:t>
            </a:r>
            <a:r>
              <a:rPr lang="en-US" dirty="0" err="1" smtClean="0"/>
              <a:t>thresholding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3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9144000" cy="1332660"/>
          </a:xfrm>
        </p:spPr>
        <p:txBody>
          <a:bodyPr/>
          <a:lstStyle/>
          <a:p>
            <a:r>
              <a:rPr lang="en-US" dirty="0" smtClean="0"/>
              <a:t>Start with a Divide-and-Conquer Version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9197"/>
            <a:ext cx="9144000" cy="298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4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Introduce Task Parallelism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0316"/>
            <a:ext cx="9144000" cy="31820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40590" y="3324141"/>
            <a:ext cx="3119856" cy="1301432"/>
          </a:xfrm>
          <a:prstGeom prst="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87" y="116632"/>
            <a:ext cx="8913813" cy="914400"/>
          </a:xfrm>
        </p:spPr>
        <p:txBody>
          <a:bodyPr/>
          <a:lstStyle/>
          <a:p>
            <a:r>
              <a:rPr lang="en-US" dirty="0" smtClean="0"/>
              <a:t>Now Introduce </a:t>
            </a:r>
            <a:r>
              <a:rPr lang="en-US" dirty="0" err="1" smtClean="0"/>
              <a:t>Thresholding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6498"/>
            <a:ext cx="9144000" cy="361046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526987" y="4273160"/>
            <a:ext cx="43868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87184" y="3312287"/>
            <a:ext cx="5643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87184" y="3511154"/>
            <a:ext cx="5643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01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Introduce Threshold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36" y="1844824"/>
            <a:ext cx="9144000" cy="1239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36" y="3555654"/>
            <a:ext cx="9144000" cy="11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2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Introduce Threshold (2)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2882900"/>
            <a:ext cx="6375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4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Transformation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Threshold added as an argument</a:t>
            </a:r>
          </a:p>
          <a:p>
            <a:pPr lvl="1"/>
            <a:r>
              <a:rPr lang="en-US" dirty="0" smtClean="0"/>
              <a:t>First position for partial applications</a:t>
            </a:r>
          </a:p>
          <a:p>
            <a:pPr lvl="1"/>
            <a:r>
              <a:rPr lang="en-US" dirty="0" smtClean="0"/>
              <a:t>Call sites updated</a:t>
            </a:r>
          </a:p>
          <a:p>
            <a:pPr lvl="1"/>
            <a:r>
              <a:rPr lang="en-US" dirty="0" smtClean="0"/>
              <a:t>Type signature updated</a:t>
            </a:r>
          </a:p>
          <a:p>
            <a:r>
              <a:rPr lang="en-US" dirty="0" err="1" smtClean="0">
                <a:latin typeface="Courier"/>
                <a:cs typeface="Courier"/>
              </a:rPr>
              <a:t>runEval</a:t>
            </a:r>
            <a:r>
              <a:rPr lang="en-US" dirty="0" smtClean="0"/>
              <a:t> updated</a:t>
            </a:r>
          </a:p>
          <a:p>
            <a:pPr lvl="1"/>
            <a:r>
              <a:rPr lang="en-US" dirty="0" smtClean="0"/>
              <a:t>Parallelism turned on </a:t>
            </a:r>
          </a:p>
          <a:p>
            <a:pPr lvl="1"/>
            <a:r>
              <a:rPr lang="en-US" dirty="0" smtClean="0"/>
              <a:t>Identity strategy for otherwise</a:t>
            </a:r>
          </a:p>
          <a:p>
            <a:r>
              <a:rPr lang="en-US" dirty="0" smtClean="0"/>
              <a:t>Imports for </a:t>
            </a:r>
            <a:r>
              <a:rPr lang="en-US" dirty="0" err="1" smtClean="0">
                <a:latin typeface="Courier"/>
                <a:cs typeface="Courier"/>
              </a:rPr>
              <a:t>rseq</a:t>
            </a:r>
            <a:endParaRPr lang="en-US" dirty="0" smtClean="0">
              <a:latin typeface="Courier"/>
              <a:cs typeface="Courier"/>
            </a:endParaRPr>
          </a:p>
          <a:p>
            <a:r>
              <a:rPr lang="en-US" dirty="0" smtClean="0"/>
              <a:t>Qualifications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54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conflicts for new threshold name</a:t>
            </a:r>
          </a:p>
          <a:p>
            <a:r>
              <a:rPr lang="en-US" dirty="0" smtClean="0"/>
              <a:t>Must have an activated </a:t>
            </a:r>
            <a:r>
              <a:rPr lang="en-US" dirty="0" err="1">
                <a:latin typeface="Courier"/>
                <a:cs typeface="Courier"/>
              </a:rPr>
              <a:t>E</a:t>
            </a:r>
            <a:r>
              <a:rPr lang="en-US" dirty="0" err="1" smtClean="0">
                <a:latin typeface="Courier"/>
                <a:cs typeface="Courier"/>
              </a:rPr>
              <a:t>val</a:t>
            </a:r>
            <a:r>
              <a:rPr lang="en-US" dirty="0" smtClean="0"/>
              <a:t> monad</a:t>
            </a:r>
          </a:p>
          <a:p>
            <a:r>
              <a:rPr lang="en-US" dirty="0" err="1">
                <a:latin typeface="Courier"/>
                <a:cs typeface="Courier"/>
              </a:rPr>
              <a:t>r</a:t>
            </a:r>
            <a:r>
              <a:rPr lang="en-US" dirty="0" err="1" smtClean="0">
                <a:latin typeface="Courier"/>
                <a:cs typeface="Courier"/>
              </a:rPr>
              <a:t>seq</a:t>
            </a:r>
            <a:r>
              <a:rPr lang="en-US" dirty="0" smtClean="0"/>
              <a:t> must not be hidden in import</a:t>
            </a:r>
          </a:p>
          <a:p>
            <a:r>
              <a:rPr lang="en-US" dirty="0" smtClean="0"/>
              <a:t>types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27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ReScreensho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01" y="257865"/>
            <a:ext cx="6646953" cy="631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brick-layer-trade_~u132792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6224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build a wall</a:t>
            </a: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524000" y="41148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2590800" y="41148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3657600" y="41148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8071" name="Rectangle 7"/>
          <p:cNvSpPr>
            <a:spLocks noChangeArrowheads="1"/>
          </p:cNvSpPr>
          <p:nvPr/>
        </p:nvSpPr>
        <p:spPr bwMode="auto">
          <a:xfrm>
            <a:off x="4724400" y="41148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8072" name="Rectangle 8"/>
          <p:cNvSpPr>
            <a:spLocks noChangeArrowheads="1"/>
          </p:cNvSpPr>
          <p:nvPr/>
        </p:nvSpPr>
        <p:spPr bwMode="auto">
          <a:xfrm>
            <a:off x="5791200" y="41148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8073" name="Rectangle 9"/>
          <p:cNvSpPr>
            <a:spLocks noChangeArrowheads="1"/>
          </p:cNvSpPr>
          <p:nvPr/>
        </p:nvSpPr>
        <p:spPr bwMode="auto">
          <a:xfrm>
            <a:off x="6858000" y="41148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8074" name="Rectangle 10"/>
          <p:cNvSpPr>
            <a:spLocks noChangeArrowheads="1"/>
          </p:cNvSpPr>
          <p:nvPr/>
        </p:nvSpPr>
        <p:spPr bwMode="auto">
          <a:xfrm>
            <a:off x="2057400" y="36576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8075" name="Rectangle 11"/>
          <p:cNvSpPr>
            <a:spLocks noChangeArrowheads="1"/>
          </p:cNvSpPr>
          <p:nvPr/>
        </p:nvSpPr>
        <p:spPr bwMode="auto">
          <a:xfrm>
            <a:off x="3124200" y="36576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8076" name="Rectangle 12"/>
          <p:cNvSpPr>
            <a:spLocks noChangeArrowheads="1"/>
          </p:cNvSpPr>
          <p:nvPr/>
        </p:nvSpPr>
        <p:spPr bwMode="auto">
          <a:xfrm>
            <a:off x="4191000" y="36576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8077" name="Rectangle 13"/>
          <p:cNvSpPr>
            <a:spLocks noChangeArrowheads="1"/>
          </p:cNvSpPr>
          <p:nvPr/>
        </p:nvSpPr>
        <p:spPr bwMode="auto">
          <a:xfrm>
            <a:off x="5257800" y="36576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8078" name="Rectangle 14"/>
          <p:cNvSpPr>
            <a:spLocks noChangeArrowheads="1"/>
          </p:cNvSpPr>
          <p:nvPr/>
        </p:nvSpPr>
        <p:spPr bwMode="auto">
          <a:xfrm>
            <a:off x="6324600" y="36576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8079" name="Rectangle 15"/>
          <p:cNvSpPr>
            <a:spLocks noChangeArrowheads="1"/>
          </p:cNvSpPr>
          <p:nvPr/>
        </p:nvSpPr>
        <p:spPr bwMode="auto">
          <a:xfrm>
            <a:off x="7391400" y="3657600"/>
            <a:ext cx="5334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8080" name="Rectangle 16"/>
          <p:cNvSpPr>
            <a:spLocks noChangeArrowheads="1"/>
          </p:cNvSpPr>
          <p:nvPr/>
        </p:nvSpPr>
        <p:spPr bwMode="auto">
          <a:xfrm>
            <a:off x="1524000" y="3657600"/>
            <a:ext cx="5334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8081" name="Rectangle 17"/>
          <p:cNvSpPr>
            <a:spLocks noChangeArrowheads="1"/>
          </p:cNvSpPr>
          <p:nvPr/>
        </p:nvSpPr>
        <p:spPr bwMode="auto">
          <a:xfrm>
            <a:off x="1524000" y="32004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8082" name="Rectangle 18"/>
          <p:cNvSpPr>
            <a:spLocks noChangeArrowheads="1"/>
          </p:cNvSpPr>
          <p:nvPr/>
        </p:nvSpPr>
        <p:spPr bwMode="auto">
          <a:xfrm>
            <a:off x="2590800" y="32004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8083" name="Rectangle 19"/>
          <p:cNvSpPr>
            <a:spLocks noChangeArrowheads="1"/>
          </p:cNvSpPr>
          <p:nvPr/>
        </p:nvSpPr>
        <p:spPr bwMode="auto">
          <a:xfrm>
            <a:off x="3657600" y="32004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8084" name="Rectangle 20"/>
          <p:cNvSpPr>
            <a:spLocks noChangeArrowheads="1"/>
          </p:cNvSpPr>
          <p:nvPr/>
        </p:nvSpPr>
        <p:spPr bwMode="auto">
          <a:xfrm>
            <a:off x="4724400" y="32004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8085" name="Rectangle 21"/>
          <p:cNvSpPr>
            <a:spLocks noChangeArrowheads="1"/>
          </p:cNvSpPr>
          <p:nvPr/>
        </p:nvSpPr>
        <p:spPr bwMode="auto">
          <a:xfrm>
            <a:off x="5791200" y="32004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8086" name="Rectangle 22"/>
          <p:cNvSpPr>
            <a:spLocks noChangeArrowheads="1"/>
          </p:cNvSpPr>
          <p:nvPr/>
        </p:nvSpPr>
        <p:spPr bwMode="auto">
          <a:xfrm>
            <a:off x="6858000" y="3200400"/>
            <a:ext cx="1066800" cy="457200"/>
          </a:xfrm>
          <a:prstGeom prst="rect">
            <a:avLst/>
          </a:prstGeom>
          <a:solidFill>
            <a:srgbClr val="DD300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8087" name="Text Box 23"/>
          <p:cNvSpPr txBox="1">
            <a:spLocks noChangeArrowheads="1"/>
          </p:cNvSpPr>
          <p:nvPr/>
        </p:nvSpPr>
        <p:spPr bwMode="auto">
          <a:xfrm>
            <a:off x="2286000" y="4876800"/>
            <a:ext cx="5160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(with apologies to Ian Watson, Univ. Manchester)</a:t>
            </a:r>
          </a:p>
        </p:txBody>
      </p:sp>
    </p:spTree>
    <p:extLst>
      <p:ext uri="{BB962C8B-B14F-4D97-AF65-F5344CB8AC3E}">
        <p14:creationId xmlns:p14="http://schemas.microsoft.com/office/powerpoint/2010/main" val="1581526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 animBg="1"/>
      <p:bldP spid="88069" grpId="0" animBg="1"/>
      <p:bldP spid="88070" grpId="0" animBg="1"/>
      <p:bldP spid="88071" grpId="0" animBg="1"/>
      <p:bldP spid="88072" grpId="0" animBg="1"/>
      <p:bldP spid="88073" grpId="0" animBg="1"/>
      <p:bldP spid="88074" grpId="0" animBg="1"/>
      <p:bldP spid="88075" grpId="0" animBg="1"/>
      <p:bldP spid="88076" grpId="0" animBg="1"/>
      <p:bldP spid="88077" grpId="0" animBg="1"/>
      <p:bldP spid="88078" grpId="0" animBg="1"/>
      <p:bldP spid="88079" grpId="0" animBg="1"/>
      <p:bldP spid="88080" grpId="0" animBg="1"/>
      <p:bldP spid="88081" grpId="0" animBg="1"/>
      <p:bldP spid="88082" grpId="0" animBg="1"/>
      <p:bldP spid="88083" grpId="0" animBg="1"/>
      <p:bldP spid="88084" grpId="0" animBg="1"/>
      <p:bldP spid="88085" grpId="0" animBg="1"/>
      <p:bldP spid="8808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Project Vision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1EEE5-0F43-604F-AC8F-CB65B3F013C0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pic>
        <p:nvPicPr>
          <p:cNvPr id="35843" name="Picture 80" descr="vision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96975"/>
            <a:ext cx="7632700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51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B96FE52-484F-E34E-BBE7-72B5D2FA1B61}" type="slidenum">
              <a:rPr lang="en-US"/>
              <a:pPr>
                <a:defRPr/>
              </a:pPr>
              <a:t>91</a:t>
            </a:fld>
            <a:endParaRPr lang="en-US"/>
          </a:p>
        </p:txBody>
      </p:sp>
      <p:sp>
        <p:nvSpPr>
          <p:cNvPr id="43010" name="Title 2"/>
          <p:cNvSpPr>
            <a:spLocks noGrp="1"/>
          </p:cNvSpPr>
          <p:nvPr>
            <p:ph type="title"/>
          </p:nvPr>
        </p:nvSpPr>
        <p:spPr>
          <a:xfrm>
            <a:off x="250825" y="61913"/>
            <a:ext cx="8066088" cy="919162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Feedback-Directed Compilation</a:t>
            </a:r>
          </a:p>
        </p:txBody>
      </p:sp>
      <p:grpSp>
        <p:nvGrpSpPr>
          <p:cNvPr id="43011" name="Group 8"/>
          <p:cNvGrpSpPr>
            <a:grpSpLocks/>
          </p:cNvGrpSpPr>
          <p:nvPr/>
        </p:nvGrpSpPr>
        <p:grpSpPr bwMode="auto">
          <a:xfrm>
            <a:off x="247650" y="1341438"/>
            <a:ext cx="8716963" cy="5103812"/>
            <a:chOff x="31958" y="23813"/>
            <a:chExt cx="9112042" cy="5045075"/>
          </a:xfrm>
        </p:grpSpPr>
        <p:sp>
          <p:nvSpPr>
            <p:cNvPr id="43016" name="TextBox 9"/>
            <p:cNvSpPr txBox="1">
              <a:spLocks noChangeArrowheads="1"/>
            </p:cNvSpPr>
            <p:nvPr/>
          </p:nvSpPr>
          <p:spPr bwMode="auto">
            <a:xfrm>
              <a:off x="34925" y="906463"/>
              <a:ext cx="786457" cy="33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Source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81885" y="788028"/>
              <a:ext cx="1286074" cy="8222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Compiler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81885" y="3221904"/>
              <a:ext cx="1286074" cy="82227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Statistical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Analysis</a:t>
              </a:r>
            </a:p>
          </p:txBody>
        </p:sp>
        <p:cxnSp>
          <p:nvCxnSpPr>
            <p:cNvPr id="13" name="Straight Connector 12"/>
            <p:cNvCxnSpPr>
              <a:stCxn id="43016" idx="2"/>
            </p:cNvCxnSpPr>
            <p:nvPr/>
          </p:nvCxnSpPr>
          <p:spPr>
            <a:xfrm>
              <a:off x="428567" y="1241536"/>
              <a:ext cx="3319" cy="2473107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18610" y="3714643"/>
              <a:ext cx="1163274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43016" idx="3"/>
              <a:endCxn id="11" idx="1"/>
            </p:cNvCxnSpPr>
            <p:nvPr/>
          </p:nvCxnSpPr>
          <p:spPr>
            <a:xfrm>
              <a:off x="821856" y="1073628"/>
              <a:ext cx="760028" cy="12553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2" idx="0"/>
              <a:endCxn id="11" idx="2"/>
            </p:cNvCxnSpPr>
            <p:nvPr/>
          </p:nvCxnSpPr>
          <p:spPr>
            <a:xfrm flipV="1">
              <a:off x="2224092" y="1610304"/>
              <a:ext cx="0" cy="161160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4703311" y="946520"/>
              <a:ext cx="1286073" cy="5037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Mapping</a:t>
              </a:r>
            </a:p>
          </p:txBody>
        </p:sp>
        <p:cxnSp>
          <p:nvCxnSpPr>
            <p:cNvPr id="18" name="Straight Arrow Connector 17"/>
            <p:cNvCxnSpPr>
              <a:endCxn id="26" idx="1"/>
            </p:cNvCxnSpPr>
            <p:nvPr/>
          </p:nvCxnSpPr>
          <p:spPr>
            <a:xfrm flipV="1">
              <a:off x="2867959" y="2316458"/>
              <a:ext cx="3156274" cy="90858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7" idx="1"/>
            </p:cNvCxnSpPr>
            <p:nvPr/>
          </p:nvCxnSpPr>
          <p:spPr>
            <a:xfrm>
              <a:off x="2867959" y="1199166"/>
              <a:ext cx="1835352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026" name="TextBox 22"/>
            <p:cNvSpPr txBox="1">
              <a:spLocks noChangeArrowheads="1"/>
            </p:cNvSpPr>
            <p:nvPr/>
          </p:nvSpPr>
          <p:spPr bwMode="auto">
            <a:xfrm>
              <a:off x="4284663" y="2427288"/>
              <a:ext cx="838200" cy="584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/>
                <a:t>Markov</a:t>
              </a:r>
              <a:br>
                <a:rPr lang="en-US" sz="1600"/>
              </a:br>
              <a:r>
                <a:rPr lang="en-US" sz="1600"/>
                <a:t>Model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555619" y="3225043"/>
              <a:ext cx="1515079" cy="82384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Performance</a:t>
              </a:r>
              <a:br>
                <a:rPr lang="en-US" sz="1800" dirty="0">
                  <a:solidFill>
                    <a:schemeClr val="tx1"/>
                  </a:solidFill>
                </a:rPr>
              </a:br>
              <a:r>
                <a:rPr lang="en-US" sz="1800" dirty="0">
                  <a:solidFill>
                    <a:schemeClr val="tx1"/>
                  </a:solidFill>
                </a:rPr>
                <a:t>Aggregation</a:t>
              </a:r>
            </a:p>
          </p:txBody>
        </p:sp>
        <p:sp>
          <p:nvSpPr>
            <p:cNvPr id="43028" name="TextBox 26"/>
            <p:cNvSpPr txBox="1">
              <a:spLocks noChangeArrowheads="1"/>
            </p:cNvSpPr>
            <p:nvPr/>
          </p:nvSpPr>
          <p:spPr bwMode="auto">
            <a:xfrm>
              <a:off x="1838547" y="2016171"/>
              <a:ext cx="786457" cy="578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/>
                <a:t>Source</a:t>
              </a:r>
            </a:p>
            <a:p>
              <a:pPr algn="ctr" eaLnBrk="1" hangingPunct="1"/>
              <a:r>
                <a:rPr lang="en-US" sz="1600"/>
                <a:t>+CAL</a:t>
              </a:r>
            </a:p>
          </p:txBody>
        </p:sp>
        <p:sp>
          <p:nvSpPr>
            <p:cNvPr id="43029" name="TextBox 27"/>
            <p:cNvSpPr txBox="1">
              <a:spLocks noChangeArrowheads="1"/>
            </p:cNvSpPr>
            <p:nvPr/>
          </p:nvSpPr>
          <p:spPr bwMode="auto">
            <a:xfrm>
              <a:off x="3326036" y="771525"/>
              <a:ext cx="769491" cy="8214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/>
                <a:t>Object</a:t>
              </a:r>
              <a:br>
                <a:rPr lang="en-US" sz="1600"/>
              </a:br>
              <a:r>
                <a:rPr lang="en-US" sz="1600"/>
                <a:t>+ LPEL</a:t>
              </a:r>
            </a:p>
            <a:p>
              <a:pPr algn="ctr" eaLnBrk="1" hangingPunct="1"/>
              <a:r>
                <a:rPr lang="en-US" sz="1600"/>
                <a:t>+ CAL</a:t>
              </a:r>
            </a:p>
          </p:txBody>
        </p:sp>
        <p:cxnSp>
          <p:nvCxnSpPr>
            <p:cNvPr id="24" name="Straight Arrow Connector 23"/>
            <p:cNvCxnSpPr>
              <a:stCxn id="21" idx="1"/>
              <a:endCxn id="12" idx="3"/>
            </p:cNvCxnSpPr>
            <p:nvPr/>
          </p:nvCxnSpPr>
          <p:spPr>
            <a:xfrm flipH="1" flipV="1">
              <a:off x="2867959" y="3633043"/>
              <a:ext cx="1687660" cy="31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7632240" y="788028"/>
              <a:ext cx="1511760" cy="243701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Hardware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Platform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024233" y="1905320"/>
              <a:ext cx="1286073" cy="82384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Dynamic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tx1"/>
                  </a:solidFill>
                </a:rPr>
                <a:t>Adaptation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8470263" y="3221904"/>
              <a:ext cx="0" cy="213415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6070698" y="3703658"/>
              <a:ext cx="2610315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endCxn id="26" idx="2"/>
            </p:cNvCxnSpPr>
            <p:nvPr/>
          </p:nvCxnSpPr>
          <p:spPr>
            <a:xfrm flipV="1">
              <a:off x="6668100" y="2729166"/>
              <a:ext cx="0" cy="70615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6668100" y="3435320"/>
              <a:ext cx="1802163" cy="0"/>
            </a:xfrm>
            <a:prstGeom prst="lin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681013" y="3225043"/>
              <a:ext cx="0" cy="478615"/>
            </a:xfrm>
            <a:prstGeom prst="line">
              <a:avLst/>
            </a:prstGeom>
            <a:ln w="508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7" idx="3"/>
            </p:cNvCxnSpPr>
            <p:nvPr/>
          </p:nvCxnSpPr>
          <p:spPr>
            <a:xfrm>
              <a:off x="5989384" y="1199166"/>
              <a:ext cx="1642856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26" idx="0"/>
            </p:cNvCxnSpPr>
            <p:nvPr/>
          </p:nvCxnSpPr>
          <p:spPr>
            <a:xfrm flipV="1">
              <a:off x="6668100" y="1610304"/>
              <a:ext cx="0" cy="29501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6668100" y="1610304"/>
              <a:ext cx="9641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041" name="TextBox 79"/>
            <p:cNvSpPr txBox="1">
              <a:spLocks noChangeArrowheads="1"/>
            </p:cNvSpPr>
            <p:nvPr/>
          </p:nvSpPr>
          <p:spPr bwMode="auto">
            <a:xfrm>
              <a:off x="6748463" y="3763963"/>
              <a:ext cx="1446212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/>
                <a:t>Measurements</a:t>
              </a:r>
              <a:br>
                <a:rPr lang="en-US" sz="1600"/>
              </a:br>
              <a:r>
                <a:rPr lang="en-US" sz="1600"/>
                <a:t>+ SVP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632240" y="2402766"/>
              <a:ext cx="1511760" cy="82227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Runtime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Measurement</a:t>
              </a:r>
            </a:p>
          </p:txBody>
        </p:sp>
        <p:sp>
          <p:nvSpPr>
            <p:cNvPr id="43043" name="TextBox 89"/>
            <p:cNvSpPr txBox="1">
              <a:spLocks noChangeArrowheads="1"/>
            </p:cNvSpPr>
            <p:nvPr/>
          </p:nvSpPr>
          <p:spPr bwMode="auto">
            <a:xfrm>
              <a:off x="3028950" y="3636963"/>
              <a:ext cx="1446213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/>
                <a:t>Aggregated</a:t>
              </a:r>
              <a:br>
                <a:rPr lang="en-US" sz="1600"/>
              </a:br>
              <a:r>
                <a:rPr lang="en-US" sz="1600"/>
                <a:t>Measurements</a:t>
              </a:r>
              <a:br>
                <a:rPr lang="en-US" sz="1600"/>
              </a:br>
              <a:r>
                <a:rPr lang="en-US" sz="1600"/>
                <a:t>+ SVP</a:t>
              </a:r>
            </a:p>
          </p:txBody>
        </p:sp>
        <p:sp>
          <p:nvSpPr>
            <p:cNvPr id="43044" name="TextBox 90"/>
            <p:cNvSpPr txBox="1">
              <a:spLocks noChangeArrowheads="1"/>
            </p:cNvSpPr>
            <p:nvPr/>
          </p:nvSpPr>
          <p:spPr bwMode="auto">
            <a:xfrm>
              <a:off x="6573838" y="814388"/>
              <a:ext cx="736600" cy="585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/>
                <a:t>Object</a:t>
              </a:r>
              <a:br>
                <a:rPr lang="en-US" sz="1600"/>
              </a:br>
              <a:r>
                <a:rPr lang="en-US" sz="1600"/>
                <a:t>+ SVP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>
              <a:off x="2703673" y="4896273"/>
              <a:ext cx="5977340" cy="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 useBgFill="1">
          <p:nvSpPr>
            <p:cNvPr id="43046" name="TextBox 98"/>
            <p:cNvSpPr txBox="1">
              <a:spLocks noChangeArrowheads="1"/>
            </p:cNvSpPr>
            <p:nvPr/>
          </p:nvSpPr>
          <p:spPr bwMode="auto">
            <a:xfrm>
              <a:off x="4902200" y="4668838"/>
              <a:ext cx="1889125" cy="40005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/>
                <a:t>Feedback Route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H="1" flipV="1">
              <a:off x="664209" y="223105"/>
              <a:ext cx="7032750" cy="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 useBgFill="1">
          <p:nvSpPr>
            <p:cNvPr id="43048" name="TextBox 97"/>
            <p:cNvSpPr txBox="1">
              <a:spLocks noChangeArrowheads="1"/>
            </p:cNvSpPr>
            <p:nvPr/>
          </p:nvSpPr>
          <p:spPr bwMode="auto">
            <a:xfrm>
              <a:off x="3319463" y="23813"/>
              <a:ext cx="2179637" cy="40005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/>
                <a:t>Compilation Route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1017671" y="1819012"/>
              <a:ext cx="0" cy="1616307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 useBgFill="1">
          <p:nvSpPr>
            <p:cNvPr id="43050" name="TextBox 110"/>
            <p:cNvSpPr txBox="1">
              <a:spLocks noChangeArrowheads="1"/>
            </p:cNvSpPr>
            <p:nvPr/>
          </p:nvSpPr>
          <p:spPr bwMode="auto">
            <a:xfrm>
              <a:off x="511175" y="2184400"/>
              <a:ext cx="1069975" cy="708025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/>
                <a:t>Analysis</a:t>
              </a:r>
              <a:br>
                <a:rPr lang="en-US" sz="2000" b="1"/>
              </a:br>
              <a:r>
                <a:rPr lang="en-US" sz="2000" b="1"/>
                <a:t>Route</a:t>
              </a:r>
            </a:p>
          </p:txBody>
        </p:sp>
        <p:sp>
          <p:nvSpPr>
            <p:cNvPr id="43051" name="TextBox 26"/>
            <p:cNvSpPr txBox="1">
              <a:spLocks noChangeArrowheads="1"/>
            </p:cNvSpPr>
            <p:nvPr/>
          </p:nvSpPr>
          <p:spPr bwMode="auto">
            <a:xfrm>
              <a:off x="31958" y="2870323"/>
              <a:ext cx="786457" cy="578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/>
                <a:t>Source</a:t>
              </a:r>
              <a:br>
                <a:rPr lang="en-US" sz="1600"/>
              </a:br>
              <a:r>
                <a:rPr lang="en-US" sz="1600"/>
                <a:t>+CAL</a:t>
              </a:r>
            </a:p>
          </p:txBody>
        </p:sp>
      </p:grpSp>
      <p:graphicFrame>
        <p:nvGraphicFramePr>
          <p:cNvPr id="40" name="Chart 39"/>
          <p:cNvGraphicFramePr>
            <a:graphicFrameLocks/>
          </p:cNvGraphicFramePr>
          <p:nvPr/>
        </p:nvGraphicFramePr>
        <p:xfrm>
          <a:off x="2987824" y="3140968"/>
          <a:ext cx="720080" cy="1246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Arrow Connector 2"/>
          <p:cNvCxnSpPr/>
          <p:nvPr/>
        </p:nvCxnSpPr>
        <p:spPr>
          <a:xfrm flipV="1">
            <a:off x="2555875" y="4149725"/>
            <a:ext cx="360363" cy="358775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779838" y="3933825"/>
            <a:ext cx="504825" cy="71438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40" idx="1"/>
            <a:endCxn id="43028" idx="3"/>
          </p:cNvCxnSpPr>
          <p:nvPr/>
        </p:nvCxnSpPr>
        <p:spPr>
          <a:xfrm flipH="1" flipV="1">
            <a:off x="2728913" y="3649663"/>
            <a:ext cx="258762" cy="11430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9280"/>
            <a:ext cx="2236058" cy="52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525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araPhr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ParaPhrase.potx</Template>
  <TotalTime>23077</TotalTime>
  <Words>2475</Words>
  <Application>Microsoft Macintosh PowerPoint</Application>
  <PresentationFormat>On-screen Show (4:3)</PresentationFormat>
  <Paragraphs>673</Paragraphs>
  <Slides>91</Slides>
  <Notes>7</Notes>
  <HiddenSlides>24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ParaPhrase</vt:lpstr>
      <vt:lpstr>Using Software Refactoring to Form Parallel Programs: the ParaPhrase Approach</vt:lpstr>
      <vt:lpstr>The Dawn of a New Multicore Age</vt:lpstr>
      <vt:lpstr>The Near Future: Scaling toward Manycore</vt:lpstr>
      <vt:lpstr>The Future: “megacore” computers?</vt:lpstr>
      <vt:lpstr>What will “megacore” computers look like?</vt:lpstr>
      <vt:lpstr>The Implications for Programming</vt:lpstr>
      <vt:lpstr>The Challenge</vt:lpstr>
      <vt:lpstr>Programming Issues</vt:lpstr>
      <vt:lpstr>How to build a wall</vt:lpstr>
      <vt:lpstr>How to build a wall faster</vt:lpstr>
      <vt:lpstr>How NOT to build a wall</vt:lpstr>
      <vt:lpstr>We need structure We need abstraction  We don’t need another brick in the wall</vt:lpstr>
      <vt:lpstr>Parallelism in the Mainstream</vt:lpstr>
      <vt:lpstr>A critique of typical current approaches</vt:lpstr>
      <vt:lpstr>Thinking in Parallel</vt:lpstr>
      <vt:lpstr>A Solution?</vt:lpstr>
      <vt:lpstr>The ParaPhrase Project (ICT-2011-288570)</vt:lpstr>
      <vt:lpstr>Project Consortium</vt:lpstr>
      <vt:lpstr>ParaPhrase Aims</vt:lpstr>
      <vt:lpstr>ParaPhrase Aims (2)</vt:lpstr>
      <vt:lpstr>ParaPhrase Aims (2)</vt:lpstr>
      <vt:lpstr>Thinking in Parallel, Revisited</vt:lpstr>
      <vt:lpstr>Patterns…</vt:lpstr>
      <vt:lpstr>The ParaPhrase Model</vt:lpstr>
      <vt:lpstr>Refactoring</vt:lpstr>
      <vt:lpstr>ParaPhrase Approach</vt:lpstr>
      <vt:lpstr>Refactoring from Patterns</vt:lpstr>
      <vt:lpstr>Static Mapping</vt:lpstr>
      <vt:lpstr>Dynamic Re-Mapping</vt:lpstr>
      <vt:lpstr>But will this scale??</vt:lpstr>
      <vt:lpstr>PowerPoint Presentation</vt:lpstr>
      <vt:lpstr>PowerPoint Presentation</vt:lpstr>
      <vt:lpstr>Generating Parallel Erlang Programs from High-Level Patterns using Refactoring</vt:lpstr>
      <vt:lpstr>Wrangler: the Erlang Refactorer</vt:lpstr>
      <vt:lpstr>PowerPoint Presentation</vt:lpstr>
      <vt:lpstr>Sequential Refactoring</vt:lpstr>
      <vt:lpstr>Parallel Refactoring!</vt:lpstr>
      <vt:lpstr>Patterns…</vt:lpstr>
      <vt:lpstr>…and Skeletons</vt:lpstr>
      <vt:lpstr>Example Pattern: parallel Map</vt:lpstr>
      <vt:lpstr>Example Implementation: Data Parallel</vt:lpstr>
      <vt:lpstr>Implementation: Task Farm</vt:lpstr>
      <vt:lpstr>Implementation: Workpool</vt:lpstr>
      <vt:lpstr>Implementation: mapReduce</vt:lpstr>
      <vt:lpstr>Map Skeleton</vt:lpstr>
      <vt:lpstr>Fibonacci</vt:lpstr>
      <vt:lpstr>Divide-and-Conquer (wikipedia)</vt:lpstr>
      <vt:lpstr>Classical Divide and Conquer</vt:lpstr>
      <vt:lpstr>Fibonacci</vt:lpstr>
      <vt:lpstr>Fibonacci</vt:lpstr>
      <vt:lpstr>Fibonacci</vt:lpstr>
      <vt:lpstr>Fibonacci</vt:lpstr>
      <vt:lpstr>Fibonacci</vt:lpstr>
      <vt:lpstr>Fibonacci</vt:lpstr>
      <vt:lpstr>Fibonacci</vt:lpstr>
      <vt:lpstr>Fibonacci</vt:lpstr>
      <vt:lpstr>Fibonacci – Adding a Threshold</vt:lpstr>
      <vt:lpstr>Fibonacci – Adding a Threshold</vt:lpstr>
      <vt:lpstr>Fibonacci</vt:lpstr>
      <vt:lpstr>Speedups for Fibonacci</vt:lpstr>
      <vt:lpstr>Conclusions</vt:lpstr>
      <vt:lpstr>Conclusions</vt:lpstr>
      <vt:lpstr>Future Work</vt:lpstr>
      <vt:lpstr>Funded by</vt:lpstr>
      <vt:lpstr>Industrial Connections</vt:lpstr>
      <vt:lpstr>PowerPoint Presentation</vt:lpstr>
      <vt:lpstr>PowerPoint Presentation</vt:lpstr>
      <vt:lpstr>Future Work</vt:lpstr>
      <vt:lpstr>ParaPhrase Research Directions</vt:lpstr>
      <vt:lpstr>Conclusions</vt:lpstr>
      <vt:lpstr>Job Trends for Programmers</vt:lpstr>
      <vt:lpstr>PowerPoint Presentation</vt:lpstr>
      <vt:lpstr>How Can We Think Parallel?</vt:lpstr>
      <vt:lpstr>Example: Parallel Master-Worker</vt:lpstr>
      <vt:lpstr>Getting Granularity Right</vt:lpstr>
      <vt:lpstr>Getting Granularity Right</vt:lpstr>
      <vt:lpstr>Getting Granularity Right</vt:lpstr>
      <vt:lpstr>First eta-expand</vt:lpstr>
      <vt:lpstr>Then Introduce Data Parallelism</vt:lpstr>
      <vt:lpstr>Now add chunking</vt:lpstr>
      <vt:lpstr>Control Parallel Version</vt:lpstr>
      <vt:lpstr>Start with a Divide-and-Conquer Version</vt:lpstr>
      <vt:lpstr>Introduce Task Parallelism</vt:lpstr>
      <vt:lpstr>Now Introduce Thresholding</vt:lpstr>
      <vt:lpstr>Introduce Threshold</vt:lpstr>
      <vt:lpstr>Introduce Threshold (2)</vt:lpstr>
      <vt:lpstr>Transformation Rules</vt:lpstr>
      <vt:lpstr>Conditions</vt:lpstr>
      <vt:lpstr>PowerPoint Presentation</vt:lpstr>
      <vt:lpstr>Project Vision</vt:lpstr>
      <vt:lpstr>Feedback-Directed Compilation</vt:lpstr>
    </vt:vector>
  </TitlesOfParts>
  <Company>SAP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D047181</dc:creator>
  <cp:lastModifiedBy>Kevin Hammond</cp:lastModifiedBy>
  <cp:revision>508</cp:revision>
  <cp:lastPrinted>2011-10-07T10:31:52Z</cp:lastPrinted>
  <dcterms:created xsi:type="dcterms:W3CDTF">2011-03-11T14:38:58Z</dcterms:created>
  <dcterms:modified xsi:type="dcterms:W3CDTF">2012-05-29T09:44:44Z</dcterms:modified>
</cp:coreProperties>
</file>