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67"/>
  </p:notesMasterIdLst>
  <p:handoutMasterIdLst>
    <p:handoutMasterId r:id="rId68"/>
  </p:handoutMasterIdLst>
  <p:sldIdLst>
    <p:sldId id="835" r:id="rId2"/>
    <p:sldId id="1121" r:id="rId3"/>
    <p:sldId id="1122" r:id="rId4"/>
    <p:sldId id="1066" r:id="rId5"/>
    <p:sldId id="1129" r:id="rId6"/>
    <p:sldId id="1130" r:id="rId7"/>
    <p:sldId id="1136" r:id="rId8"/>
    <p:sldId id="1137" r:id="rId9"/>
    <p:sldId id="1138" r:id="rId10"/>
    <p:sldId id="1139" r:id="rId11"/>
    <p:sldId id="1141" r:id="rId12"/>
    <p:sldId id="1142" r:id="rId13"/>
    <p:sldId id="1143" r:id="rId14"/>
    <p:sldId id="1144" r:id="rId15"/>
    <p:sldId id="1145" r:id="rId16"/>
    <p:sldId id="1146" r:id="rId17"/>
    <p:sldId id="1147" r:id="rId18"/>
    <p:sldId id="1148" r:id="rId19"/>
    <p:sldId id="1131" r:id="rId20"/>
    <p:sldId id="1149" r:id="rId21"/>
    <p:sldId id="1150" r:id="rId22"/>
    <p:sldId id="1151" r:id="rId23"/>
    <p:sldId id="1152" r:id="rId24"/>
    <p:sldId id="1153" r:id="rId25"/>
    <p:sldId id="1154" r:id="rId26"/>
    <p:sldId id="1155" r:id="rId27"/>
    <p:sldId id="1156" r:id="rId28"/>
    <p:sldId id="1158" r:id="rId29"/>
    <p:sldId id="1132" r:id="rId30"/>
    <p:sldId id="1126" r:id="rId31"/>
    <p:sldId id="1127" r:id="rId32"/>
    <p:sldId id="1128" r:id="rId33"/>
    <p:sldId id="1182" r:id="rId34"/>
    <p:sldId id="1159" r:id="rId35"/>
    <p:sldId id="1161" r:id="rId36"/>
    <p:sldId id="1163" r:id="rId37"/>
    <p:sldId id="1160" r:id="rId38"/>
    <p:sldId id="1162" r:id="rId39"/>
    <p:sldId id="1165" r:id="rId40"/>
    <p:sldId id="1164" r:id="rId41"/>
    <p:sldId id="1133" r:id="rId42"/>
    <p:sldId id="1166" r:id="rId43"/>
    <p:sldId id="1189" r:id="rId44"/>
    <p:sldId id="1190" r:id="rId45"/>
    <p:sldId id="1191" r:id="rId46"/>
    <p:sldId id="1192" r:id="rId47"/>
    <p:sldId id="1193" r:id="rId48"/>
    <p:sldId id="1194" r:id="rId49"/>
    <p:sldId id="1195" r:id="rId50"/>
    <p:sldId id="1196" r:id="rId51"/>
    <p:sldId id="1204" r:id="rId52"/>
    <p:sldId id="1202" r:id="rId53"/>
    <p:sldId id="1177" r:id="rId54"/>
    <p:sldId id="1205" r:id="rId55"/>
    <p:sldId id="1198" r:id="rId56"/>
    <p:sldId id="1167" r:id="rId57"/>
    <p:sldId id="1169" r:id="rId58"/>
    <p:sldId id="1199" r:id="rId59"/>
    <p:sldId id="1170" r:id="rId60"/>
    <p:sldId id="1200" r:id="rId61"/>
    <p:sldId id="1201" r:id="rId62"/>
    <p:sldId id="1134" r:id="rId63"/>
    <p:sldId id="1203" r:id="rId64"/>
    <p:sldId id="1135" r:id="rId65"/>
    <p:sldId id="1036" r:id="rId66"/>
  </p:sldIdLst>
  <p:sldSz cx="9144000" cy="6858000" type="screen4x3"/>
  <p:notesSz cx="6797675" cy="9926638"/>
  <p:defaultTextStyle>
    <a:defPPr>
      <a:defRPr lang="en-US"/>
    </a:defPPr>
    <a:lvl1pPr algn="ctr" rtl="0" fontAlgn="base">
      <a:spcBef>
        <a:spcPct val="0"/>
      </a:spcBef>
      <a:spcAft>
        <a:spcPct val="0"/>
      </a:spcAft>
      <a:defRPr sz="1600" kern="1200">
        <a:solidFill>
          <a:schemeClr val="tx1"/>
        </a:solidFill>
        <a:latin typeface="Futura Bk" pitchFamily="34" charset="0"/>
        <a:ea typeface="+mn-ea"/>
        <a:cs typeface="+mn-cs"/>
      </a:defRPr>
    </a:lvl1pPr>
    <a:lvl2pPr marL="457200" algn="ctr" rtl="0" fontAlgn="base">
      <a:spcBef>
        <a:spcPct val="0"/>
      </a:spcBef>
      <a:spcAft>
        <a:spcPct val="0"/>
      </a:spcAft>
      <a:defRPr sz="1600" kern="1200">
        <a:solidFill>
          <a:schemeClr val="tx1"/>
        </a:solidFill>
        <a:latin typeface="Futura Bk" pitchFamily="34" charset="0"/>
        <a:ea typeface="+mn-ea"/>
        <a:cs typeface="+mn-cs"/>
      </a:defRPr>
    </a:lvl2pPr>
    <a:lvl3pPr marL="914400" algn="ctr" rtl="0" fontAlgn="base">
      <a:spcBef>
        <a:spcPct val="0"/>
      </a:spcBef>
      <a:spcAft>
        <a:spcPct val="0"/>
      </a:spcAft>
      <a:defRPr sz="1600" kern="1200">
        <a:solidFill>
          <a:schemeClr val="tx1"/>
        </a:solidFill>
        <a:latin typeface="Futura Bk" pitchFamily="34" charset="0"/>
        <a:ea typeface="+mn-ea"/>
        <a:cs typeface="+mn-cs"/>
      </a:defRPr>
    </a:lvl3pPr>
    <a:lvl4pPr marL="1371600" algn="ctr" rtl="0" fontAlgn="base">
      <a:spcBef>
        <a:spcPct val="0"/>
      </a:spcBef>
      <a:spcAft>
        <a:spcPct val="0"/>
      </a:spcAft>
      <a:defRPr sz="1600" kern="1200">
        <a:solidFill>
          <a:schemeClr val="tx1"/>
        </a:solidFill>
        <a:latin typeface="Futura Bk" pitchFamily="34" charset="0"/>
        <a:ea typeface="+mn-ea"/>
        <a:cs typeface="+mn-cs"/>
      </a:defRPr>
    </a:lvl4pPr>
    <a:lvl5pPr marL="1828800" algn="ctr" rtl="0" fontAlgn="base">
      <a:spcBef>
        <a:spcPct val="0"/>
      </a:spcBef>
      <a:spcAft>
        <a:spcPct val="0"/>
      </a:spcAft>
      <a:defRPr sz="1600" kern="1200">
        <a:solidFill>
          <a:schemeClr val="tx1"/>
        </a:solidFill>
        <a:latin typeface="Futura Bk" pitchFamily="34" charset="0"/>
        <a:ea typeface="+mn-ea"/>
        <a:cs typeface="+mn-cs"/>
      </a:defRPr>
    </a:lvl5pPr>
    <a:lvl6pPr marL="2286000" algn="l" defTabSz="914400" rtl="0" eaLnBrk="1" latinLnBrk="0" hangingPunct="1">
      <a:defRPr sz="1600" kern="1200">
        <a:solidFill>
          <a:schemeClr val="tx1"/>
        </a:solidFill>
        <a:latin typeface="Futura Bk" pitchFamily="34" charset="0"/>
        <a:ea typeface="+mn-ea"/>
        <a:cs typeface="+mn-cs"/>
      </a:defRPr>
    </a:lvl6pPr>
    <a:lvl7pPr marL="2743200" algn="l" defTabSz="914400" rtl="0" eaLnBrk="1" latinLnBrk="0" hangingPunct="1">
      <a:defRPr sz="1600" kern="1200">
        <a:solidFill>
          <a:schemeClr val="tx1"/>
        </a:solidFill>
        <a:latin typeface="Futura Bk" pitchFamily="34" charset="0"/>
        <a:ea typeface="+mn-ea"/>
        <a:cs typeface="+mn-cs"/>
      </a:defRPr>
    </a:lvl7pPr>
    <a:lvl8pPr marL="3200400" algn="l" defTabSz="914400" rtl="0" eaLnBrk="1" latinLnBrk="0" hangingPunct="1">
      <a:defRPr sz="1600" kern="1200">
        <a:solidFill>
          <a:schemeClr val="tx1"/>
        </a:solidFill>
        <a:latin typeface="Futura Bk" pitchFamily="34" charset="0"/>
        <a:ea typeface="+mn-ea"/>
        <a:cs typeface="+mn-cs"/>
      </a:defRPr>
    </a:lvl8pPr>
    <a:lvl9pPr marL="3657600" algn="l" defTabSz="914400" rtl="0" eaLnBrk="1" latinLnBrk="0" hangingPunct="1">
      <a:defRPr sz="1600" kern="1200">
        <a:solidFill>
          <a:schemeClr val="tx1"/>
        </a:solidFill>
        <a:latin typeface="Futura Bk"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FFFFFF"/>
    <a:srgbClr val="4C8A00"/>
    <a:srgbClr val="000000"/>
    <a:srgbClr val="64B900"/>
    <a:srgbClr val="CC0066"/>
    <a:srgbClr val="CCFF99"/>
    <a:srgbClr val="FFCCFF"/>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80" autoAdjust="0"/>
    <p:restoredTop sz="68288" autoAdjust="0"/>
  </p:normalViewPr>
  <p:slideViewPr>
    <p:cSldViewPr snapToObjects="1">
      <p:cViewPr varScale="1">
        <p:scale>
          <a:sx n="93" d="100"/>
          <a:sy n="93" d="100"/>
        </p:scale>
        <p:origin x="-738" y="-96"/>
      </p:cViewPr>
      <p:guideLst>
        <p:guide orient="horz" pos="4147"/>
        <p:guide orient="horz" pos="921"/>
        <p:guide orient="horz" pos="2614"/>
        <p:guide pos="5605"/>
        <p:guide pos="335"/>
        <p:guide pos="398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1140"/>
    </p:cViewPr>
  </p:sorterViewPr>
  <p:notesViewPr>
    <p:cSldViewPr snapToObjects="1">
      <p:cViewPr>
        <p:scale>
          <a:sx n="100" d="100"/>
          <a:sy n="100" d="100"/>
        </p:scale>
        <p:origin x="-1998" y="-72"/>
      </p:cViewPr>
      <p:guideLst>
        <p:guide orient="horz" pos="2229"/>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8" name="Rectangle 6"/>
          <p:cNvSpPr>
            <a:spLocks noGrp="1" noChangeArrowheads="1"/>
          </p:cNvSpPr>
          <p:nvPr>
            <p:ph type="hdr" sz="quarter"/>
          </p:nvPr>
        </p:nvSpPr>
        <p:spPr bwMode="auto">
          <a:xfrm>
            <a:off x="279400" y="47625"/>
            <a:ext cx="453072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atin typeface="Futura Hv" pitchFamily="34" charset="0"/>
              </a:defRPr>
            </a:lvl1pPr>
          </a:lstStyle>
          <a:p>
            <a:pPr>
              <a:defRPr/>
            </a:pPr>
            <a:endParaRPr lang="en-US"/>
          </a:p>
        </p:txBody>
      </p:sp>
      <p:sp>
        <p:nvSpPr>
          <p:cNvPr id="79879" name="Line 7"/>
          <p:cNvSpPr>
            <a:spLocks noChangeShapeType="1"/>
          </p:cNvSpPr>
          <p:nvPr/>
        </p:nvSpPr>
        <p:spPr bwMode="auto">
          <a:xfrm>
            <a:off x="360363" y="9725025"/>
            <a:ext cx="6099175" cy="0"/>
          </a:xfrm>
          <a:prstGeom prst="line">
            <a:avLst/>
          </a:prstGeom>
          <a:noFill/>
          <a:ln w="6350">
            <a:solidFill>
              <a:schemeClr val="tx1"/>
            </a:solidFill>
            <a:round/>
            <a:headEnd/>
            <a:tailEnd/>
          </a:ln>
          <a:effectLst/>
        </p:spPr>
        <p:txBody>
          <a:bodyPr/>
          <a:lstStyle/>
          <a:p>
            <a:pPr>
              <a:defRPr/>
            </a:pPr>
            <a:endParaRPr lang="en-US"/>
          </a:p>
        </p:txBody>
      </p:sp>
      <p:sp>
        <p:nvSpPr>
          <p:cNvPr id="79880" name="Rectangle 8"/>
          <p:cNvSpPr>
            <a:spLocks noGrp="1" noChangeArrowheads="1"/>
          </p:cNvSpPr>
          <p:nvPr>
            <p:ph type="sldNum" sz="quarter" idx="3"/>
          </p:nvPr>
        </p:nvSpPr>
        <p:spPr bwMode="auto">
          <a:xfrm>
            <a:off x="6161088" y="9704388"/>
            <a:ext cx="379412" cy="233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a:defRPr/>
            </a:pPr>
            <a:fld id="{1231D6EB-C8C7-4E6F-880E-7167E218C7DA}" type="slidenum">
              <a:rPr lang="en-US"/>
              <a:pPr>
                <a:defRPr/>
              </a:pPr>
              <a:t>‹#›</a:t>
            </a:fld>
            <a:endParaRPr lang="en-US"/>
          </a:p>
        </p:txBody>
      </p:sp>
      <p:sp>
        <p:nvSpPr>
          <p:cNvPr id="79881" name="Rectangle 9"/>
          <p:cNvSpPr>
            <a:spLocks noGrp="1" noChangeArrowheads="1"/>
          </p:cNvSpPr>
          <p:nvPr>
            <p:ph type="ftr" sz="quarter" idx="2"/>
          </p:nvPr>
        </p:nvSpPr>
        <p:spPr bwMode="auto">
          <a:xfrm>
            <a:off x="269875" y="9704388"/>
            <a:ext cx="5753100" cy="2333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800">
                <a:latin typeface="Futura Hv" pitchFamily="34" charset="0"/>
              </a:defRPr>
            </a:lvl1pPr>
          </a:lstStyle>
          <a:p>
            <a:pPr>
              <a:defRPr/>
            </a:pPr>
            <a:endParaRPr lang="en-US"/>
          </a:p>
        </p:txBody>
      </p:sp>
    </p:spTree>
    <p:extLst>
      <p:ext uri="{BB962C8B-B14F-4D97-AF65-F5344CB8AC3E}">
        <p14:creationId xmlns:p14="http://schemas.microsoft.com/office/powerpoint/2010/main" xmlns="" val="2014295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4"/>
          <p:cNvSpPr>
            <a:spLocks noGrp="1" noRot="1" noChangeAspect="1" noChangeArrowheads="1" noTextEdit="1"/>
          </p:cNvSpPr>
          <p:nvPr>
            <p:ph type="sldImg" idx="2"/>
          </p:nvPr>
        </p:nvSpPr>
        <p:spPr bwMode="auto">
          <a:xfrm>
            <a:off x="2709863" y="244475"/>
            <a:ext cx="3957637" cy="296862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72" name="Rectangle 8"/>
          <p:cNvSpPr>
            <a:spLocks noGrp="1" noChangeArrowheads="1"/>
          </p:cNvSpPr>
          <p:nvPr>
            <p:ph type="hdr" sz="quarter"/>
          </p:nvPr>
        </p:nvSpPr>
        <p:spPr bwMode="auto">
          <a:xfrm>
            <a:off x="280988" y="246063"/>
            <a:ext cx="2513012" cy="3317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atin typeface="Futura Hv" pitchFamily="34" charset="0"/>
              </a:defRPr>
            </a:lvl1pPr>
          </a:lstStyle>
          <a:p>
            <a:pPr>
              <a:defRPr/>
            </a:pPr>
            <a:r>
              <a:rPr lang="en-US"/>
              <a:t>Presentation Title</a:t>
            </a:r>
          </a:p>
        </p:txBody>
      </p:sp>
      <p:sp>
        <p:nvSpPr>
          <p:cNvPr id="11273" name="Rectangle 9"/>
          <p:cNvSpPr>
            <a:spLocks noGrp="1" noChangeArrowheads="1"/>
          </p:cNvSpPr>
          <p:nvPr>
            <p:ph type="body" sz="quarter" idx="3"/>
          </p:nvPr>
        </p:nvSpPr>
        <p:spPr bwMode="auto">
          <a:xfrm>
            <a:off x="249238" y="3475038"/>
            <a:ext cx="6237287" cy="6103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4" name="Rectangle 10"/>
          <p:cNvSpPr>
            <a:spLocks noGrp="1" noChangeArrowheads="1"/>
          </p:cNvSpPr>
          <p:nvPr>
            <p:ph type="ftr" sz="quarter" idx="4"/>
          </p:nvPr>
        </p:nvSpPr>
        <p:spPr bwMode="auto">
          <a:xfrm>
            <a:off x="273050" y="9682163"/>
            <a:ext cx="5756275"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800">
                <a:latin typeface="Futura Hv" pitchFamily="34" charset="0"/>
              </a:defRPr>
            </a:lvl1pPr>
          </a:lstStyle>
          <a:p>
            <a:pPr>
              <a:defRPr/>
            </a:pPr>
            <a:endParaRPr lang="en-US"/>
          </a:p>
        </p:txBody>
      </p:sp>
      <p:sp>
        <p:nvSpPr>
          <p:cNvPr id="11275" name="Rectangle 11"/>
          <p:cNvSpPr>
            <a:spLocks noGrp="1" noChangeArrowheads="1"/>
          </p:cNvSpPr>
          <p:nvPr>
            <p:ph type="sldNum" sz="quarter" idx="5"/>
          </p:nvPr>
        </p:nvSpPr>
        <p:spPr bwMode="auto">
          <a:xfrm>
            <a:off x="6153150" y="9693275"/>
            <a:ext cx="377825" cy="233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pPr>
              <a:defRPr/>
            </a:pPr>
            <a:fld id="{8AE71C84-1C7D-4F4C-B535-DB113399015B}" type="slidenum">
              <a:rPr lang="en-US"/>
              <a:pPr>
                <a:defRPr/>
              </a:pPr>
              <a:t>‹#›</a:t>
            </a:fld>
            <a:endParaRPr lang="en-US"/>
          </a:p>
        </p:txBody>
      </p:sp>
      <p:sp>
        <p:nvSpPr>
          <p:cNvPr id="11276" name="Rectangle 12"/>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CD47E3CE-977B-40CC-845A-6BFE7FD3E476}" type="datetime4">
              <a:rPr lang="en-US"/>
              <a:pPr>
                <a:defRPr/>
              </a:pPr>
              <a:t>March 22, 2013</a:t>
            </a:fld>
            <a:endParaRPr lang="en-US"/>
          </a:p>
        </p:txBody>
      </p:sp>
    </p:spTree>
    <p:extLst>
      <p:ext uri="{BB962C8B-B14F-4D97-AF65-F5344CB8AC3E}">
        <p14:creationId xmlns:p14="http://schemas.microsoft.com/office/powerpoint/2010/main" xmlns="" val="1504281378"/>
      </p:ext>
    </p:extLst>
  </p:cSld>
  <p:clrMap bg1="lt1" tx1="dk1" bg2="lt2" tx2="dk2" accent1="accent1" accent2="accent2" accent3="accent3" accent4="accent4" accent5="accent5" accent6="accent6" hlink="hlink" folHlink="folHlink"/>
  <p:hf ftr="0"/>
  <p:notesStyle>
    <a:lvl1pPr marL="119063" indent="-119063" algn="l" rtl="0" eaLnBrk="0" fontAlgn="base" hangingPunct="0">
      <a:lnSpc>
        <a:spcPct val="90000"/>
      </a:lnSpc>
      <a:spcBef>
        <a:spcPct val="30000"/>
      </a:spcBef>
      <a:spcAft>
        <a:spcPct val="10000"/>
      </a:spcAft>
      <a:buChar char="•"/>
      <a:defRPr sz="1200" kern="1200">
        <a:solidFill>
          <a:schemeClr val="tx1"/>
        </a:solidFill>
        <a:latin typeface="Futura Bk" pitchFamily="34" charset="0"/>
        <a:ea typeface="+mn-ea"/>
        <a:cs typeface="+mn-cs"/>
      </a:defRPr>
    </a:lvl1pPr>
    <a:lvl2pPr marL="344488" indent="-111125" algn="l" rtl="0" eaLnBrk="0" fontAlgn="base" hangingPunct="0">
      <a:lnSpc>
        <a:spcPct val="90000"/>
      </a:lnSpc>
      <a:spcBef>
        <a:spcPct val="30000"/>
      </a:spcBef>
      <a:spcAft>
        <a:spcPct val="10000"/>
      </a:spcAft>
      <a:buFont typeface="Futura Bk" pitchFamily="34" charset="0"/>
      <a:buChar char="–"/>
      <a:defRPr sz="1000" kern="1200">
        <a:solidFill>
          <a:schemeClr val="tx1"/>
        </a:solidFill>
        <a:latin typeface="Futura Bk" pitchFamily="34" charset="0"/>
        <a:ea typeface="+mn-ea"/>
        <a:cs typeface="+mn-cs"/>
      </a:defRPr>
    </a:lvl2pPr>
    <a:lvl3pPr marL="569913" indent="-106363" algn="l" rtl="0" eaLnBrk="0" fontAlgn="base" hangingPunct="0">
      <a:lnSpc>
        <a:spcPct val="90000"/>
      </a:lnSpc>
      <a:spcBef>
        <a:spcPct val="30000"/>
      </a:spcBef>
      <a:spcAft>
        <a:spcPct val="10000"/>
      </a:spcAft>
      <a:buFont typeface="Futura Bk" pitchFamily="34" charset="0"/>
      <a:buChar char="–"/>
      <a:defRPr sz="900" kern="1200">
        <a:solidFill>
          <a:schemeClr val="tx1"/>
        </a:solidFill>
        <a:latin typeface="Futura Bk" pitchFamily="34" charset="0"/>
        <a:ea typeface="+mn-ea"/>
        <a:cs typeface="+mn-cs"/>
      </a:defRPr>
    </a:lvl3pPr>
    <a:lvl4pPr marL="795338" indent="-106363" algn="l" rtl="0" eaLnBrk="0" fontAlgn="base" hangingPunct="0">
      <a:lnSpc>
        <a:spcPct val="90000"/>
      </a:lnSpc>
      <a:spcBef>
        <a:spcPct val="30000"/>
      </a:spcBef>
      <a:spcAft>
        <a:spcPct val="10000"/>
      </a:spcAft>
      <a:buFont typeface="Futura Bk" pitchFamily="34" charset="0"/>
      <a:buChar char="–"/>
      <a:defRPr sz="900" kern="1200">
        <a:solidFill>
          <a:schemeClr val="tx1"/>
        </a:solidFill>
        <a:latin typeface="Futura Bk" pitchFamily="34" charset="0"/>
        <a:ea typeface="+mn-ea"/>
        <a:cs typeface="+mn-cs"/>
      </a:defRPr>
    </a:lvl4pPr>
    <a:lvl5pPr marL="1033463" indent="-119063" algn="l" rtl="0" eaLnBrk="0" fontAlgn="base" hangingPunct="0">
      <a:lnSpc>
        <a:spcPct val="90000"/>
      </a:lnSpc>
      <a:spcBef>
        <a:spcPct val="30000"/>
      </a:spcBef>
      <a:spcAft>
        <a:spcPct val="10000"/>
      </a:spcAft>
      <a:buFont typeface="Futura Bk" pitchFamily="34" charset="0"/>
      <a:buChar char="–"/>
      <a:defRPr sz="900" kern="1200">
        <a:solidFill>
          <a:schemeClr val="tx1"/>
        </a:solidFill>
        <a:latin typeface="Futura Bk"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8"/>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eaLnBrk="1" hangingPunct="1"/>
            <a:r>
              <a:rPr lang="en-US" sz="1000" smtClean="0">
                <a:latin typeface="Futura Hv" pitchFamily="34" charset="0"/>
              </a:rPr>
              <a:t>Presentation Title</a:t>
            </a:r>
          </a:p>
        </p:txBody>
      </p:sp>
      <p:sp>
        <p:nvSpPr>
          <p:cNvPr id="39939"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eaLnBrk="1" hangingPunct="1"/>
            <a:fld id="{9646F097-C63B-49B6-8A15-29702422EBD8}" type="slidenum">
              <a:rPr lang="en-US" sz="800" smtClean="0"/>
              <a:pPr eaLnBrk="1" hangingPunct="1"/>
              <a:t>1</a:t>
            </a:fld>
            <a:endParaRPr lang="en-US" sz="800" smtClean="0"/>
          </a:p>
        </p:txBody>
      </p:sp>
      <p:sp>
        <p:nvSpPr>
          <p:cNvPr id="39940" name="Rectangle 12"/>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eaLnBrk="1" hangingPunct="1"/>
            <a:fld id="{4C22F56C-A00D-4656-AC48-64DEE70D30EC}" type="datetime4">
              <a:rPr lang="en-US" sz="1200" smtClean="0"/>
              <a:pPr eaLnBrk="1" hangingPunct="1"/>
              <a:t>March 22, 2013</a:t>
            </a:fld>
            <a:endParaRPr lang="en-US" sz="1200" smtClean="0"/>
          </a:p>
        </p:txBody>
      </p:sp>
      <p:sp>
        <p:nvSpPr>
          <p:cNvPr id="39941" name="Rectangle 2"/>
          <p:cNvSpPr>
            <a:spLocks noGrp="1" noRot="1" noChangeAspect="1" noChangeArrowheads="1" noTextEdit="1"/>
          </p:cNvSpPr>
          <p:nvPr>
            <p:ph type="sldImg"/>
          </p:nvPr>
        </p:nvSpPr>
        <p:spPr>
          <a:ln/>
        </p:spPr>
      </p:sp>
      <p:sp>
        <p:nvSpPr>
          <p:cNvPr id="3994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buFontTx/>
              <a:buNone/>
            </a:pPr>
            <a:r>
              <a:rPr lang="en-US" smtClean="0"/>
              <a:t>If we can accept a few minutes of downtime, the vSphere based Highly Available model will work well. But, if zero down time is allowed, there is a new RabbitMQ feature in development that can be used. We call this feature “Highly Available, Mirrored Queues”. In this configuration, we do not need to use disk persistence. The end result is better performance and zero downtime. The downside to this approach is that there will be more network traffic inside of the RabbitMQ cluster. The extra network traffic involves copying messages to “slave” queues on message send.</a:t>
            </a:r>
          </a:p>
          <a:p>
            <a:pPr marL="0" indent="0">
              <a:buFontTx/>
              <a:buNone/>
            </a:pPr>
            <a:endParaRPr lang="en-US" smtClean="0"/>
          </a:p>
          <a:p>
            <a:pPr marL="0" indent="0">
              <a:buFontTx/>
              <a:buNone/>
            </a:pPr>
            <a:r>
              <a:rPr lang="en-US" smtClean="0"/>
              <a:t>In this example, we have 2 RabbitMQ servers. RMQ1 is the master server for the marriott queue and a slave for the sheraton queue, while RMQ2 is a master for the sheraton queue and a slave for the marriott queue. If RMQ1 goes down, RMQ2 will become the master for the marriott queue. </a:t>
            </a:r>
          </a:p>
          <a:p>
            <a:pPr marL="0" indent="0">
              <a:buFontTx/>
              <a:buNone/>
            </a:pPr>
            <a:endParaRPr lang="en-US" smtClean="0"/>
          </a:p>
          <a:p>
            <a:pPr marL="0" indent="0">
              <a:buFontTx/>
              <a:buNone/>
            </a:pPr>
            <a:r>
              <a:rPr lang="en-US" smtClean="0"/>
              <a:t>If we leave vSphere HA enabled, RMQ1 will be vmotioned to another ESX host, in this case ESX4. When RMQ1 is restarted on a working host, it will be a slave for both the sheraton and marriott queue and we will re-establish our at least one backup fault tolerance level with no administration effort. </a:t>
            </a:r>
          </a:p>
          <a:p>
            <a:pPr marL="0" indent="0">
              <a:buFontTx/>
              <a:buNone/>
            </a:pPr>
            <a:endParaRPr lang="en-US" smtClean="0"/>
          </a:p>
          <a:p>
            <a:pPr marL="0" indent="0">
              <a:buFontTx/>
              <a:buNone/>
            </a:pPr>
            <a:r>
              <a:rPr lang="en-US" smtClean="0"/>
              <a:t>The message producers and consumers that were trying to use RMQ1 will need to wait for RMQ1 to come back up to send/receive messages, but if we are smart, we will have message producers and consumers for all queues connected to both RMQ1 and RMQ2. The alternative is to add a little error handling code on the message clients to try a backup server when a connection is severed. </a:t>
            </a:r>
          </a:p>
          <a:p>
            <a:pPr marL="0" indent="0">
              <a:buFontTx/>
              <a:buNone/>
            </a:pPr>
            <a:endParaRPr lang="en-US" smtClean="0"/>
          </a:p>
          <a:p>
            <a:pPr marL="0" indent="0">
              <a:buFontTx/>
              <a:buNone/>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8"/>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eaLnBrk="1" hangingPunct="1"/>
            <a:r>
              <a:rPr lang="en-US" sz="1000" smtClean="0">
                <a:latin typeface="Futura Hv" pitchFamily="34" charset="0"/>
              </a:rPr>
              <a:t>Presentation Title</a:t>
            </a:r>
          </a:p>
        </p:txBody>
      </p:sp>
      <p:sp>
        <p:nvSpPr>
          <p:cNvPr id="4096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eaLnBrk="1" hangingPunct="1"/>
            <a:fld id="{2DD269CF-ABBF-4613-9792-88F10C7A9FF5}" type="slidenum">
              <a:rPr lang="en-US" sz="800" smtClean="0"/>
              <a:pPr eaLnBrk="1" hangingPunct="1"/>
              <a:t>29</a:t>
            </a:fld>
            <a:endParaRPr lang="en-US" sz="800" smtClean="0"/>
          </a:p>
        </p:txBody>
      </p:sp>
      <p:sp>
        <p:nvSpPr>
          <p:cNvPr id="40964" name="Rectangle 12"/>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eaLnBrk="1" hangingPunct="1"/>
            <a:fld id="{58C0DBB1-1F84-41A1-A2C5-C166B582310D}" type="datetime4">
              <a:rPr lang="en-US" sz="1200" smtClean="0"/>
              <a:pPr eaLnBrk="1" hangingPunct="1"/>
              <a:t>March 22, 2013</a:t>
            </a:fld>
            <a:endParaRPr lang="en-US" sz="1200" smtClean="0"/>
          </a:p>
        </p:txBody>
      </p:sp>
      <p:sp>
        <p:nvSpPr>
          <p:cNvPr id="40965"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algn="r" eaLnBrk="1" hangingPunct="1"/>
            <a:fld id="{3806925D-0BEB-4198-91B8-1F0152E03CF4}" type="slidenum">
              <a:rPr lang="de-DE" sz="1200">
                <a:latin typeface="Arial" charset="0"/>
              </a:rPr>
              <a:pPr algn="r" eaLnBrk="1" hangingPunct="1"/>
              <a:t>29</a:t>
            </a:fld>
            <a:endParaRPr lang="de-DE" sz="1200">
              <a:latin typeface="Arial" charset="0"/>
            </a:endParaRPr>
          </a:p>
        </p:txBody>
      </p:sp>
      <p:sp>
        <p:nvSpPr>
          <p:cNvPr id="40966" name="Shape 4"/>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6661" tIns="48331" rIns="96661" bIns="48331" anchor="b"/>
          <a:lstStyle>
            <a:lvl1pPr defTabSz="966788" eaLnBrk="0" hangingPunct="0">
              <a:defRPr sz="1600">
                <a:solidFill>
                  <a:schemeClr val="tx1"/>
                </a:solidFill>
                <a:latin typeface="Futura Bk" pitchFamily="34" charset="0"/>
              </a:defRPr>
            </a:lvl1pPr>
            <a:lvl2pPr marL="742950" indent="-285750" defTabSz="966788" eaLnBrk="0" hangingPunct="0">
              <a:defRPr sz="1600">
                <a:solidFill>
                  <a:schemeClr val="tx1"/>
                </a:solidFill>
                <a:latin typeface="Futura Bk" pitchFamily="34" charset="0"/>
              </a:defRPr>
            </a:lvl2pPr>
            <a:lvl3pPr marL="1143000" indent="-228600" defTabSz="966788" eaLnBrk="0" hangingPunct="0">
              <a:defRPr sz="1600">
                <a:solidFill>
                  <a:schemeClr val="tx1"/>
                </a:solidFill>
                <a:latin typeface="Futura Bk" pitchFamily="34" charset="0"/>
              </a:defRPr>
            </a:lvl3pPr>
            <a:lvl4pPr marL="1600200" indent="-228600" defTabSz="966788" eaLnBrk="0" hangingPunct="0">
              <a:defRPr sz="1600">
                <a:solidFill>
                  <a:schemeClr val="tx1"/>
                </a:solidFill>
                <a:latin typeface="Futura Bk" pitchFamily="34" charset="0"/>
              </a:defRPr>
            </a:lvl4pPr>
            <a:lvl5pPr marL="2057400" indent="-228600" defTabSz="966788" eaLnBrk="0" hangingPunct="0">
              <a:defRPr sz="1600">
                <a:solidFill>
                  <a:schemeClr val="tx1"/>
                </a:solidFill>
                <a:latin typeface="Futura Bk" pitchFamily="34" charset="0"/>
              </a:defRPr>
            </a:lvl5pPr>
            <a:lvl6pPr marL="2514600" indent="-228600" algn="ctr" defTabSz="966788" eaLnBrk="0" fontAlgn="base" hangingPunct="0">
              <a:spcBef>
                <a:spcPct val="0"/>
              </a:spcBef>
              <a:spcAft>
                <a:spcPct val="0"/>
              </a:spcAft>
              <a:defRPr sz="1600">
                <a:solidFill>
                  <a:schemeClr val="tx1"/>
                </a:solidFill>
                <a:latin typeface="Futura Bk" pitchFamily="34" charset="0"/>
              </a:defRPr>
            </a:lvl6pPr>
            <a:lvl7pPr marL="2971800" indent="-228600" algn="ctr" defTabSz="966788" eaLnBrk="0" fontAlgn="base" hangingPunct="0">
              <a:spcBef>
                <a:spcPct val="0"/>
              </a:spcBef>
              <a:spcAft>
                <a:spcPct val="0"/>
              </a:spcAft>
              <a:defRPr sz="1600">
                <a:solidFill>
                  <a:schemeClr val="tx1"/>
                </a:solidFill>
                <a:latin typeface="Futura Bk" pitchFamily="34" charset="0"/>
              </a:defRPr>
            </a:lvl7pPr>
            <a:lvl8pPr marL="3429000" indent="-228600" algn="ctr" defTabSz="966788" eaLnBrk="0" fontAlgn="base" hangingPunct="0">
              <a:spcBef>
                <a:spcPct val="0"/>
              </a:spcBef>
              <a:spcAft>
                <a:spcPct val="0"/>
              </a:spcAft>
              <a:defRPr sz="1600">
                <a:solidFill>
                  <a:schemeClr val="tx1"/>
                </a:solidFill>
                <a:latin typeface="Futura Bk" pitchFamily="34" charset="0"/>
              </a:defRPr>
            </a:lvl8pPr>
            <a:lvl9pPr marL="3886200" indent="-228600" algn="ctr" defTabSz="966788" eaLnBrk="0" fontAlgn="base" hangingPunct="0">
              <a:spcBef>
                <a:spcPct val="0"/>
              </a:spcBef>
              <a:spcAft>
                <a:spcPct val="0"/>
              </a:spcAft>
              <a:defRPr sz="1600">
                <a:solidFill>
                  <a:schemeClr val="tx1"/>
                </a:solidFill>
                <a:latin typeface="Futura Bk" pitchFamily="34" charset="0"/>
              </a:defRPr>
            </a:lvl9pPr>
          </a:lstStyle>
          <a:p>
            <a:pPr algn="r" eaLnBrk="1" hangingPunct="1"/>
            <a:fld id="{6D5AAEBB-CAD8-40AF-971A-A04FFDC0CC52}" type="slidenum">
              <a:rPr lang="en-US" sz="1300">
                <a:latin typeface="Arial" charset="0"/>
              </a:rPr>
              <a:pPr algn="r" eaLnBrk="1" hangingPunct="1"/>
              <a:t>29</a:t>
            </a:fld>
            <a:endParaRPr lang="en-US" sz="1300">
              <a:latin typeface="Arial" charset="0"/>
            </a:endParaRPr>
          </a:p>
        </p:txBody>
      </p:sp>
      <p:sp>
        <p:nvSpPr>
          <p:cNvPr id="40967" name="Rectangle 185345"/>
          <p:cNvSpPr>
            <a:spLocks noGrp="1" noRot="1" noChangeAspect="1" noChangeArrowheads="1" noTextEdit="1"/>
          </p:cNvSpPr>
          <p:nvPr>
            <p:ph type="sldImg"/>
          </p:nvPr>
        </p:nvSpPr>
        <p:spPr>
          <a:xfrm>
            <a:off x="917575" y="746125"/>
            <a:ext cx="4962525" cy="3722688"/>
          </a:xfrm>
          <a:ln cap="flat" algn="ctr">
            <a:headEnd type="none" w="med" len="med"/>
            <a:tailEnd type="none" w="med" len="med"/>
          </a:ln>
        </p:spPr>
      </p:sp>
      <p:sp>
        <p:nvSpPr>
          <p:cNvPr id="40968" name="Rectangle 185346"/>
          <p:cNvSpPr>
            <a:spLocks noGrp="1" noChangeArrowheads="1"/>
          </p:cNvSpPr>
          <p:nvPr>
            <p:ph type="body" idx="1"/>
          </p:nvPr>
        </p:nvSpPr>
        <p:spPr>
          <a:xfrm>
            <a:off x="679450" y="4714875"/>
            <a:ext cx="5438775" cy="44656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661" tIns="48331" rIns="96661" bIns="48331"/>
          <a:lstStyle/>
          <a:p>
            <a:pPr marL="0" indent="0" eaLnBrk="1" hangingPunct="1"/>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8"/>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eaLnBrk="1" hangingPunct="1"/>
            <a:r>
              <a:rPr lang="en-US" sz="1000" smtClean="0">
                <a:latin typeface="Futura Hv" pitchFamily="34" charset="0"/>
              </a:rPr>
              <a:t>Presentation Title</a:t>
            </a:r>
          </a:p>
        </p:txBody>
      </p:sp>
      <p:sp>
        <p:nvSpPr>
          <p:cNvPr id="4096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eaLnBrk="1" hangingPunct="1"/>
            <a:fld id="{2DD269CF-ABBF-4613-9792-88F10C7A9FF5}" type="slidenum">
              <a:rPr lang="en-US" sz="800" smtClean="0"/>
              <a:pPr eaLnBrk="1" hangingPunct="1"/>
              <a:t>41</a:t>
            </a:fld>
            <a:endParaRPr lang="en-US" sz="800" smtClean="0"/>
          </a:p>
        </p:txBody>
      </p:sp>
      <p:sp>
        <p:nvSpPr>
          <p:cNvPr id="40964" name="Rectangle 12"/>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eaLnBrk="1" hangingPunct="1"/>
            <a:fld id="{58C0DBB1-1F84-41A1-A2C5-C166B582310D}" type="datetime4">
              <a:rPr lang="en-US" sz="1200" smtClean="0"/>
              <a:pPr eaLnBrk="1" hangingPunct="1"/>
              <a:t>March 22, 2013</a:t>
            </a:fld>
            <a:endParaRPr lang="en-US" sz="1200" smtClean="0"/>
          </a:p>
        </p:txBody>
      </p:sp>
      <p:sp>
        <p:nvSpPr>
          <p:cNvPr id="40965"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algn="r" eaLnBrk="1" hangingPunct="1"/>
            <a:fld id="{3806925D-0BEB-4198-91B8-1F0152E03CF4}" type="slidenum">
              <a:rPr lang="de-DE" sz="1200">
                <a:latin typeface="Arial" charset="0"/>
              </a:rPr>
              <a:pPr algn="r" eaLnBrk="1" hangingPunct="1"/>
              <a:t>41</a:t>
            </a:fld>
            <a:endParaRPr lang="de-DE" sz="1200">
              <a:latin typeface="Arial" charset="0"/>
            </a:endParaRPr>
          </a:p>
        </p:txBody>
      </p:sp>
      <p:sp>
        <p:nvSpPr>
          <p:cNvPr id="40966" name="Shape 4"/>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6661" tIns="48331" rIns="96661" bIns="48331" anchor="b"/>
          <a:lstStyle>
            <a:lvl1pPr defTabSz="966788" eaLnBrk="0" hangingPunct="0">
              <a:defRPr sz="1600">
                <a:solidFill>
                  <a:schemeClr val="tx1"/>
                </a:solidFill>
                <a:latin typeface="Futura Bk" pitchFamily="34" charset="0"/>
              </a:defRPr>
            </a:lvl1pPr>
            <a:lvl2pPr marL="742950" indent="-285750" defTabSz="966788" eaLnBrk="0" hangingPunct="0">
              <a:defRPr sz="1600">
                <a:solidFill>
                  <a:schemeClr val="tx1"/>
                </a:solidFill>
                <a:latin typeface="Futura Bk" pitchFamily="34" charset="0"/>
              </a:defRPr>
            </a:lvl2pPr>
            <a:lvl3pPr marL="1143000" indent="-228600" defTabSz="966788" eaLnBrk="0" hangingPunct="0">
              <a:defRPr sz="1600">
                <a:solidFill>
                  <a:schemeClr val="tx1"/>
                </a:solidFill>
                <a:latin typeface="Futura Bk" pitchFamily="34" charset="0"/>
              </a:defRPr>
            </a:lvl3pPr>
            <a:lvl4pPr marL="1600200" indent="-228600" defTabSz="966788" eaLnBrk="0" hangingPunct="0">
              <a:defRPr sz="1600">
                <a:solidFill>
                  <a:schemeClr val="tx1"/>
                </a:solidFill>
                <a:latin typeface="Futura Bk" pitchFamily="34" charset="0"/>
              </a:defRPr>
            </a:lvl4pPr>
            <a:lvl5pPr marL="2057400" indent="-228600" defTabSz="966788" eaLnBrk="0" hangingPunct="0">
              <a:defRPr sz="1600">
                <a:solidFill>
                  <a:schemeClr val="tx1"/>
                </a:solidFill>
                <a:latin typeface="Futura Bk" pitchFamily="34" charset="0"/>
              </a:defRPr>
            </a:lvl5pPr>
            <a:lvl6pPr marL="2514600" indent="-228600" algn="ctr" defTabSz="966788" eaLnBrk="0" fontAlgn="base" hangingPunct="0">
              <a:spcBef>
                <a:spcPct val="0"/>
              </a:spcBef>
              <a:spcAft>
                <a:spcPct val="0"/>
              </a:spcAft>
              <a:defRPr sz="1600">
                <a:solidFill>
                  <a:schemeClr val="tx1"/>
                </a:solidFill>
                <a:latin typeface="Futura Bk" pitchFamily="34" charset="0"/>
              </a:defRPr>
            </a:lvl6pPr>
            <a:lvl7pPr marL="2971800" indent="-228600" algn="ctr" defTabSz="966788" eaLnBrk="0" fontAlgn="base" hangingPunct="0">
              <a:spcBef>
                <a:spcPct val="0"/>
              </a:spcBef>
              <a:spcAft>
                <a:spcPct val="0"/>
              </a:spcAft>
              <a:defRPr sz="1600">
                <a:solidFill>
                  <a:schemeClr val="tx1"/>
                </a:solidFill>
                <a:latin typeface="Futura Bk" pitchFamily="34" charset="0"/>
              </a:defRPr>
            </a:lvl7pPr>
            <a:lvl8pPr marL="3429000" indent="-228600" algn="ctr" defTabSz="966788" eaLnBrk="0" fontAlgn="base" hangingPunct="0">
              <a:spcBef>
                <a:spcPct val="0"/>
              </a:spcBef>
              <a:spcAft>
                <a:spcPct val="0"/>
              </a:spcAft>
              <a:defRPr sz="1600">
                <a:solidFill>
                  <a:schemeClr val="tx1"/>
                </a:solidFill>
                <a:latin typeface="Futura Bk" pitchFamily="34" charset="0"/>
              </a:defRPr>
            </a:lvl8pPr>
            <a:lvl9pPr marL="3886200" indent="-228600" algn="ctr" defTabSz="966788" eaLnBrk="0" fontAlgn="base" hangingPunct="0">
              <a:spcBef>
                <a:spcPct val="0"/>
              </a:spcBef>
              <a:spcAft>
                <a:spcPct val="0"/>
              </a:spcAft>
              <a:defRPr sz="1600">
                <a:solidFill>
                  <a:schemeClr val="tx1"/>
                </a:solidFill>
                <a:latin typeface="Futura Bk" pitchFamily="34" charset="0"/>
              </a:defRPr>
            </a:lvl9pPr>
          </a:lstStyle>
          <a:p>
            <a:pPr algn="r" eaLnBrk="1" hangingPunct="1"/>
            <a:fld id="{6D5AAEBB-CAD8-40AF-971A-A04FFDC0CC52}" type="slidenum">
              <a:rPr lang="en-US" sz="1300">
                <a:latin typeface="Arial" charset="0"/>
              </a:rPr>
              <a:pPr algn="r" eaLnBrk="1" hangingPunct="1"/>
              <a:t>41</a:t>
            </a:fld>
            <a:endParaRPr lang="en-US" sz="1300">
              <a:latin typeface="Arial" charset="0"/>
            </a:endParaRPr>
          </a:p>
        </p:txBody>
      </p:sp>
      <p:sp>
        <p:nvSpPr>
          <p:cNvPr id="40967" name="Rectangle 185345"/>
          <p:cNvSpPr>
            <a:spLocks noGrp="1" noRot="1" noChangeAspect="1" noChangeArrowheads="1" noTextEdit="1"/>
          </p:cNvSpPr>
          <p:nvPr>
            <p:ph type="sldImg"/>
          </p:nvPr>
        </p:nvSpPr>
        <p:spPr>
          <a:xfrm>
            <a:off x="917575" y="746125"/>
            <a:ext cx="4962525" cy="3722688"/>
          </a:xfrm>
          <a:ln cap="flat" algn="ctr">
            <a:headEnd type="none" w="med" len="med"/>
            <a:tailEnd type="none" w="med" len="med"/>
          </a:ln>
        </p:spPr>
      </p:sp>
      <p:sp>
        <p:nvSpPr>
          <p:cNvPr id="40968" name="Rectangle 185346"/>
          <p:cNvSpPr>
            <a:spLocks noGrp="1" noChangeArrowheads="1"/>
          </p:cNvSpPr>
          <p:nvPr>
            <p:ph type="body" idx="1"/>
          </p:nvPr>
        </p:nvSpPr>
        <p:spPr>
          <a:xfrm>
            <a:off x="679450" y="4714875"/>
            <a:ext cx="5438775" cy="44656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661" tIns="48331" rIns="96661" bIns="48331"/>
          <a:lstStyle/>
          <a:p>
            <a:pPr marL="0" indent="0" eaLnBrk="1" hangingPunct="1"/>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8"/>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eaLnBrk="1" hangingPunct="1"/>
            <a:r>
              <a:rPr lang="en-US" sz="1000" smtClean="0">
                <a:latin typeface="Futura Hv" pitchFamily="34" charset="0"/>
              </a:rPr>
              <a:t>Presentation Title</a:t>
            </a:r>
          </a:p>
        </p:txBody>
      </p:sp>
      <p:sp>
        <p:nvSpPr>
          <p:cNvPr id="4096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eaLnBrk="1" hangingPunct="1"/>
            <a:fld id="{2DD269CF-ABBF-4613-9792-88F10C7A9FF5}" type="slidenum">
              <a:rPr lang="en-US" sz="800" smtClean="0"/>
              <a:pPr eaLnBrk="1" hangingPunct="1"/>
              <a:t>62</a:t>
            </a:fld>
            <a:endParaRPr lang="en-US" sz="800" smtClean="0"/>
          </a:p>
        </p:txBody>
      </p:sp>
      <p:sp>
        <p:nvSpPr>
          <p:cNvPr id="40964" name="Rectangle 12"/>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eaLnBrk="1" hangingPunct="1"/>
            <a:fld id="{58C0DBB1-1F84-41A1-A2C5-C166B582310D}" type="datetime4">
              <a:rPr lang="en-US" sz="1200" smtClean="0"/>
              <a:pPr eaLnBrk="1" hangingPunct="1"/>
              <a:t>March 22, 2013</a:t>
            </a:fld>
            <a:endParaRPr lang="en-US" sz="1200" smtClean="0"/>
          </a:p>
        </p:txBody>
      </p:sp>
      <p:sp>
        <p:nvSpPr>
          <p:cNvPr id="40965"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algn="r" eaLnBrk="1" hangingPunct="1"/>
            <a:fld id="{3806925D-0BEB-4198-91B8-1F0152E03CF4}" type="slidenum">
              <a:rPr lang="de-DE" sz="1200">
                <a:latin typeface="Arial" charset="0"/>
              </a:rPr>
              <a:pPr algn="r" eaLnBrk="1" hangingPunct="1"/>
              <a:t>62</a:t>
            </a:fld>
            <a:endParaRPr lang="de-DE" sz="1200">
              <a:latin typeface="Arial" charset="0"/>
            </a:endParaRPr>
          </a:p>
        </p:txBody>
      </p:sp>
      <p:sp>
        <p:nvSpPr>
          <p:cNvPr id="40966" name="Shape 4"/>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6661" tIns="48331" rIns="96661" bIns="48331" anchor="b"/>
          <a:lstStyle>
            <a:lvl1pPr defTabSz="966788" eaLnBrk="0" hangingPunct="0">
              <a:defRPr sz="1600">
                <a:solidFill>
                  <a:schemeClr val="tx1"/>
                </a:solidFill>
                <a:latin typeface="Futura Bk" pitchFamily="34" charset="0"/>
              </a:defRPr>
            </a:lvl1pPr>
            <a:lvl2pPr marL="742950" indent="-285750" defTabSz="966788" eaLnBrk="0" hangingPunct="0">
              <a:defRPr sz="1600">
                <a:solidFill>
                  <a:schemeClr val="tx1"/>
                </a:solidFill>
                <a:latin typeface="Futura Bk" pitchFamily="34" charset="0"/>
              </a:defRPr>
            </a:lvl2pPr>
            <a:lvl3pPr marL="1143000" indent="-228600" defTabSz="966788" eaLnBrk="0" hangingPunct="0">
              <a:defRPr sz="1600">
                <a:solidFill>
                  <a:schemeClr val="tx1"/>
                </a:solidFill>
                <a:latin typeface="Futura Bk" pitchFamily="34" charset="0"/>
              </a:defRPr>
            </a:lvl3pPr>
            <a:lvl4pPr marL="1600200" indent="-228600" defTabSz="966788" eaLnBrk="0" hangingPunct="0">
              <a:defRPr sz="1600">
                <a:solidFill>
                  <a:schemeClr val="tx1"/>
                </a:solidFill>
                <a:latin typeface="Futura Bk" pitchFamily="34" charset="0"/>
              </a:defRPr>
            </a:lvl4pPr>
            <a:lvl5pPr marL="2057400" indent="-228600" defTabSz="966788" eaLnBrk="0" hangingPunct="0">
              <a:defRPr sz="1600">
                <a:solidFill>
                  <a:schemeClr val="tx1"/>
                </a:solidFill>
                <a:latin typeface="Futura Bk" pitchFamily="34" charset="0"/>
              </a:defRPr>
            </a:lvl5pPr>
            <a:lvl6pPr marL="2514600" indent="-228600" algn="ctr" defTabSz="966788" eaLnBrk="0" fontAlgn="base" hangingPunct="0">
              <a:spcBef>
                <a:spcPct val="0"/>
              </a:spcBef>
              <a:spcAft>
                <a:spcPct val="0"/>
              </a:spcAft>
              <a:defRPr sz="1600">
                <a:solidFill>
                  <a:schemeClr val="tx1"/>
                </a:solidFill>
                <a:latin typeface="Futura Bk" pitchFamily="34" charset="0"/>
              </a:defRPr>
            </a:lvl6pPr>
            <a:lvl7pPr marL="2971800" indent="-228600" algn="ctr" defTabSz="966788" eaLnBrk="0" fontAlgn="base" hangingPunct="0">
              <a:spcBef>
                <a:spcPct val="0"/>
              </a:spcBef>
              <a:spcAft>
                <a:spcPct val="0"/>
              </a:spcAft>
              <a:defRPr sz="1600">
                <a:solidFill>
                  <a:schemeClr val="tx1"/>
                </a:solidFill>
                <a:latin typeface="Futura Bk" pitchFamily="34" charset="0"/>
              </a:defRPr>
            </a:lvl7pPr>
            <a:lvl8pPr marL="3429000" indent="-228600" algn="ctr" defTabSz="966788" eaLnBrk="0" fontAlgn="base" hangingPunct="0">
              <a:spcBef>
                <a:spcPct val="0"/>
              </a:spcBef>
              <a:spcAft>
                <a:spcPct val="0"/>
              </a:spcAft>
              <a:defRPr sz="1600">
                <a:solidFill>
                  <a:schemeClr val="tx1"/>
                </a:solidFill>
                <a:latin typeface="Futura Bk" pitchFamily="34" charset="0"/>
              </a:defRPr>
            </a:lvl8pPr>
            <a:lvl9pPr marL="3886200" indent="-228600" algn="ctr" defTabSz="966788" eaLnBrk="0" fontAlgn="base" hangingPunct="0">
              <a:spcBef>
                <a:spcPct val="0"/>
              </a:spcBef>
              <a:spcAft>
                <a:spcPct val="0"/>
              </a:spcAft>
              <a:defRPr sz="1600">
                <a:solidFill>
                  <a:schemeClr val="tx1"/>
                </a:solidFill>
                <a:latin typeface="Futura Bk" pitchFamily="34" charset="0"/>
              </a:defRPr>
            </a:lvl9pPr>
          </a:lstStyle>
          <a:p>
            <a:pPr algn="r" eaLnBrk="1" hangingPunct="1"/>
            <a:fld id="{6D5AAEBB-CAD8-40AF-971A-A04FFDC0CC52}" type="slidenum">
              <a:rPr lang="en-US" sz="1300">
                <a:latin typeface="Arial" charset="0"/>
              </a:rPr>
              <a:pPr algn="r" eaLnBrk="1" hangingPunct="1"/>
              <a:t>62</a:t>
            </a:fld>
            <a:endParaRPr lang="en-US" sz="1300">
              <a:latin typeface="Arial" charset="0"/>
            </a:endParaRPr>
          </a:p>
        </p:txBody>
      </p:sp>
      <p:sp>
        <p:nvSpPr>
          <p:cNvPr id="40967" name="Rectangle 185345"/>
          <p:cNvSpPr>
            <a:spLocks noGrp="1" noRot="1" noChangeAspect="1" noChangeArrowheads="1" noTextEdit="1"/>
          </p:cNvSpPr>
          <p:nvPr>
            <p:ph type="sldImg"/>
          </p:nvPr>
        </p:nvSpPr>
        <p:spPr>
          <a:xfrm>
            <a:off x="917575" y="746125"/>
            <a:ext cx="4962525" cy="3722688"/>
          </a:xfrm>
          <a:ln cap="flat" algn="ctr">
            <a:headEnd type="none" w="med" len="med"/>
            <a:tailEnd type="none" w="med" len="med"/>
          </a:ln>
        </p:spPr>
      </p:sp>
      <p:sp>
        <p:nvSpPr>
          <p:cNvPr id="40968" name="Rectangle 185346"/>
          <p:cNvSpPr>
            <a:spLocks noGrp="1" noChangeArrowheads="1"/>
          </p:cNvSpPr>
          <p:nvPr>
            <p:ph type="body" idx="1"/>
          </p:nvPr>
        </p:nvSpPr>
        <p:spPr>
          <a:xfrm>
            <a:off x="679450" y="4714875"/>
            <a:ext cx="5438775" cy="44656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661" tIns="48331" rIns="96661" bIns="48331"/>
          <a:lstStyle/>
          <a:p>
            <a:pPr marL="0" indent="0" eaLnBrk="1" hangingPunct="1"/>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8"/>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eaLnBrk="1" hangingPunct="1"/>
            <a:r>
              <a:rPr lang="en-US" sz="1000" smtClean="0">
                <a:latin typeface="Futura Hv" pitchFamily="34" charset="0"/>
              </a:rPr>
              <a:t>Presentation Title</a:t>
            </a:r>
          </a:p>
        </p:txBody>
      </p:sp>
      <p:sp>
        <p:nvSpPr>
          <p:cNvPr id="4096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eaLnBrk="1" hangingPunct="1"/>
            <a:fld id="{2DD269CF-ABBF-4613-9792-88F10C7A9FF5}" type="slidenum">
              <a:rPr lang="en-US" sz="800" smtClean="0"/>
              <a:pPr eaLnBrk="1" hangingPunct="1"/>
              <a:t>64</a:t>
            </a:fld>
            <a:endParaRPr lang="en-US" sz="800" smtClean="0"/>
          </a:p>
        </p:txBody>
      </p:sp>
      <p:sp>
        <p:nvSpPr>
          <p:cNvPr id="40964" name="Rectangle 12"/>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eaLnBrk="1" hangingPunct="1"/>
            <a:fld id="{58C0DBB1-1F84-41A1-A2C5-C166B582310D}" type="datetime4">
              <a:rPr lang="en-US" sz="1200" smtClean="0"/>
              <a:pPr eaLnBrk="1" hangingPunct="1"/>
              <a:t>March 22, 2013</a:t>
            </a:fld>
            <a:endParaRPr lang="en-US" sz="1200" smtClean="0"/>
          </a:p>
        </p:txBody>
      </p:sp>
      <p:sp>
        <p:nvSpPr>
          <p:cNvPr id="40965"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algn="r" eaLnBrk="1" hangingPunct="1"/>
            <a:fld id="{3806925D-0BEB-4198-91B8-1F0152E03CF4}" type="slidenum">
              <a:rPr lang="de-DE" sz="1200">
                <a:latin typeface="Arial" charset="0"/>
              </a:rPr>
              <a:pPr algn="r" eaLnBrk="1" hangingPunct="1"/>
              <a:t>64</a:t>
            </a:fld>
            <a:endParaRPr lang="de-DE" sz="1200">
              <a:latin typeface="Arial" charset="0"/>
            </a:endParaRPr>
          </a:p>
        </p:txBody>
      </p:sp>
      <p:sp>
        <p:nvSpPr>
          <p:cNvPr id="40966" name="Shape 4"/>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6661" tIns="48331" rIns="96661" bIns="48331" anchor="b"/>
          <a:lstStyle>
            <a:lvl1pPr defTabSz="966788" eaLnBrk="0" hangingPunct="0">
              <a:defRPr sz="1600">
                <a:solidFill>
                  <a:schemeClr val="tx1"/>
                </a:solidFill>
                <a:latin typeface="Futura Bk" pitchFamily="34" charset="0"/>
              </a:defRPr>
            </a:lvl1pPr>
            <a:lvl2pPr marL="742950" indent="-285750" defTabSz="966788" eaLnBrk="0" hangingPunct="0">
              <a:defRPr sz="1600">
                <a:solidFill>
                  <a:schemeClr val="tx1"/>
                </a:solidFill>
                <a:latin typeface="Futura Bk" pitchFamily="34" charset="0"/>
              </a:defRPr>
            </a:lvl2pPr>
            <a:lvl3pPr marL="1143000" indent="-228600" defTabSz="966788" eaLnBrk="0" hangingPunct="0">
              <a:defRPr sz="1600">
                <a:solidFill>
                  <a:schemeClr val="tx1"/>
                </a:solidFill>
                <a:latin typeface="Futura Bk" pitchFamily="34" charset="0"/>
              </a:defRPr>
            </a:lvl3pPr>
            <a:lvl4pPr marL="1600200" indent="-228600" defTabSz="966788" eaLnBrk="0" hangingPunct="0">
              <a:defRPr sz="1600">
                <a:solidFill>
                  <a:schemeClr val="tx1"/>
                </a:solidFill>
                <a:latin typeface="Futura Bk" pitchFamily="34" charset="0"/>
              </a:defRPr>
            </a:lvl4pPr>
            <a:lvl5pPr marL="2057400" indent="-228600" defTabSz="966788" eaLnBrk="0" hangingPunct="0">
              <a:defRPr sz="1600">
                <a:solidFill>
                  <a:schemeClr val="tx1"/>
                </a:solidFill>
                <a:latin typeface="Futura Bk" pitchFamily="34" charset="0"/>
              </a:defRPr>
            </a:lvl5pPr>
            <a:lvl6pPr marL="2514600" indent="-228600" algn="ctr" defTabSz="966788" eaLnBrk="0" fontAlgn="base" hangingPunct="0">
              <a:spcBef>
                <a:spcPct val="0"/>
              </a:spcBef>
              <a:spcAft>
                <a:spcPct val="0"/>
              </a:spcAft>
              <a:defRPr sz="1600">
                <a:solidFill>
                  <a:schemeClr val="tx1"/>
                </a:solidFill>
                <a:latin typeface="Futura Bk" pitchFamily="34" charset="0"/>
              </a:defRPr>
            </a:lvl6pPr>
            <a:lvl7pPr marL="2971800" indent="-228600" algn="ctr" defTabSz="966788" eaLnBrk="0" fontAlgn="base" hangingPunct="0">
              <a:spcBef>
                <a:spcPct val="0"/>
              </a:spcBef>
              <a:spcAft>
                <a:spcPct val="0"/>
              </a:spcAft>
              <a:defRPr sz="1600">
                <a:solidFill>
                  <a:schemeClr val="tx1"/>
                </a:solidFill>
                <a:latin typeface="Futura Bk" pitchFamily="34" charset="0"/>
              </a:defRPr>
            </a:lvl7pPr>
            <a:lvl8pPr marL="3429000" indent="-228600" algn="ctr" defTabSz="966788" eaLnBrk="0" fontAlgn="base" hangingPunct="0">
              <a:spcBef>
                <a:spcPct val="0"/>
              </a:spcBef>
              <a:spcAft>
                <a:spcPct val="0"/>
              </a:spcAft>
              <a:defRPr sz="1600">
                <a:solidFill>
                  <a:schemeClr val="tx1"/>
                </a:solidFill>
                <a:latin typeface="Futura Bk" pitchFamily="34" charset="0"/>
              </a:defRPr>
            </a:lvl8pPr>
            <a:lvl9pPr marL="3886200" indent="-228600" algn="ctr" defTabSz="966788" eaLnBrk="0" fontAlgn="base" hangingPunct="0">
              <a:spcBef>
                <a:spcPct val="0"/>
              </a:spcBef>
              <a:spcAft>
                <a:spcPct val="0"/>
              </a:spcAft>
              <a:defRPr sz="1600">
                <a:solidFill>
                  <a:schemeClr val="tx1"/>
                </a:solidFill>
                <a:latin typeface="Futura Bk" pitchFamily="34" charset="0"/>
              </a:defRPr>
            </a:lvl9pPr>
          </a:lstStyle>
          <a:p>
            <a:pPr algn="r" eaLnBrk="1" hangingPunct="1"/>
            <a:fld id="{6D5AAEBB-CAD8-40AF-971A-A04FFDC0CC52}" type="slidenum">
              <a:rPr lang="en-US" sz="1300">
                <a:latin typeface="Arial" charset="0"/>
              </a:rPr>
              <a:pPr algn="r" eaLnBrk="1" hangingPunct="1"/>
              <a:t>64</a:t>
            </a:fld>
            <a:endParaRPr lang="en-US" sz="1300">
              <a:latin typeface="Arial" charset="0"/>
            </a:endParaRPr>
          </a:p>
        </p:txBody>
      </p:sp>
      <p:sp>
        <p:nvSpPr>
          <p:cNvPr id="40967" name="Rectangle 185345"/>
          <p:cNvSpPr>
            <a:spLocks noGrp="1" noRot="1" noChangeAspect="1" noChangeArrowheads="1" noTextEdit="1"/>
          </p:cNvSpPr>
          <p:nvPr>
            <p:ph type="sldImg"/>
          </p:nvPr>
        </p:nvSpPr>
        <p:spPr>
          <a:xfrm>
            <a:off x="917575" y="746125"/>
            <a:ext cx="4962525" cy="3722688"/>
          </a:xfrm>
          <a:ln cap="flat" algn="ctr">
            <a:headEnd type="none" w="med" len="med"/>
            <a:tailEnd type="none" w="med" len="med"/>
          </a:ln>
        </p:spPr>
      </p:sp>
      <p:sp>
        <p:nvSpPr>
          <p:cNvPr id="40968" name="Rectangle 185346"/>
          <p:cNvSpPr>
            <a:spLocks noGrp="1" noChangeArrowheads="1"/>
          </p:cNvSpPr>
          <p:nvPr>
            <p:ph type="body" idx="1"/>
          </p:nvPr>
        </p:nvSpPr>
        <p:spPr>
          <a:xfrm>
            <a:off x="679450" y="4714875"/>
            <a:ext cx="5438775" cy="44656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661" tIns="48331" rIns="96661" bIns="48331"/>
          <a:lstStyle/>
          <a:p>
            <a:pPr marL="0" indent="0"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8"/>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eaLnBrk="1" hangingPunct="1"/>
            <a:r>
              <a:rPr lang="en-US" sz="1000" smtClean="0">
                <a:latin typeface="Futura Hv" pitchFamily="34" charset="0"/>
              </a:rPr>
              <a:t>Presentation Title</a:t>
            </a:r>
          </a:p>
        </p:txBody>
      </p:sp>
      <p:sp>
        <p:nvSpPr>
          <p:cNvPr id="4096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eaLnBrk="1" hangingPunct="1"/>
            <a:fld id="{2DD269CF-ABBF-4613-9792-88F10C7A9FF5}" type="slidenum">
              <a:rPr lang="en-US" sz="800" smtClean="0"/>
              <a:pPr eaLnBrk="1" hangingPunct="1"/>
              <a:t>4</a:t>
            </a:fld>
            <a:endParaRPr lang="en-US" sz="800" smtClean="0"/>
          </a:p>
        </p:txBody>
      </p:sp>
      <p:sp>
        <p:nvSpPr>
          <p:cNvPr id="40964" name="Rectangle 12"/>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eaLnBrk="1" hangingPunct="1"/>
            <a:fld id="{58C0DBB1-1F84-41A1-A2C5-C166B582310D}" type="datetime4">
              <a:rPr lang="en-US" sz="1200" smtClean="0"/>
              <a:pPr eaLnBrk="1" hangingPunct="1"/>
              <a:t>March 22, 2013</a:t>
            </a:fld>
            <a:endParaRPr lang="en-US" sz="1200" smtClean="0"/>
          </a:p>
        </p:txBody>
      </p:sp>
      <p:sp>
        <p:nvSpPr>
          <p:cNvPr id="40965"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algn="r" eaLnBrk="1" hangingPunct="1"/>
            <a:fld id="{3806925D-0BEB-4198-91B8-1F0152E03CF4}" type="slidenum">
              <a:rPr lang="de-DE" sz="1200">
                <a:latin typeface="Arial" charset="0"/>
              </a:rPr>
              <a:pPr algn="r" eaLnBrk="1" hangingPunct="1"/>
              <a:t>4</a:t>
            </a:fld>
            <a:endParaRPr lang="de-DE" sz="1200">
              <a:latin typeface="Arial" charset="0"/>
            </a:endParaRPr>
          </a:p>
        </p:txBody>
      </p:sp>
      <p:sp>
        <p:nvSpPr>
          <p:cNvPr id="40966" name="Shape 4"/>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6661" tIns="48331" rIns="96661" bIns="48331" anchor="b"/>
          <a:lstStyle>
            <a:lvl1pPr defTabSz="966788" eaLnBrk="0" hangingPunct="0">
              <a:defRPr sz="1600">
                <a:solidFill>
                  <a:schemeClr val="tx1"/>
                </a:solidFill>
                <a:latin typeface="Futura Bk" pitchFamily="34" charset="0"/>
              </a:defRPr>
            </a:lvl1pPr>
            <a:lvl2pPr marL="742950" indent="-285750" defTabSz="966788" eaLnBrk="0" hangingPunct="0">
              <a:defRPr sz="1600">
                <a:solidFill>
                  <a:schemeClr val="tx1"/>
                </a:solidFill>
                <a:latin typeface="Futura Bk" pitchFamily="34" charset="0"/>
              </a:defRPr>
            </a:lvl2pPr>
            <a:lvl3pPr marL="1143000" indent="-228600" defTabSz="966788" eaLnBrk="0" hangingPunct="0">
              <a:defRPr sz="1600">
                <a:solidFill>
                  <a:schemeClr val="tx1"/>
                </a:solidFill>
                <a:latin typeface="Futura Bk" pitchFamily="34" charset="0"/>
              </a:defRPr>
            </a:lvl3pPr>
            <a:lvl4pPr marL="1600200" indent="-228600" defTabSz="966788" eaLnBrk="0" hangingPunct="0">
              <a:defRPr sz="1600">
                <a:solidFill>
                  <a:schemeClr val="tx1"/>
                </a:solidFill>
                <a:latin typeface="Futura Bk" pitchFamily="34" charset="0"/>
              </a:defRPr>
            </a:lvl4pPr>
            <a:lvl5pPr marL="2057400" indent="-228600" defTabSz="966788" eaLnBrk="0" hangingPunct="0">
              <a:defRPr sz="1600">
                <a:solidFill>
                  <a:schemeClr val="tx1"/>
                </a:solidFill>
                <a:latin typeface="Futura Bk" pitchFamily="34" charset="0"/>
              </a:defRPr>
            </a:lvl5pPr>
            <a:lvl6pPr marL="2514600" indent="-228600" algn="ctr" defTabSz="966788" eaLnBrk="0" fontAlgn="base" hangingPunct="0">
              <a:spcBef>
                <a:spcPct val="0"/>
              </a:spcBef>
              <a:spcAft>
                <a:spcPct val="0"/>
              </a:spcAft>
              <a:defRPr sz="1600">
                <a:solidFill>
                  <a:schemeClr val="tx1"/>
                </a:solidFill>
                <a:latin typeface="Futura Bk" pitchFamily="34" charset="0"/>
              </a:defRPr>
            </a:lvl6pPr>
            <a:lvl7pPr marL="2971800" indent="-228600" algn="ctr" defTabSz="966788" eaLnBrk="0" fontAlgn="base" hangingPunct="0">
              <a:spcBef>
                <a:spcPct val="0"/>
              </a:spcBef>
              <a:spcAft>
                <a:spcPct val="0"/>
              </a:spcAft>
              <a:defRPr sz="1600">
                <a:solidFill>
                  <a:schemeClr val="tx1"/>
                </a:solidFill>
                <a:latin typeface="Futura Bk" pitchFamily="34" charset="0"/>
              </a:defRPr>
            </a:lvl7pPr>
            <a:lvl8pPr marL="3429000" indent="-228600" algn="ctr" defTabSz="966788" eaLnBrk="0" fontAlgn="base" hangingPunct="0">
              <a:spcBef>
                <a:spcPct val="0"/>
              </a:spcBef>
              <a:spcAft>
                <a:spcPct val="0"/>
              </a:spcAft>
              <a:defRPr sz="1600">
                <a:solidFill>
                  <a:schemeClr val="tx1"/>
                </a:solidFill>
                <a:latin typeface="Futura Bk" pitchFamily="34" charset="0"/>
              </a:defRPr>
            </a:lvl8pPr>
            <a:lvl9pPr marL="3886200" indent="-228600" algn="ctr" defTabSz="966788" eaLnBrk="0" fontAlgn="base" hangingPunct="0">
              <a:spcBef>
                <a:spcPct val="0"/>
              </a:spcBef>
              <a:spcAft>
                <a:spcPct val="0"/>
              </a:spcAft>
              <a:defRPr sz="1600">
                <a:solidFill>
                  <a:schemeClr val="tx1"/>
                </a:solidFill>
                <a:latin typeface="Futura Bk" pitchFamily="34" charset="0"/>
              </a:defRPr>
            </a:lvl9pPr>
          </a:lstStyle>
          <a:p>
            <a:pPr algn="r" eaLnBrk="1" hangingPunct="1"/>
            <a:fld id="{6D5AAEBB-CAD8-40AF-971A-A04FFDC0CC52}" type="slidenum">
              <a:rPr lang="en-US" sz="1300">
                <a:latin typeface="Arial" charset="0"/>
              </a:rPr>
              <a:pPr algn="r" eaLnBrk="1" hangingPunct="1"/>
              <a:t>4</a:t>
            </a:fld>
            <a:endParaRPr lang="en-US" sz="1300">
              <a:latin typeface="Arial" charset="0"/>
            </a:endParaRPr>
          </a:p>
        </p:txBody>
      </p:sp>
      <p:sp>
        <p:nvSpPr>
          <p:cNvPr id="40967" name="Rectangle 185345"/>
          <p:cNvSpPr>
            <a:spLocks noGrp="1" noRot="1" noChangeAspect="1" noChangeArrowheads="1" noTextEdit="1"/>
          </p:cNvSpPr>
          <p:nvPr>
            <p:ph type="sldImg"/>
          </p:nvPr>
        </p:nvSpPr>
        <p:spPr>
          <a:xfrm>
            <a:off x="917575" y="746125"/>
            <a:ext cx="4962525" cy="3722688"/>
          </a:xfrm>
          <a:ln cap="flat" algn="ctr">
            <a:headEnd type="none" w="med" len="med"/>
            <a:tailEnd type="none" w="med" len="med"/>
          </a:ln>
        </p:spPr>
      </p:sp>
      <p:sp>
        <p:nvSpPr>
          <p:cNvPr id="40968" name="Rectangle 185346"/>
          <p:cNvSpPr>
            <a:spLocks noGrp="1" noChangeArrowheads="1"/>
          </p:cNvSpPr>
          <p:nvPr>
            <p:ph type="body" idx="1"/>
          </p:nvPr>
        </p:nvSpPr>
        <p:spPr>
          <a:xfrm>
            <a:off x="679450" y="4714875"/>
            <a:ext cx="5438775" cy="44656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661" tIns="48331" rIns="96661" bIns="48331"/>
          <a:lstStyle/>
          <a:p>
            <a:pPr marL="0" indent="0"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8"/>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eaLnBrk="1" hangingPunct="1"/>
            <a:r>
              <a:rPr lang="en-US" sz="1000" smtClean="0">
                <a:latin typeface="Futura Hv" pitchFamily="34" charset="0"/>
              </a:rPr>
              <a:t>Presentation Title</a:t>
            </a:r>
          </a:p>
        </p:txBody>
      </p:sp>
      <p:sp>
        <p:nvSpPr>
          <p:cNvPr id="4096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eaLnBrk="1" hangingPunct="1"/>
            <a:fld id="{2DD269CF-ABBF-4613-9792-88F10C7A9FF5}" type="slidenum">
              <a:rPr lang="en-US" sz="800" smtClean="0"/>
              <a:pPr eaLnBrk="1" hangingPunct="1"/>
              <a:t>5</a:t>
            </a:fld>
            <a:endParaRPr lang="en-US" sz="800" smtClean="0"/>
          </a:p>
        </p:txBody>
      </p:sp>
      <p:sp>
        <p:nvSpPr>
          <p:cNvPr id="40964" name="Rectangle 12"/>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eaLnBrk="1" hangingPunct="1"/>
            <a:fld id="{58C0DBB1-1F84-41A1-A2C5-C166B582310D}" type="datetime4">
              <a:rPr lang="en-US" sz="1200" smtClean="0"/>
              <a:pPr eaLnBrk="1" hangingPunct="1"/>
              <a:t>March 22, 2013</a:t>
            </a:fld>
            <a:endParaRPr lang="en-US" sz="1200" smtClean="0"/>
          </a:p>
        </p:txBody>
      </p:sp>
      <p:sp>
        <p:nvSpPr>
          <p:cNvPr id="40965"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algn="r" eaLnBrk="1" hangingPunct="1"/>
            <a:fld id="{3806925D-0BEB-4198-91B8-1F0152E03CF4}" type="slidenum">
              <a:rPr lang="de-DE" sz="1200">
                <a:latin typeface="Arial" charset="0"/>
              </a:rPr>
              <a:pPr algn="r" eaLnBrk="1" hangingPunct="1"/>
              <a:t>5</a:t>
            </a:fld>
            <a:endParaRPr lang="de-DE" sz="1200">
              <a:latin typeface="Arial" charset="0"/>
            </a:endParaRPr>
          </a:p>
        </p:txBody>
      </p:sp>
      <p:sp>
        <p:nvSpPr>
          <p:cNvPr id="40966" name="Shape 4"/>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6661" tIns="48331" rIns="96661" bIns="48331" anchor="b"/>
          <a:lstStyle>
            <a:lvl1pPr defTabSz="966788" eaLnBrk="0" hangingPunct="0">
              <a:defRPr sz="1600">
                <a:solidFill>
                  <a:schemeClr val="tx1"/>
                </a:solidFill>
                <a:latin typeface="Futura Bk" pitchFamily="34" charset="0"/>
              </a:defRPr>
            </a:lvl1pPr>
            <a:lvl2pPr marL="742950" indent="-285750" defTabSz="966788" eaLnBrk="0" hangingPunct="0">
              <a:defRPr sz="1600">
                <a:solidFill>
                  <a:schemeClr val="tx1"/>
                </a:solidFill>
                <a:latin typeface="Futura Bk" pitchFamily="34" charset="0"/>
              </a:defRPr>
            </a:lvl2pPr>
            <a:lvl3pPr marL="1143000" indent="-228600" defTabSz="966788" eaLnBrk="0" hangingPunct="0">
              <a:defRPr sz="1600">
                <a:solidFill>
                  <a:schemeClr val="tx1"/>
                </a:solidFill>
                <a:latin typeface="Futura Bk" pitchFamily="34" charset="0"/>
              </a:defRPr>
            </a:lvl3pPr>
            <a:lvl4pPr marL="1600200" indent="-228600" defTabSz="966788" eaLnBrk="0" hangingPunct="0">
              <a:defRPr sz="1600">
                <a:solidFill>
                  <a:schemeClr val="tx1"/>
                </a:solidFill>
                <a:latin typeface="Futura Bk" pitchFamily="34" charset="0"/>
              </a:defRPr>
            </a:lvl4pPr>
            <a:lvl5pPr marL="2057400" indent="-228600" defTabSz="966788" eaLnBrk="0" hangingPunct="0">
              <a:defRPr sz="1600">
                <a:solidFill>
                  <a:schemeClr val="tx1"/>
                </a:solidFill>
                <a:latin typeface="Futura Bk" pitchFamily="34" charset="0"/>
              </a:defRPr>
            </a:lvl5pPr>
            <a:lvl6pPr marL="2514600" indent="-228600" algn="ctr" defTabSz="966788" eaLnBrk="0" fontAlgn="base" hangingPunct="0">
              <a:spcBef>
                <a:spcPct val="0"/>
              </a:spcBef>
              <a:spcAft>
                <a:spcPct val="0"/>
              </a:spcAft>
              <a:defRPr sz="1600">
                <a:solidFill>
                  <a:schemeClr val="tx1"/>
                </a:solidFill>
                <a:latin typeface="Futura Bk" pitchFamily="34" charset="0"/>
              </a:defRPr>
            </a:lvl6pPr>
            <a:lvl7pPr marL="2971800" indent="-228600" algn="ctr" defTabSz="966788" eaLnBrk="0" fontAlgn="base" hangingPunct="0">
              <a:spcBef>
                <a:spcPct val="0"/>
              </a:spcBef>
              <a:spcAft>
                <a:spcPct val="0"/>
              </a:spcAft>
              <a:defRPr sz="1600">
                <a:solidFill>
                  <a:schemeClr val="tx1"/>
                </a:solidFill>
                <a:latin typeface="Futura Bk" pitchFamily="34" charset="0"/>
              </a:defRPr>
            </a:lvl7pPr>
            <a:lvl8pPr marL="3429000" indent="-228600" algn="ctr" defTabSz="966788" eaLnBrk="0" fontAlgn="base" hangingPunct="0">
              <a:spcBef>
                <a:spcPct val="0"/>
              </a:spcBef>
              <a:spcAft>
                <a:spcPct val="0"/>
              </a:spcAft>
              <a:defRPr sz="1600">
                <a:solidFill>
                  <a:schemeClr val="tx1"/>
                </a:solidFill>
                <a:latin typeface="Futura Bk" pitchFamily="34" charset="0"/>
              </a:defRPr>
            </a:lvl8pPr>
            <a:lvl9pPr marL="3886200" indent="-228600" algn="ctr" defTabSz="966788" eaLnBrk="0" fontAlgn="base" hangingPunct="0">
              <a:spcBef>
                <a:spcPct val="0"/>
              </a:spcBef>
              <a:spcAft>
                <a:spcPct val="0"/>
              </a:spcAft>
              <a:defRPr sz="1600">
                <a:solidFill>
                  <a:schemeClr val="tx1"/>
                </a:solidFill>
                <a:latin typeface="Futura Bk" pitchFamily="34" charset="0"/>
              </a:defRPr>
            </a:lvl9pPr>
          </a:lstStyle>
          <a:p>
            <a:pPr algn="r" eaLnBrk="1" hangingPunct="1"/>
            <a:fld id="{6D5AAEBB-CAD8-40AF-971A-A04FFDC0CC52}" type="slidenum">
              <a:rPr lang="en-US" sz="1300">
                <a:latin typeface="Arial" charset="0"/>
              </a:rPr>
              <a:pPr algn="r" eaLnBrk="1" hangingPunct="1"/>
              <a:t>5</a:t>
            </a:fld>
            <a:endParaRPr lang="en-US" sz="1300">
              <a:latin typeface="Arial" charset="0"/>
            </a:endParaRPr>
          </a:p>
        </p:txBody>
      </p:sp>
      <p:sp>
        <p:nvSpPr>
          <p:cNvPr id="40967" name="Rectangle 185345"/>
          <p:cNvSpPr>
            <a:spLocks noGrp="1" noRot="1" noChangeAspect="1" noChangeArrowheads="1" noTextEdit="1"/>
          </p:cNvSpPr>
          <p:nvPr>
            <p:ph type="sldImg"/>
          </p:nvPr>
        </p:nvSpPr>
        <p:spPr>
          <a:xfrm>
            <a:off x="917575" y="746125"/>
            <a:ext cx="4962525" cy="3722688"/>
          </a:xfrm>
          <a:ln cap="flat" algn="ctr">
            <a:headEnd type="none" w="med" len="med"/>
            <a:tailEnd type="none" w="med" len="med"/>
          </a:ln>
        </p:spPr>
      </p:sp>
      <p:sp>
        <p:nvSpPr>
          <p:cNvPr id="40968" name="Rectangle 185346"/>
          <p:cNvSpPr>
            <a:spLocks noGrp="1" noChangeArrowheads="1"/>
          </p:cNvSpPr>
          <p:nvPr>
            <p:ph type="body" idx="1"/>
          </p:nvPr>
        </p:nvSpPr>
        <p:spPr>
          <a:xfrm>
            <a:off x="679450" y="4714875"/>
            <a:ext cx="5438775" cy="44656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661" tIns="48331" rIns="96661" bIns="48331"/>
          <a:lstStyle/>
          <a:p>
            <a:pPr marL="0" indent="0"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8"/>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eaLnBrk="1" hangingPunct="1"/>
            <a:r>
              <a:rPr lang="en-US" sz="1000" smtClean="0">
                <a:latin typeface="Futura Hv" pitchFamily="34" charset="0"/>
              </a:rPr>
              <a:t>Presentation Title</a:t>
            </a:r>
          </a:p>
        </p:txBody>
      </p:sp>
      <p:sp>
        <p:nvSpPr>
          <p:cNvPr id="4096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eaLnBrk="1" hangingPunct="1"/>
            <a:fld id="{2DD269CF-ABBF-4613-9792-88F10C7A9FF5}" type="slidenum">
              <a:rPr lang="en-US" sz="800" smtClean="0"/>
              <a:pPr eaLnBrk="1" hangingPunct="1"/>
              <a:t>6</a:t>
            </a:fld>
            <a:endParaRPr lang="en-US" sz="800" smtClean="0"/>
          </a:p>
        </p:txBody>
      </p:sp>
      <p:sp>
        <p:nvSpPr>
          <p:cNvPr id="40964" name="Rectangle 12"/>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eaLnBrk="1" hangingPunct="1"/>
            <a:fld id="{58C0DBB1-1F84-41A1-A2C5-C166B582310D}" type="datetime4">
              <a:rPr lang="en-US" sz="1200" smtClean="0"/>
              <a:pPr eaLnBrk="1" hangingPunct="1"/>
              <a:t>March 22, 2013</a:t>
            </a:fld>
            <a:endParaRPr lang="en-US" sz="1200" smtClean="0"/>
          </a:p>
        </p:txBody>
      </p:sp>
      <p:sp>
        <p:nvSpPr>
          <p:cNvPr id="40965"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algn="r" eaLnBrk="1" hangingPunct="1"/>
            <a:fld id="{3806925D-0BEB-4198-91B8-1F0152E03CF4}" type="slidenum">
              <a:rPr lang="de-DE" sz="1200">
                <a:latin typeface="Arial" charset="0"/>
              </a:rPr>
              <a:pPr algn="r" eaLnBrk="1" hangingPunct="1"/>
              <a:t>6</a:t>
            </a:fld>
            <a:endParaRPr lang="de-DE" sz="1200">
              <a:latin typeface="Arial" charset="0"/>
            </a:endParaRPr>
          </a:p>
        </p:txBody>
      </p:sp>
      <p:sp>
        <p:nvSpPr>
          <p:cNvPr id="40966" name="Shape 4"/>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6661" tIns="48331" rIns="96661" bIns="48331" anchor="b"/>
          <a:lstStyle>
            <a:lvl1pPr defTabSz="966788" eaLnBrk="0" hangingPunct="0">
              <a:defRPr sz="1600">
                <a:solidFill>
                  <a:schemeClr val="tx1"/>
                </a:solidFill>
                <a:latin typeface="Futura Bk" pitchFamily="34" charset="0"/>
              </a:defRPr>
            </a:lvl1pPr>
            <a:lvl2pPr marL="742950" indent="-285750" defTabSz="966788" eaLnBrk="0" hangingPunct="0">
              <a:defRPr sz="1600">
                <a:solidFill>
                  <a:schemeClr val="tx1"/>
                </a:solidFill>
                <a:latin typeface="Futura Bk" pitchFamily="34" charset="0"/>
              </a:defRPr>
            </a:lvl2pPr>
            <a:lvl3pPr marL="1143000" indent="-228600" defTabSz="966788" eaLnBrk="0" hangingPunct="0">
              <a:defRPr sz="1600">
                <a:solidFill>
                  <a:schemeClr val="tx1"/>
                </a:solidFill>
                <a:latin typeface="Futura Bk" pitchFamily="34" charset="0"/>
              </a:defRPr>
            </a:lvl3pPr>
            <a:lvl4pPr marL="1600200" indent="-228600" defTabSz="966788" eaLnBrk="0" hangingPunct="0">
              <a:defRPr sz="1600">
                <a:solidFill>
                  <a:schemeClr val="tx1"/>
                </a:solidFill>
                <a:latin typeface="Futura Bk" pitchFamily="34" charset="0"/>
              </a:defRPr>
            </a:lvl4pPr>
            <a:lvl5pPr marL="2057400" indent="-228600" defTabSz="966788" eaLnBrk="0" hangingPunct="0">
              <a:defRPr sz="1600">
                <a:solidFill>
                  <a:schemeClr val="tx1"/>
                </a:solidFill>
                <a:latin typeface="Futura Bk" pitchFamily="34" charset="0"/>
              </a:defRPr>
            </a:lvl5pPr>
            <a:lvl6pPr marL="2514600" indent="-228600" algn="ctr" defTabSz="966788" eaLnBrk="0" fontAlgn="base" hangingPunct="0">
              <a:spcBef>
                <a:spcPct val="0"/>
              </a:spcBef>
              <a:spcAft>
                <a:spcPct val="0"/>
              </a:spcAft>
              <a:defRPr sz="1600">
                <a:solidFill>
                  <a:schemeClr val="tx1"/>
                </a:solidFill>
                <a:latin typeface="Futura Bk" pitchFamily="34" charset="0"/>
              </a:defRPr>
            </a:lvl6pPr>
            <a:lvl7pPr marL="2971800" indent="-228600" algn="ctr" defTabSz="966788" eaLnBrk="0" fontAlgn="base" hangingPunct="0">
              <a:spcBef>
                <a:spcPct val="0"/>
              </a:spcBef>
              <a:spcAft>
                <a:spcPct val="0"/>
              </a:spcAft>
              <a:defRPr sz="1600">
                <a:solidFill>
                  <a:schemeClr val="tx1"/>
                </a:solidFill>
                <a:latin typeface="Futura Bk" pitchFamily="34" charset="0"/>
              </a:defRPr>
            </a:lvl7pPr>
            <a:lvl8pPr marL="3429000" indent="-228600" algn="ctr" defTabSz="966788" eaLnBrk="0" fontAlgn="base" hangingPunct="0">
              <a:spcBef>
                <a:spcPct val="0"/>
              </a:spcBef>
              <a:spcAft>
                <a:spcPct val="0"/>
              </a:spcAft>
              <a:defRPr sz="1600">
                <a:solidFill>
                  <a:schemeClr val="tx1"/>
                </a:solidFill>
                <a:latin typeface="Futura Bk" pitchFamily="34" charset="0"/>
              </a:defRPr>
            </a:lvl8pPr>
            <a:lvl9pPr marL="3886200" indent="-228600" algn="ctr" defTabSz="966788" eaLnBrk="0" fontAlgn="base" hangingPunct="0">
              <a:spcBef>
                <a:spcPct val="0"/>
              </a:spcBef>
              <a:spcAft>
                <a:spcPct val="0"/>
              </a:spcAft>
              <a:defRPr sz="1600">
                <a:solidFill>
                  <a:schemeClr val="tx1"/>
                </a:solidFill>
                <a:latin typeface="Futura Bk" pitchFamily="34" charset="0"/>
              </a:defRPr>
            </a:lvl9pPr>
          </a:lstStyle>
          <a:p>
            <a:pPr algn="r" eaLnBrk="1" hangingPunct="1"/>
            <a:fld id="{6D5AAEBB-CAD8-40AF-971A-A04FFDC0CC52}" type="slidenum">
              <a:rPr lang="en-US" sz="1300">
                <a:latin typeface="Arial" charset="0"/>
              </a:rPr>
              <a:pPr algn="r" eaLnBrk="1" hangingPunct="1"/>
              <a:t>6</a:t>
            </a:fld>
            <a:endParaRPr lang="en-US" sz="1300">
              <a:latin typeface="Arial" charset="0"/>
            </a:endParaRPr>
          </a:p>
        </p:txBody>
      </p:sp>
      <p:sp>
        <p:nvSpPr>
          <p:cNvPr id="40967" name="Rectangle 185345"/>
          <p:cNvSpPr>
            <a:spLocks noGrp="1" noRot="1" noChangeAspect="1" noChangeArrowheads="1" noTextEdit="1"/>
          </p:cNvSpPr>
          <p:nvPr>
            <p:ph type="sldImg"/>
          </p:nvPr>
        </p:nvSpPr>
        <p:spPr>
          <a:xfrm>
            <a:off x="917575" y="746125"/>
            <a:ext cx="4962525" cy="3722688"/>
          </a:xfrm>
          <a:ln cap="flat" algn="ctr">
            <a:headEnd type="none" w="med" len="med"/>
            <a:tailEnd type="none" w="med" len="med"/>
          </a:ln>
        </p:spPr>
      </p:sp>
      <p:sp>
        <p:nvSpPr>
          <p:cNvPr id="40968" name="Rectangle 185346"/>
          <p:cNvSpPr>
            <a:spLocks noGrp="1" noChangeArrowheads="1"/>
          </p:cNvSpPr>
          <p:nvPr>
            <p:ph type="body" idx="1"/>
          </p:nvPr>
        </p:nvSpPr>
        <p:spPr>
          <a:xfrm>
            <a:off x="679450" y="4714875"/>
            <a:ext cx="5438775" cy="44656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661" tIns="48331" rIns="96661" bIns="48331"/>
          <a:lstStyle/>
          <a:p>
            <a:pPr marL="0" indent="0"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buFontTx/>
              <a:buNone/>
            </a:pPr>
            <a:r>
              <a:rPr lang="en-US" smtClean="0"/>
              <a:t>Now that I’ve provided some background on what AMQP, it is time to explain a few key AMQP concepts. Like most messaging platforms, RabbitMQ supports the concept of point to point messaging, which is just a fancy way of saying, I have a single message that needs to be sent to a single recipient. In AMQP we use a “Direct Exchange” to do point to point messaging.</a:t>
            </a:r>
          </a:p>
          <a:p>
            <a:pPr marL="0" indent="0">
              <a:buFontTx/>
              <a:buNone/>
            </a:pPr>
            <a:endParaRPr lang="en-US" smtClean="0"/>
          </a:p>
          <a:p>
            <a:pPr marL="0" indent="0">
              <a:buFontTx/>
              <a:buNone/>
            </a:pPr>
            <a:r>
              <a:rPr lang="en-US" smtClean="0"/>
              <a:t>The cornerstone of AMQP is the concept of an “exchange”. Exchanges are stateless message routers that handle all incoming messages. You will bind an exchange to a message queue, in this case, we will create a “binding” called “marriott” that will route hotel booking messages from the exchange to the “marriott” queue. The “P” icon is for message producers. A message producer will send a message using a “routing” key. I this case, the routing key will match the binding name, but that is not a requirement. “C” stands for a message consumer. Message consumers will connect directly to the RabbitMQ server and queue. You can have as many consumers as you want and those consumers usually stay connected to the messaging system and pull messages as fast as they can process them. </a:t>
            </a:r>
          </a:p>
          <a:p>
            <a:pPr marL="0" indent="0">
              <a:buFontTx/>
              <a:buNone/>
            </a:pPr>
            <a:endParaRPr lang="en-US" smtClean="0"/>
          </a:p>
          <a:p>
            <a:pPr marL="0" indent="0">
              <a:buFontTx/>
              <a:buNone/>
            </a:pPr>
            <a:r>
              <a:rPr lang="en-US" smtClean="0"/>
              <a:t>The message producer will send message one, two and three. Each message will be queued in a “Weak FIFO” order and processed first in/first out style. It is important to note that RabbitMQ does not guarantee message ordering and it is a bad idea to require message ordering for application to application communication, because it is a performance killer.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buFontTx/>
              <a:buNone/>
            </a:pPr>
            <a:r>
              <a:rPr lang="en-US" smtClean="0"/>
              <a:t>Fan-out exchanges have all of the same characteristics of a Direct Exchange except for one key difference. A Fanout exchange is known as a “publish-subscribe” mechanism, which is a fancy way of saying that I need to send a single message to multiple recipients, very similar to an email distribution list. Any queue bound to a fan-out exchange will receive any message sent to the exchange. And, message consumption of each queue will be dependent on the number of consumers and speed of message consumption.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indent="0">
              <a:buFontTx/>
              <a:buNone/>
            </a:pPr>
            <a:r>
              <a:rPr lang="en-US" smtClean="0"/>
              <a:t>The fan-out exchange provides a simple publish-subscribe model, but AMQP also supports a more powerful content based router mechanism called a topic exchange.  In this example, we have three different queues, one for all hotel bookings, whether they are made via orbitz, travelocity or expedia, one for just orbitz bookings and another for orbitz bookings to the marriott hotel chain. </a:t>
            </a:r>
          </a:p>
          <a:p>
            <a:pPr marL="0" indent="0">
              <a:buFontTx/>
              <a:buNone/>
            </a:pPr>
            <a:endParaRPr lang="en-US" smtClean="0"/>
          </a:p>
          <a:p>
            <a:pPr marL="0" indent="0">
              <a:buFontTx/>
              <a:buNone/>
            </a:pPr>
            <a:r>
              <a:rPr lang="en-US" smtClean="0"/>
              <a:t>We will use a binding pattern to control message flow. For the first queue, any message that has a routing key that starts with “booking.” will go to the all_bookings queue because we are using the pound sign, a multi-word pattern symbol. The second queue is bound by an asterisk which will match all single word values. Our last binding requires an exact match because it doesn’t use an asterisk or pound symbol.</a:t>
            </a:r>
          </a:p>
          <a:p>
            <a:pPr marL="0" indent="0">
              <a:buFontTx/>
              <a:buNone/>
            </a:pPr>
            <a:endParaRPr lang="en-US" smtClean="0"/>
          </a:p>
          <a:p>
            <a:pPr marL="0" indent="0">
              <a:buFontTx/>
              <a:buNone/>
            </a:pPr>
            <a:r>
              <a:rPr lang="en-US" smtClean="0"/>
              <a:t>The first message goes to all three queues. The second message doesn’t match the routing key pattern for queue #3. The third message only matches our least specific filter, “all_bookings”.</a:t>
            </a:r>
          </a:p>
          <a:p>
            <a:pPr marL="0" indent="0">
              <a:buFontTx/>
              <a:buNone/>
            </a:pPr>
            <a:endParaRPr lang="en-US" smtClean="0"/>
          </a:p>
          <a:p>
            <a:pPr marL="0" indent="0">
              <a:buFontTx/>
              <a:buNone/>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8"/>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eaLnBrk="1" hangingPunct="1"/>
            <a:r>
              <a:rPr lang="en-US" sz="1000" smtClean="0">
                <a:latin typeface="Futura Hv" pitchFamily="34" charset="0"/>
              </a:rPr>
              <a:t>Presentation Title</a:t>
            </a:r>
          </a:p>
        </p:txBody>
      </p:sp>
      <p:sp>
        <p:nvSpPr>
          <p:cNvPr id="40963" name="Rectangle 11"/>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eaLnBrk="1" hangingPunct="1"/>
            <a:fld id="{2DD269CF-ABBF-4613-9792-88F10C7A9FF5}" type="slidenum">
              <a:rPr lang="en-US" sz="800" smtClean="0"/>
              <a:pPr eaLnBrk="1" hangingPunct="1"/>
              <a:t>19</a:t>
            </a:fld>
            <a:endParaRPr lang="en-US" sz="800" smtClean="0"/>
          </a:p>
        </p:txBody>
      </p:sp>
      <p:sp>
        <p:nvSpPr>
          <p:cNvPr id="40964" name="Rectangle 12"/>
          <p:cNvSpPr>
            <a:spLocks noGrp="1" noChangeArrowheads="1"/>
          </p:cNvSpPr>
          <p:nvPr>
            <p:ph type="dt" sz="quarter"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eaLnBrk="1" hangingPunct="1"/>
            <a:fld id="{58C0DBB1-1F84-41A1-A2C5-C166B582310D}" type="datetime4">
              <a:rPr lang="en-US" sz="1200" smtClean="0"/>
              <a:pPr eaLnBrk="1" hangingPunct="1"/>
              <a:t>March 22, 2013</a:t>
            </a:fld>
            <a:endParaRPr lang="en-US" sz="1200" smtClean="0"/>
          </a:p>
        </p:txBody>
      </p:sp>
      <p:sp>
        <p:nvSpPr>
          <p:cNvPr id="40965" name="Rectangle 7"/>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algn="r" eaLnBrk="1" hangingPunct="1"/>
            <a:fld id="{3806925D-0BEB-4198-91B8-1F0152E03CF4}" type="slidenum">
              <a:rPr lang="de-DE" sz="1200">
                <a:latin typeface="Arial" charset="0"/>
              </a:rPr>
              <a:pPr algn="r" eaLnBrk="1" hangingPunct="1"/>
              <a:t>19</a:t>
            </a:fld>
            <a:endParaRPr lang="de-DE" sz="1200">
              <a:latin typeface="Arial" charset="0"/>
            </a:endParaRPr>
          </a:p>
        </p:txBody>
      </p:sp>
      <p:sp>
        <p:nvSpPr>
          <p:cNvPr id="40966" name="Shape 4"/>
          <p:cNvSpPr txBox="1">
            <a:spLocks noGrp="1" noChangeArrowheads="1"/>
          </p:cNvSpPr>
          <p:nvPr/>
        </p:nvSpPr>
        <p:spPr bwMode="auto">
          <a:xfrm>
            <a:off x="3849688" y="9428163"/>
            <a:ext cx="2946400" cy="496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lIns="96661" tIns="48331" rIns="96661" bIns="48331" anchor="b"/>
          <a:lstStyle>
            <a:lvl1pPr defTabSz="966788" eaLnBrk="0" hangingPunct="0">
              <a:defRPr sz="1600">
                <a:solidFill>
                  <a:schemeClr val="tx1"/>
                </a:solidFill>
                <a:latin typeface="Futura Bk" pitchFamily="34" charset="0"/>
              </a:defRPr>
            </a:lvl1pPr>
            <a:lvl2pPr marL="742950" indent="-285750" defTabSz="966788" eaLnBrk="0" hangingPunct="0">
              <a:defRPr sz="1600">
                <a:solidFill>
                  <a:schemeClr val="tx1"/>
                </a:solidFill>
                <a:latin typeface="Futura Bk" pitchFamily="34" charset="0"/>
              </a:defRPr>
            </a:lvl2pPr>
            <a:lvl3pPr marL="1143000" indent="-228600" defTabSz="966788" eaLnBrk="0" hangingPunct="0">
              <a:defRPr sz="1600">
                <a:solidFill>
                  <a:schemeClr val="tx1"/>
                </a:solidFill>
                <a:latin typeface="Futura Bk" pitchFamily="34" charset="0"/>
              </a:defRPr>
            </a:lvl3pPr>
            <a:lvl4pPr marL="1600200" indent="-228600" defTabSz="966788" eaLnBrk="0" hangingPunct="0">
              <a:defRPr sz="1600">
                <a:solidFill>
                  <a:schemeClr val="tx1"/>
                </a:solidFill>
                <a:latin typeface="Futura Bk" pitchFamily="34" charset="0"/>
              </a:defRPr>
            </a:lvl4pPr>
            <a:lvl5pPr marL="2057400" indent="-228600" defTabSz="966788" eaLnBrk="0" hangingPunct="0">
              <a:defRPr sz="1600">
                <a:solidFill>
                  <a:schemeClr val="tx1"/>
                </a:solidFill>
                <a:latin typeface="Futura Bk" pitchFamily="34" charset="0"/>
              </a:defRPr>
            </a:lvl5pPr>
            <a:lvl6pPr marL="2514600" indent="-228600" algn="ctr" defTabSz="966788" eaLnBrk="0" fontAlgn="base" hangingPunct="0">
              <a:spcBef>
                <a:spcPct val="0"/>
              </a:spcBef>
              <a:spcAft>
                <a:spcPct val="0"/>
              </a:spcAft>
              <a:defRPr sz="1600">
                <a:solidFill>
                  <a:schemeClr val="tx1"/>
                </a:solidFill>
                <a:latin typeface="Futura Bk" pitchFamily="34" charset="0"/>
              </a:defRPr>
            </a:lvl6pPr>
            <a:lvl7pPr marL="2971800" indent="-228600" algn="ctr" defTabSz="966788" eaLnBrk="0" fontAlgn="base" hangingPunct="0">
              <a:spcBef>
                <a:spcPct val="0"/>
              </a:spcBef>
              <a:spcAft>
                <a:spcPct val="0"/>
              </a:spcAft>
              <a:defRPr sz="1600">
                <a:solidFill>
                  <a:schemeClr val="tx1"/>
                </a:solidFill>
                <a:latin typeface="Futura Bk" pitchFamily="34" charset="0"/>
              </a:defRPr>
            </a:lvl7pPr>
            <a:lvl8pPr marL="3429000" indent="-228600" algn="ctr" defTabSz="966788" eaLnBrk="0" fontAlgn="base" hangingPunct="0">
              <a:spcBef>
                <a:spcPct val="0"/>
              </a:spcBef>
              <a:spcAft>
                <a:spcPct val="0"/>
              </a:spcAft>
              <a:defRPr sz="1600">
                <a:solidFill>
                  <a:schemeClr val="tx1"/>
                </a:solidFill>
                <a:latin typeface="Futura Bk" pitchFamily="34" charset="0"/>
              </a:defRPr>
            </a:lvl8pPr>
            <a:lvl9pPr marL="3886200" indent="-228600" algn="ctr" defTabSz="966788" eaLnBrk="0" fontAlgn="base" hangingPunct="0">
              <a:spcBef>
                <a:spcPct val="0"/>
              </a:spcBef>
              <a:spcAft>
                <a:spcPct val="0"/>
              </a:spcAft>
              <a:defRPr sz="1600">
                <a:solidFill>
                  <a:schemeClr val="tx1"/>
                </a:solidFill>
                <a:latin typeface="Futura Bk" pitchFamily="34" charset="0"/>
              </a:defRPr>
            </a:lvl9pPr>
          </a:lstStyle>
          <a:p>
            <a:pPr algn="r" eaLnBrk="1" hangingPunct="1"/>
            <a:fld id="{6D5AAEBB-CAD8-40AF-971A-A04FFDC0CC52}" type="slidenum">
              <a:rPr lang="en-US" sz="1300">
                <a:latin typeface="Arial" charset="0"/>
              </a:rPr>
              <a:pPr algn="r" eaLnBrk="1" hangingPunct="1"/>
              <a:t>19</a:t>
            </a:fld>
            <a:endParaRPr lang="en-US" sz="1300">
              <a:latin typeface="Arial" charset="0"/>
            </a:endParaRPr>
          </a:p>
        </p:txBody>
      </p:sp>
      <p:sp>
        <p:nvSpPr>
          <p:cNvPr id="40967" name="Rectangle 185345"/>
          <p:cNvSpPr>
            <a:spLocks noGrp="1" noRot="1" noChangeAspect="1" noChangeArrowheads="1" noTextEdit="1"/>
          </p:cNvSpPr>
          <p:nvPr>
            <p:ph type="sldImg"/>
          </p:nvPr>
        </p:nvSpPr>
        <p:spPr>
          <a:xfrm>
            <a:off x="917575" y="746125"/>
            <a:ext cx="4962525" cy="3722688"/>
          </a:xfrm>
          <a:ln cap="flat" algn="ctr">
            <a:headEnd type="none" w="med" len="med"/>
            <a:tailEnd type="none" w="med" len="med"/>
          </a:ln>
        </p:spPr>
      </p:sp>
      <p:sp>
        <p:nvSpPr>
          <p:cNvPr id="40968" name="Rectangle 185346"/>
          <p:cNvSpPr>
            <a:spLocks noGrp="1" noChangeArrowheads="1"/>
          </p:cNvSpPr>
          <p:nvPr>
            <p:ph type="body" idx="1"/>
          </p:nvPr>
        </p:nvSpPr>
        <p:spPr>
          <a:xfrm>
            <a:off x="679450" y="4714875"/>
            <a:ext cx="5438775" cy="44656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6661" tIns="48331" rIns="96661" bIns="48331"/>
          <a:lstStyle/>
          <a:p>
            <a:pPr marL="0" indent="0" eaLnBrk="1" hangingPunct="1"/>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mtClean="0"/>
              <a:t>There are other aspects to AMQP that we are not going to cover today, like security and transactions, but having an understanding of Direct Exchanges, Fanout Exchanges and Topic Exchanges are crucial for both the application and infrastructure teams. Now, I’m going to spend some time on a feature that is not related to AMQP, but that is more of an infrastructure concern.</a:t>
            </a:r>
          </a:p>
          <a:p>
            <a:endParaRPr lang="en-US" smtClean="0"/>
          </a:p>
          <a:p>
            <a:r>
              <a:rPr lang="en-US" smtClean="0"/>
              <a:t>In RabbitMQ, you can create a clustered configuration. You can use clustering to elastically scale your messaging infrastructure. There are a few key points to keep in mind when you use a clustered configuration. First, the message producers and message consumers can send and retrieve messages by connecting to any server in the cluster. In this way, you can spread load evenly and avoid having a single point of system failure for all queues. </a:t>
            </a:r>
          </a:p>
          <a:p>
            <a:endParaRPr lang="en-US" smtClean="0"/>
          </a:p>
          <a:p>
            <a:r>
              <a:rPr lang="en-US" smtClean="0"/>
              <a:t>Secondly, Highlander rules apply for queues in a cluster. A queue only lives on one cluster node. For example, the marriott queue will live on only one RabbitMQ server. </a:t>
            </a:r>
          </a:p>
          <a:p>
            <a:endParaRPr lang="en-US" smtClean="0"/>
          </a:p>
          <a:p>
            <a:r>
              <a:rPr lang="en-US" smtClean="0"/>
              <a:t>In this example, we have three RabbitMQ servers in one cluster. Each RabbitMQ server owns a single queue. For message one, the message producer is sending a message that will be routed to the same server that the producer is connected to. But, message two has a routing key that is bound to a queue that is owned by a different server in the cluster. Message 2 will get routed from the server that the producer is connected to, RMQ2, to the server that owns the queue, RMQ3. For message 3 the producer will send the message to RMQ3 and RMQ3 will forward that message to RMQ2. </a:t>
            </a:r>
          </a:p>
          <a:p>
            <a:endParaRPr lang="en-US" smtClean="0"/>
          </a:p>
          <a:p>
            <a:r>
              <a:rPr lang="en-US" smtClean="0"/>
              <a:t>Message consumers are able to retrieve any message from any queue in the cluster, even if it is not connected to the server that owns the queue. In this case a message consumer can retrieve messages from RMQ1 even though it is connected to RMQ2. </a:t>
            </a:r>
          </a:p>
          <a:p>
            <a:endParaRPr lang="en-US" smtClean="0"/>
          </a:p>
          <a:p>
            <a:r>
              <a:rPr lang="en-US" smtClean="0"/>
              <a:t>By using clustering, you can add new queues on new servers without re-configuring your messaging clients to communicate with those newly added servers.  </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FFF"/>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ltGray">
          <a:xfrm>
            <a:off x="0" y="0"/>
            <a:ext cx="5524500" cy="4800600"/>
          </a:xfrm>
          <a:prstGeom prst="rect">
            <a:avLst/>
          </a:prstGeom>
          <a:solidFill>
            <a:schemeClr val="accent1"/>
          </a:solidFill>
          <a:ln w="9525">
            <a:noFill/>
            <a:miter lim="800000"/>
            <a:headEnd/>
            <a:tailEnd/>
          </a:ln>
          <a:effectLst/>
        </p:spPr>
        <p:txBody>
          <a:bodyPr wrap="none" anchor="ctr"/>
          <a:lstStyle/>
          <a:p>
            <a:pPr>
              <a:defRPr/>
            </a:pPr>
            <a:endParaRPr lang="en-US"/>
          </a:p>
        </p:txBody>
      </p:sp>
      <p:pic>
        <p:nvPicPr>
          <p:cNvPr id="6" name="Picture 11" descr="plushp"/>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49900" y="4087813"/>
            <a:ext cx="2486025" cy="1919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2" descr="title_blue"/>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5572125" y="0"/>
            <a:ext cx="35718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42086" name="Rectangle 6"/>
          <p:cNvSpPr>
            <a:spLocks noGrp="1" noChangeArrowheads="1"/>
          </p:cNvSpPr>
          <p:nvPr>
            <p:ph type="subTitle" idx="1"/>
          </p:nvPr>
        </p:nvSpPr>
        <p:spPr>
          <a:xfrm>
            <a:off x="428625" y="5373688"/>
            <a:ext cx="4570413" cy="914400"/>
          </a:xfrm>
        </p:spPr>
        <p:txBody>
          <a:bodyPr/>
          <a:lstStyle>
            <a:lvl1pPr marL="0" indent="0">
              <a:spcBef>
                <a:spcPct val="10000"/>
              </a:spcBef>
              <a:buFontTx/>
              <a:buNone/>
              <a:defRPr sz="2000">
                <a:solidFill>
                  <a:srgbClr val="000000"/>
                </a:solidFill>
                <a:latin typeface="Futura Hv" pitchFamily="34" charset="0"/>
              </a:defRPr>
            </a:lvl1pPr>
          </a:lstStyle>
          <a:p>
            <a:r>
              <a:rPr lang="en-US"/>
              <a:t>Click to edit Master subtitle style</a:t>
            </a:r>
          </a:p>
        </p:txBody>
      </p:sp>
      <p:sp>
        <p:nvSpPr>
          <p:cNvPr id="942087" name="Rectangle 7"/>
          <p:cNvSpPr>
            <a:spLocks noGrp="1" noChangeArrowheads="1"/>
          </p:cNvSpPr>
          <p:nvPr>
            <p:ph type="ctrTitle"/>
          </p:nvPr>
        </p:nvSpPr>
        <p:spPr>
          <a:xfrm>
            <a:off x="428625" y="1143000"/>
            <a:ext cx="4829175" cy="2968625"/>
          </a:xfrm>
        </p:spPr>
        <p:txBody>
          <a:bodyPr/>
          <a:lstStyle>
            <a:lvl1pPr>
              <a:defRPr sz="4400">
                <a:latin typeface="Futura Lt" pitchFamily="34" charset="0"/>
              </a:defRPr>
            </a:lvl1pPr>
          </a:lstStyle>
          <a:p>
            <a:r>
              <a:rPr lang="en-US"/>
              <a:t>Click to edit Master title style</a:t>
            </a:r>
          </a:p>
        </p:txBody>
      </p:sp>
    </p:spTree>
    <p:extLst>
      <p:ext uri="{BB962C8B-B14F-4D97-AF65-F5344CB8AC3E}">
        <p14:creationId xmlns:p14="http://schemas.microsoft.com/office/powerpoint/2010/main" xmlns="" val="3434476834"/>
      </p:ext>
    </p:extLst>
  </p:cSld>
  <p:clrMapOvr>
    <a:overrideClrMapping bg1="dk2" tx1="lt1" bg2="dk1" tx2="lt2" accent1="accent1" accent2="accent2" accent3="accent3" accent4="accent4" accent5="accent5" accent6="accent6" hlink="hlink" folHlink="folHlink"/>
  </p:clrMapOvr>
  <p:transition advTm="5000">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6"/>
          <p:cNvSpPr>
            <a:spLocks noGrp="1"/>
          </p:cNvSpPr>
          <p:nvPr>
            <p:ph type="body" sz="quarter" idx="13"/>
          </p:nvPr>
        </p:nvSpPr>
        <p:spPr>
          <a:xfrm>
            <a:off x="352425" y="786384"/>
            <a:ext cx="8385048" cy="5010912"/>
          </a:xfrm>
        </p:spPr>
        <p:txBody>
          <a:bodyPr/>
          <a:lstStyle>
            <a:lvl1pPr marL="233351" indent="-233351">
              <a:buClr>
                <a:schemeClr val="accent1">
                  <a:lumMod val="75000"/>
                </a:schemeClr>
              </a:buClr>
              <a:buFont typeface="Wingdings" pitchFamily="2" charset="2"/>
              <a:buChar char="§"/>
              <a:defRPr/>
            </a:lvl1pPr>
            <a:lvl2pPr>
              <a:buClr>
                <a:schemeClr val="accent1">
                  <a:lumMod val="75000"/>
                </a:schemeClr>
              </a:buClr>
              <a:defRPr/>
            </a:lvl2pPr>
            <a:lvl3pPr>
              <a:buClr>
                <a:schemeClr val="accent1">
                  <a:lumMod val="75000"/>
                </a:schemeClr>
              </a:buClr>
              <a:defRPr/>
            </a:lvl3pPr>
            <a:lvl4pPr>
              <a:buClr>
                <a:schemeClr val="accent1">
                  <a:lumMod val="75000"/>
                </a:schemeClr>
              </a:buClr>
              <a:defRPr/>
            </a:lvl4pPr>
            <a:lvl5pPr>
              <a:buClr>
                <a:schemeClr val="accent1">
                  <a:lumMod val="75000"/>
                </a:schemeClr>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117892474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xmlns="" val="6059977"/>
      </p:ext>
    </p:extLst>
  </p:cSld>
  <p:clrMapOvr>
    <a:masterClrMapping/>
  </p:clrMapOvr>
  <p:transition advTm="5000">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A39CE75-4BD3-45D2-AC7D-82AE66117F15}" type="datetime4">
              <a:rPr lang="en-US"/>
              <a:pPr>
                <a:defRPr/>
              </a:pPr>
              <a:t>March 22, 2013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7"/>
          <p:cNvSpPr>
            <a:spLocks noGrp="1" noChangeArrowheads="1"/>
          </p:cNvSpPr>
          <p:nvPr>
            <p:ph type="sldNum" sz="quarter" idx="12"/>
          </p:nvPr>
        </p:nvSpPr>
        <p:spPr>
          <a:xfrm>
            <a:off x="8226425" y="6629400"/>
            <a:ext cx="758825" cy="219075"/>
          </a:xfrm>
          <a:prstGeom prst="rect">
            <a:avLst/>
          </a:prstGeom>
          <a:ln/>
        </p:spPr>
        <p:txBody>
          <a:bodyPr/>
          <a:lstStyle>
            <a:lvl1pPr>
              <a:defRPr/>
            </a:lvl1pPr>
          </a:lstStyle>
          <a:p>
            <a:pPr>
              <a:defRPr/>
            </a:pPr>
            <a:fld id="{0AE6C8D8-54BA-4E88-9995-D9E28D7717DA}" type="slidenum">
              <a:rPr lang="en-US"/>
              <a:pPr>
                <a:defRPr/>
              </a:pPr>
              <a:t>‹#›</a:t>
            </a:fld>
            <a:endParaRPr lang="en-US"/>
          </a:p>
        </p:txBody>
      </p:sp>
    </p:spTree>
    <p:extLst>
      <p:ext uri="{BB962C8B-B14F-4D97-AF65-F5344CB8AC3E}">
        <p14:creationId xmlns:p14="http://schemas.microsoft.com/office/powerpoint/2010/main" xmlns="" val="1215602711"/>
      </p:ext>
    </p:extLst>
  </p:cSld>
  <p:clrMapOvr>
    <a:masterClrMapping/>
  </p:clrMapOvr>
  <p:transition advTm="5000">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1447800"/>
            <a:ext cx="4151313"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2813" y="1447800"/>
            <a:ext cx="4151312"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CE73B8D3-9679-4C13-99CD-57D319BF029C}" type="datetime4">
              <a:rPr lang="en-US"/>
              <a:pPr>
                <a:defRPr/>
              </a:pPr>
              <a:t>March 22, 2013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7"/>
          <p:cNvSpPr>
            <a:spLocks noGrp="1" noChangeArrowheads="1"/>
          </p:cNvSpPr>
          <p:nvPr>
            <p:ph type="sldNum" sz="quarter" idx="12"/>
          </p:nvPr>
        </p:nvSpPr>
        <p:spPr>
          <a:xfrm>
            <a:off x="8226425" y="6629400"/>
            <a:ext cx="758825" cy="219075"/>
          </a:xfrm>
          <a:prstGeom prst="rect">
            <a:avLst/>
          </a:prstGeom>
          <a:ln/>
        </p:spPr>
        <p:txBody>
          <a:bodyPr/>
          <a:lstStyle>
            <a:lvl1pPr>
              <a:defRPr/>
            </a:lvl1pPr>
          </a:lstStyle>
          <a:p>
            <a:pPr>
              <a:defRPr/>
            </a:pPr>
            <a:fld id="{F6FD72A1-DCA0-4AF3-BDDB-892AA54E22D7}" type="slidenum">
              <a:rPr lang="en-US"/>
              <a:pPr>
                <a:defRPr/>
              </a:pPr>
              <a:t>‹#›</a:t>
            </a:fld>
            <a:endParaRPr lang="en-US"/>
          </a:p>
        </p:txBody>
      </p:sp>
    </p:spTree>
    <p:extLst>
      <p:ext uri="{BB962C8B-B14F-4D97-AF65-F5344CB8AC3E}">
        <p14:creationId xmlns:p14="http://schemas.microsoft.com/office/powerpoint/2010/main" xmlns="" val="3917936399"/>
      </p:ext>
    </p:extLst>
  </p:cSld>
  <p:clrMapOvr>
    <a:masterClrMapping/>
  </p:clrMapOvr>
  <p:transition advTm="5000">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58A7303D-6DE1-4F72-A7AC-3EE9A153A17E}" type="datetime4">
              <a:rPr lang="en-US"/>
              <a:pPr>
                <a:defRPr/>
              </a:pPr>
              <a:t>March 22, 2013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7"/>
          <p:cNvSpPr>
            <a:spLocks noGrp="1" noChangeArrowheads="1"/>
          </p:cNvSpPr>
          <p:nvPr>
            <p:ph type="sldNum" sz="quarter" idx="12"/>
          </p:nvPr>
        </p:nvSpPr>
        <p:spPr>
          <a:xfrm>
            <a:off x="8226425" y="6629400"/>
            <a:ext cx="758825" cy="219075"/>
          </a:xfrm>
          <a:prstGeom prst="rect">
            <a:avLst/>
          </a:prstGeom>
          <a:ln/>
        </p:spPr>
        <p:txBody>
          <a:bodyPr/>
          <a:lstStyle>
            <a:lvl1pPr>
              <a:defRPr/>
            </a:lvl1pPr>
          </a:lstStyle>
          <a:p>
            <a:pPr>
              <a:defRPr/>
            </a:pPr>
            <a:fld id="{798D6D3B-CFB0-49D2-B828-2D394677BF9E}" type="slidenum">
              <a:rPr lang="en-US"/>
              <a:pPr>
                <a:defRPr/>
              </a:pPr>
              <a:t>‹#›</a:t>
            </a:fld>
            <a:endParaRPr lang="en-US"/>
          </a:p>
        </p:txBody>
      </p:sp>
    </p:spTree>
    <p:extLst>
      <p:ext uri="{BB962C8B-B14F-4D97-AF65-F5344CB8AC3E}">
        <p14:creationId xmlns:p14="http://schemas.microsoft.com/office/powerpoint/2010/main" xmlns="" val="3413043652"/>
      </p:ext>
    </p:extLst>
  </p:cSld>
  <p:clrMapOvr>
    <a:masterClrMapping/>
  </p:clrMapOvr>
  <p:transition advTm="5000">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7095A63-01E6-4825-AFDF-E717D5B69F2D}" type="datetime4">
              <a:rPr lang="en-US"/>
              <a:pPr>
                <a:defRPr/>
              </a:pPr>
              <a:t>March 22, 2013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7"/>
          <p:cNvSpPr>
            <a:spLocks noGrp="1" noChangeArrowheads="1"/>
          </p:cNvSpPr>
          <p:nvPr>
            <p:ph type="sldNum" sz="quarter" idx="12"/>
          </p:nvPr>
        </p:nvSpPr>
        <p:spPr>
          <a:xfrm>
            <a:off x="8226425" y="6629400"/>
            <a:ext cx="758825" cy="219075"/>
          </a:xfrm>
          <a:prstGeom prst="rect">
            <a:avLst/>
          </a:prstGeom>
          <a:ln/>
        </p:spPr>
        <p:txBody>
          <a:bodyPr/>
          <a:lstStyle>
            <a:lvl1pPr>
              <a:defRPr/>
            </a:lvl1pPr>
          </a:lstStyle>
          <a:p>
            <a:pPr>
              <a:defRPr/>
            </a:pPr>
            <a:fld id="{74458DA7-E812-4FA8-B8F0-1324478E3E5D}" type="slidenum">
              <a:rPr lang="en-US"/>
              <a:pPr>
                <a:defRPr/>
              </a:pPr>
              <a:t>‹#›</a:t>
            </a:fld>
            <a:endParaRPr lang="en-US"/>
          </a:p>
        </p:txBody>
      </p:sp>
    </p:spTree>
    <p:extLst>
      <p:ext uri="{BB962C8B-B14F-4D97-AF65-F5344CB8AC3E}">
        <p14:creationId xmlns:p14="http://schemas.microsoft.com/office/powerpoint/2010/main" xmlns="" val="3629991810"/>
      </p:ext>
    </p:extLst>
  </p:cSld>
  <p:clrMapOvr>
    <a:masterClrMapping/>
  </p:clrMapOvr>
  <p:transition advTm="5000">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328614" y="313419"/>
            <a:ext cx="8123236" cy="574516"/>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xmlns="" val="3755552572"/>
      </p:ext>
    </p:extLst>
  </p:cSld>
  <p:clrMapOvr>
    <a:masterClrMapping/>
  </p:clrMapOvr>
  <p:transition advTm="5000">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7" y="114300"/>
            <a:ext cx="7629525"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19102" y="1447800"/>
            <a:ext cx="8455025" cy="5027613"/>
          </a:xfrm>
        </p:spPr>
        <p:txBody>
          <a:bodyPr/>
          <a:lstStyle/>
          <a:p>
            <a:pPr lvl="0"/>
            <a:endParaRPr lang="en-US" noProof="0" smtClean="0"/>
          </a:p>
        </p:txBody>
      </p:sp>
    </p:spTree>
    <p:extLst>
      <p:ext uri="{BB962C8B-B14F-4D97-AF65-F5344CB8AC3E}">
        <p14:creationId xmlns:p14="http://schemas.microsoft.com/office/powerpoint/2010/main" xmlns="" val="1076027982"/>
      </p:ext>
    </p:extLst>
  </p:cSld>
  <p:clrMapOvr>
    <a:masterClrMapping/>
  </p:clrMapOvr>
  <p:transition advTm="5000">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627" y="114300"/>
            <a:ext cx="7629525"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19102" y="1447800"/>
            <a:ext cx="4151313" cy="5027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2813" y="1447800"/>
            <a:ext cx="4151312" cy="5027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84717438"/>
      </p:ext>
    </p:extLst>
  </p:cSld>
  <p:clrMapOvr>
    <a:masterClrMapping/>
  </p:clrMapOvr>
  <p:transition advTm="5000">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8625" y="114300"/>
            <a:ext cx="7629525"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19100" y="1447800"/>
            <a:ext cx="8455025" cy="5027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41060" name="Rectangle 4"/>
          <p:cNvSpPr>
            <a:spLocks noGrp="1" noChangeArrowheads="1"/>
          </p:cNvSpPr>
          <p:nvPr>
            <p:ph type="dt" sz="half" idx="2"/>
          </p:nvPr>
        </p:nvSpPr>
        <p:spPr bwMode="auto">
          <a:xfrm>
            <a:off x="590550" y="6629400"/>
            <a:ext cx="146685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900">
                <a:solidFill>
                  <a:srgbClr val="848589"/>
                </a:solidFill>
              </a:defRPr>
            </a:lvl1pPr>
          </a:lstStyle>
          <a:p>
            <a:pPr>
              <a:defRPr/>
            </a:pPr>
            <a:fld id="{31693EC0-B330-4CBA-A971-618928A689FA}" type="datetime4">
              <a:rPr lang="en-US"/>
              <a:pPr>
                <a:defRPr/>
              </a:pPr>
              <a:t>March 22, 2013</a:t>
            </a:fld>
            <a:endParaRPr lang="en-US"/>
          </a:p>
        </p:txBody>
      </p:sp>
      <p:sp>
        <p:nvSpPr>
          <p:cNvPr id="941061" name="Rectangle 5"/>
          <p:cNvSpPr>
            <a:spLocks noGrp="1" noChangeArrowheads="1"/>
          </p:cNvSpPr>
          <p:nvPr>
            <p:ph type="ftr" sz="quarter" idx="3"/>
          </p:nvPr>
        </p:nvSpPr>
        <p:spPr bwMode="auto">
          <a:xfrm>
            <a:off x="2133600" y="6629400"/>
            <a:ext cx="4457700" cy="2190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900">
                <a:solidFill>
                  <a:srgbClr val="848589"/>
                </a:solidFill>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4066" r:id="rId1"/>
    <p:sldLayoutId id="2147484043" r:id="rId2"/>
    <p:sldLayoutId id="2147484044" r:id="rId3"/>
    <p:sldLayoutId id="2147484045" r:id="rId4"/>
    <p:sldLayoutId id="2147484047" r:id="rId5"/>
    <p:sldLayoutId id="2147484048" r:id="rId6"/>
    <p:sldLayoutId id="2147484067" r:id="rId7"/>
    <p:sldLayoutId id="2147484069" r:id="rId8"/>
    <p:sldLayoutId id="2147484070" r:id="rId9"/>
    <p:sldLayoutId id="2147484071" r:id="rId10"/>
  </p:sldLayoutIdLst>
  <p:transition advTm="5000">
    <p:wipe dir="r"/>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600">
          <a:solidFill>
            <a:schemeClr val="tx2"/>
          </a:solidFill>
          <a:latin typeface="+mj-lt"/>
          <a:ea typeface="+mj-ea"/>
          <a:cs typeface="+mj-cs"/>
        </a:defRPr>
      </a:lvl1pPr>
      <a:lvl2pPr algn="l" rtl="0" eaLnBrk="0" fontAlgn="base" hangingPunct="0">
        <a:lnSpc>
          <a:spcPct val="90000"/>
        </a:lnSpc>
        <a:spcBef>
          <a:spcPct val="0"/>
        </a:spcBef>
        <a:spcAft>
          <a:spcPct val="0"/>
        </a:spcAft>
        <a:defRPr sz="3600">
          <a:solidFill>
            <a:schemeClr val="tx2"/>
          </a:solidFill>
          <a:latin typeface="Futura Bk" pitchFamily="34" charset="0"/>
        </a:defRPr>
      </a:lvl2pPr>
      <a:lvl3pPr algn="l" rtl="0" eaLnBrk="0" fontAlgn="base" hangingPunct="0">
        <a:lnSpc>
          <a:spcPct val="90000"/>
        </a:lnSpc>
        <a:spcBef>
          <a:spcPct val="0"/>
        </a:spcBef>
        <a:spcAft>
          <a:spcPct val="0"/>
        </a:spcAft>
        <a:defRPr sz="3600">
          <a:solidFill>
            <a:schemeClr val="tx2"/>
          </a:solidFill>
          <a:latin typeface="Futura Bk" pitchFamily="34" charset="0"/>
        </a:defRPr>
      </a:lvl3pPr>
      <a:lvl4pPr algn="l" rtl="0" eaLnBrk="0" fontAlgn="base" hangingPunct="0">
        <a:lnSpc>
          <a:spcPct val="90000"/>
        </a:lnSpc>
        <a:spcBef>
          <a:spcPct val="0"/>
        </a:spcBef>
        <a:spcAft>
          <a:spcPct val="0"/>
        </a:spcAft>
        <a:defRPr sz="3600">
          <a:solidFill>
            <a:schemeClr val="tx2"/>
          </a:solidFill>
          <a:latin typeface="Futura Bk" pitchFamily="34" charset="0"/>
        </a:defRPr>
      </a:lvl4pPr>
      <a:lvl5pPr algn="l" rtl="0" eaLnBrk="0" fontAlgn="base" hangingPunct="0">
        <a:lnSpc>
          <a:spcPct val="90000"/>
        </a:lnSpc>
        <a:spcBef>
          <a:spcPct val="0"/>
        </a:spcBef>
        <a:spcAft>
          <a:spcPct val="0"/>
        </a:spcAft>
        <a:defRPr sz="3600">
          <a:solidFill>
            <a:schemeClr val="tx2"/>
          </a:solidFill>
          <a:latin typeface="Futura Bk" pitchFamily="34" charset="0"/>
        </a:defRPr>
      </a:lvl5pPr>
      <a:lvl6pPr marL="457200" algn="l" rtl="0" fontAlgn="base">
        <a:lnSpc>
          <a:spcPct val="90000"/>
        </a:lnSpc>
        <a:spcBef>
          <a:spcPct val="0"/>
        </a:spcBef>
        <a:spcAft>
          <a:spcPct val="0"/>
        </a:spcAft>
        <a:defRPr sz="3600">
          <a:solidFill>
            <a:schemeClr val="tx2"/>
          </a:solidFill>
          <a:latin typeface="Futura Bk" pitchFamily="34" charset="0"/>
        </a:defRPr>
      </a:lvl6pPr>
      <a:lvl7pPr marL="914400" algn="l" rtl="0" fontAlgn="base">
        <a:lnSpc>
          <a:spcPct val="90000"/>
        </a:lnSpc>
        <a:spcBef>
          <a:spcPct val="0"/>
        </a:spcBef>
        <a:spcAft>
          <a:spcPct val="0"/>
        </a:spcAft>
        <a:defRPr sz="3600">
          <a:solidFill>
            <a:schemeClr val="tx2"/>
          </a:solidFill>
          <a:latin typeface="Futura Bk" pitchFamily="34" charset="0"/>
        </a:defRPr>
      </a:lvl7pPr>
      <a:lvl8pPr marL="1371600" algn="l" rtl="0" fontAlgn="base">
        <a:lnSpc>
          <a:spcPct val="90000"/>
        </a:lnSpc>
        <a:spcBef>
          <a:spcPct val="0"/>
        </a:spcBef>
        <a:spcAft>
          <a:spcPct val="0"/>
        </a:spcAft>
        <a:defRPr sz="3600">
          <a:solidFill>
            <a:schemeClr val="tx2"/>
          </a:solidFill>
          <a:latin typeface="Futura Bk" pitchFamily="34" charset="0"/>
        </a:defRPr>
      </a:lvl8pPr>
      <a:lvl9pPr marL="1828800" algn="l" rtl="0" fontAlgn="base">
        <a:lnSpc>
          <a:spcPct val="90000"/>
        </a:lnSpc>
        <a:spcBef>
          <a:spcPct val="0"/>
        </a:spcBef>
        <a:spcAft>
          <a:spcPct val="0"/>
        </a:spcAft>
        <a:defRPr sz="3600">
          <a:solidFill>
            <a:schemeClr val="tx2"/>
          </a:solidFill>
          <a:latin typeface="Futura Bk" pitchFamily="34" charset="0"/>
        </a:defRPr>
      </a:lvl9pPr>
    </p:titleStyle>
    <p:bodyStyle>
      <a:lvl1pPr marL="228600" indent="-228600" algn="l" rtl="0" eaLnBrk="0" fontAlgn="base" hangingPunct="0">
        <a:lnSpc>
          <a:spcPct val="90000"/>
        </a:lnSpc>
        <a:spcBef>
          <a:spcPct val="30000"/>
        </a:spcBef>
        <a:spcAft>
          <a:spcPct val="10000"/>
        </a:spcAft>
        <a:buClr>
          <a:srgbClr val="B2B3B5"/>
        </a:buClr>
        <a:buSzPct val="75000"/>
        <a:buChar char="•"/>
        <a:defRPr sz="2800">
          <a:solidFill>
            <a:schemeClr val="tx1"/>
          </a:solidFill>
          <a:latin typeface="+mn-lt"/>
          <a:ea typeface="+mn-ea"/>
          <a:cs typeface="+mn-cs"/>
        </a:defRPr>
      </a:lvl1pPr>
      <a:lvl2pPr marL="571500" indent="-228600" algn="l" rtl="0" eaLnBrk="0" fontAlgn="base" hangingPunct="0">
        <a:lnSpc>
          <a:spcPct val="90000"/>
        </a:lnSpc>
        <a:spcBef>
          <a:spcPct val="10000"/>
        </a:spcBef>
        <a:spcAft>
          <a:spcPct val="10000"/>
        </a:spcAft>
        <a:buClr>
          <a:srgbClr val="B2B3B5"/>
        </a:buClr>
        <a:buFont typeface="Arial" charset="0"/>
        <a:buChar char="−"/>
        <a:defRPr sz="2400">
          <a:solidFill>
            <a:schemeClr val="tx1"/>
          </a:solidFill>
          <a:latin typeface="+mn-lt"/>
        </a:defRPr>
      </a:lvl2pPr>
      <a:lvl3pPr marL="914400" indent="-228600" algn="l" rtl="0" eaLnBrk="0" fontAlgn="base" hangingPunct="0">
        <a:lnSpc>
          <a:spcPct val="90000"/>
        </a:lnSpc>
        <a:spcBef>
          <a:spcPct val="10000"/>
        </a:spcBef>
        <a:spcAft>
          <a:spcPct val="10000"/>
        </a:spcAft>
        <a:buClr>
          <a:srgbClr val="B2B3B5"/>
        </a:buClr>
        <a:buChar char="•"/>
        <a:defRPr sz="2000">
          <a:solidFill>
            <a:schemeClr val="tx1"/>
          </a:solidFill>
          <a:latin typeface="+mn-lt"/>
        </a:defRPr>
      </a:lvl3pPr>
      <a:lvl4pPr marL="1257300" indent="-228600" algn="l" rtl="0" eaLnBrk="0" fontAlgn="base" hangingPunct="0">
        <a:lnSpc>
          <a:spcPct val="90000"/>
        </a:lnSpc>
        <a:spcBef>
          <a:spcPct val="10000"/>
        </a:spcBef>
        <a:spcAft>
          <a:spcPct val="10000"/>
        </a:spcAft>
        <a:buClr>
          <a:srgbClr val="B2B3B5"/>
        </a:buClr>
        <a:buFont typeface="Arial" charset="0"/>
        <a:buChar char="−"/>
        <a:defRPr sz="2000">
          <a:solidFill>
            <a:schemeClr val="tx1"/>
          </a:solidFill>
          <a:latin typeface="+mn-lt"/>
        </a:defRPr>
      </a:lvl4pPr>
      <a:lvl5pPr marL="1600200" indent="-228600" algn="l" rtl="0" eaLnBrk="0" fontAlgn="base" hangingPunct="0">
        <a:lnSpc>
          <a:spcPct val="90000"/>
        </a:lnSpc>
        <a:spcBef>
          <a:spcPct val="10000"/>
        </a:spcBef>
        <a:spcAft>
          <a:spcPct val="10000"/>
        </a:spcAft>
        <a:buClr>
          <a:srgbClr val="B2B3B5"/>
        </a:buClr>
        <a:buChar char="•"/>
        <a:defRPr sz="2000">
          <a:solidFill>
            <a:schemeClr val="tx1"/>
          </a:solidFill>
          <a:latin typeface="+mn-lt"/>
        </a:defRPr>
      </a:lvl5pPr>
      <a:lvl6pPr marL="2057400" indent="-228600" algn="l" rtl="0" fontAlgn="base">
        <a:lnSpc>
          <a:spcPct val="90000"/>
        </a:lnSpc>
        <a:spcBef>
          <a:spcPct val="10000"/>
        </a:spcBef>
        <a:spcAft>
          <a:spcPct val="10000"/>
        </a:spcAft>
        <a:buClr>
          <a:srgbClr val="B2B3B5"/>
        </a:buClr>
        <a:buChar char="•"/>
        <a:defRPr sz="2000">
          <a:solidFill>
            <a:schemeClr val="tx1"/>
          </a:solidFill>
          <a:latin typeface="+mn-lt"/>
        </a:defRPr>
      </a:lvl6pPr>
      <a:lvl7pPr marL="2514600" indent="-228600" algn="l" rtl="0" fontAlgn="base">
        <a:lnSpc>
          <a:spcPct val="90000"/>
        </a:lnSpc>
        <a:spcBef>
          <a:spcPct val="10000"/>
        </a:spcBef>
        <a:spcAft>
          <a:spcPct val="10000"/>
        </a:spcAft>
        <a:buClr>
          <a:srgbClr val="B2B3B5"/>
        </a:buClr>
        <a:buChar char="•"/>
        <a:defRPr sz="2000">
          <a:solidFill>
            <a:schemeClr val="tx1"/>
          </a:solidFill>
          <a:latin typeface="+mn-lt"/>
        </a:defRPr>
      </a:lvl7pPr>
      <a:lvl8pPr marL="2971800" indent="-228600" algn="l" rtl="0" fontAlgn="base">
        <a:lnSpc>
          <a:spcPct val="90000"/>
        </a:lnSpc>
        <a:spcBef>
          <a:spcPct val="10000"/>
        </a:spcBef>
        <a:spcAft>
          <a:spcPct val="10000"/>
        </a:spcAft>
        <a:buClr>
          <a:srgbClr val="B2B3B5"/>
        </a:buClr>
        <a:buChar char="•"/>
        <a:defRPr sz="2000">
          <a:solidFill>
            <a:schemeClr val="tx1"/>
          </a:solidFill>
          <a:latin typeface="+mn-lt"/>
        </a:defRPr>
      </a:lvl8pPr>
      <a:lvl9pPr marL="3429000" indent="-228600" algn="l" rtl="0" fontAlgn="base">
        <a:lnSpc>
          <a:spcPct val="90000"/>
        </a:lnSpc>
        <a:spcBef>
          <a:spcPct val="10000"/>
        </a:spcBef>
        <a:spcAft>
          <a:spcPct val="10000"/>
        </a:spcAft>
        <a:buClr>
          <a:srgbClr val="B2B3B5"/>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png"/><Relationship Id="rId5" Type="http://schemas.openxmlformats.org/officeDocument/2006/relationships/oleObject" Target="../embeddings/oleObject1.bin"/><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www.rabbitmq.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rabbitmq.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hyperlink" Target="http://qpid.apache.org/" TargetMode="External"/><Relationship Id="rId2" Type="http://schemas.openxmlformats.org/officeDocument/2006/relationships/hyperlink" Target="http://www.openamq.org/" TargetMode="External"/><Relationship Id="rId1" Type="http://schemas.openxmlformats.org/officeDocument/2006/relationships/slideLayout" Target="../slideLayouts/slideLayout2.xml"/><Relationship Id="rId6" Type="http://schemas.openxmlformats.org/officeDocument/2006/relationships/hyperlink" Target="http://stormmq.com/" TargetMode="External"/><Relationship Id="rId5" Type="http://schemas.openxmlformats.org/officeDocument/2006/relationships/hyperlink" Target="http://www.swiftmq.com/" TargetMode="External"/><Relationship Id="rId4" Type="http://schemas.openxmlformats.org/officeDocument/2006/relationships/hyperlink" Target="http://www.redhat.com/mrg/"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rabbitmq.com/plugins.html"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manning.com/videla/" TargetMode="External"/><Relationship Id="rId2" Type="http://schemas.openxmlformats.org/officeDocument/2006/relationships/hyperlink" Target="http://www.rabbitmq.com/plugin-development.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homepages.kcbbs.gen.nz/tony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manning.com/videla/" TargetMode="External"/><Relationship Id="rId2" Type="http://schemas.openxmlformats.org/officeDocument/2006/relationships/hyperlink" Target="http://en.wikipedia.org/wiki/Directed_acyclic_graph"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hyperlink" Target="https://github.com/tonyg/rabbithub" TargetMode="External"/><Relationship Id="rId3" Type="http://schemas.openxmlformats.org/officeDocument/2006/relationships/hyperlink" Target="https://www.rabbitmq.com/stomp.html" TargetMode="External"/><Relationship Id="rId7" Type="http://schemas.openxmlformats.org/officeDocument/2006/relationships/hyperlink" Target="https://github.com/rabbitmq/rmq-0mq/wiki" TargetMode="External"/><Relationship Id="rId2" Type="http://schemas.openxmlformats.org/officeDocument/2006/relationships/hyperlink" Target="http://stomp.github.com/" TargetMode="External"/><Relationship Id="rId1" Type="http://schemas.openxmlformats.org/officeDocument/2006/relationships/slideLayout" Target="../slideLayouts/slideLayout2.xml"/><Relationship Id="rId6" Type="http://schemas.openxmlformats.org/officeDocument/2006/relationships/hyperlink" Target="http://www.zeromq.org/" TargetMode="External"/><Relationship Id="rId5" Type="http://schemas.openxmlformats.org/officeDocument/2006/relationships/hyperlink" Target="http://www.rabbitmq.com/blog/2012/09/12/mqtt-adapter/" TargetMode="External"/><Relationship Id="rId4" Type="http://schemas.openxmlformats.org/officeDocument/2006/relationships/hyperlink" Target="http://mqtt.org/" TargetMode="External"/><Relationship Id="rId9" Type="http://schemas.openxmlformats.org/officeDocument/2006/relationships/hyperlink" Target="http://www.rabbitmq.com/blog/2012/05/14/introducing-rabbitmq-web-stomp/"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tomp.github.com/"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code.google.com/p/mqtt4erl" TargetMode="External"/><Relationship Id="rId2" Type="http://schemas.openxmlformats.org/officeDocument/2006/relationships/hyperlink" Target="http://www.eclipse.org/paho/" TargetMode="External"/><Relationship Id="rId1" Type="http://schemas.openxmlformats.org/officeDocument/2006/relationships/slideLayout" Target="../slideLayouts/slideLayout2.xml"/><Relationship Id="rId4" Type="http://schemas.openxmlformats.org/officeDocument/2006/relationships/hyperlink" Target="https://github.com/jinnipark/fubar"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openstack.org/" TargetMode="External"/><Relationship Id="rId2" Type="http://schemas.openxmlformats.org/officeDocument/2006/relationships/hyperlink" Target="http://www.hpcloud.com/"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karlgrz.com/rabbitmq-highly-available-queues-and-clustering-using-amazon-ec2/" TargetMode="External"/><Relationship Id="rId2" Type="http://schemas.openxmlformats.org/officeDocument/2006/relationships/hyperlink" Target="http://www.rabbitmq.com/clustering.html"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assortedrambles.blogspot.co.nz/2012/11/the-polygot-rabbit.html"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github.com/igb/Erlang-STOMP-Client" TargetMode="External"/><Relationship Id="rId2" Type="http://schemas.openxmlformats.org/officeDocument/2006/relationships/hyperlink" Target="http://www.rabbitmq.com/erlang-client-user-guide.html"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code.google.com/p/mqtt4erl"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amqp.org/" TargetMode="External"/><Relationship Id="rId2" Type="http://schemas.openxmlformats.org/officeDocument/2006/relationships/hyperlink" Target="http://www.openamq.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manning.com/videla/" TargetMode="External"/><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79388" y="188640"/>
            <a:ext cx="5184775" cy="4248472"/>
          </a:xfrm>
        </p:spPr>
        <p:txBody>
          <a:bodyPr/>
          <a:lstStyle/>
          <a:p>
            <a:pPr algn="ctr" eaLnBrk="1" hangingPunct="1"/>
            <a:r>
              <a:rPr lang="en-NZ" sz="3600" b="1" dirty="0" smtClean="0"/>
              <a:t>The Polyglot Rabbit and the </a:t>
            </a:r>
            <a:br>
              <a:rPr lang="en-NZ" sz="3600" b="1" dirty="0" smtClean="0"/>
            </a:br>
            <a:r>
              <a:rPr lang="en-NZ" sz="3600" b="1" dirty="0" smtClean="0"/>
              <a:t>Big Fluffy Cloud</a:t>
            </a:r>
            <a:br>
              <a:rPr lang="en-NZ" sz="3600" b="1" dirty="0" smtClean="0"/>
            </a:br>
            <a:r>
              <a:rPr lang="en-NZ" sz="3200" b="1" dirty="0" smtClean="0"/>
              <a:t/>
            </a:r>
            <a:br>
              <a:rPr lang="en-NZ" sz="3200" b="1" dirty="0" smtClean="0"/>
            </a:br>
            <a:r>
              <a:rPr lang="en-NZ" sz="2800" dirty="0" smtClean="0"/>
              <a:t>Adventures in HP Cloud with RabbitMQ, </a:t>
            </a:r>
            <a:r>
              <a:rPr lang="en-NZ" sz="2800" dirty="0" err="1" smtClean="0"/>
              <a:t>Erlang</a:t>
            </a:r>
            <a:r>
              <a:rPr lang="en-NZ" sz="2800" dirty="0" smtClean="0"/>
              <a:t>, and multi-protocol messaging</a:t>
            </a:r>
            <a:endParaRPr lang="en-US" sz="3200" dirty="0" smtClean="0"/>
          </a:p>
        </p:txBody>
      </p:sp>
      <p:sp>
        <p:nvSpPr>
          <p:cNvPr id="4099" name="Rectangle 3"/>
          <p:cNvSpPr>
            <a:spLocks noGrp="1" noChangeArrowheads="1"/>
          </p:cNvSpPr>
          <p:nvPr>
            <p:ph type="subTitle" idx="1"/>
          </p:nvPr>
        </p:nvSpPr>
        <p:spPr>
          <a:xfrm>
            <a:off x="323850" y="5445125"/>
            <a:ext cx="4570413" cy="431800"/>
          </a:xfrm>
        </p:spPr>
        <p:txBody>
          <a:bodyPr/>
          <a:lstStyle/>
          <a:p>
            <a:pPr eaLnBrk="1" hangingPunct="1">
              <a:lnSpc>
                <a:spcPct val="100000"/>
              </a:lnSpc>
            </a:pPr>
            <a:r>
              <a:rPr lang="en-US" sz="1600" dirty="0" err="1" smtClean="0"/>
              <a:t>Brett.Cameron</a:t>
            </a:r>
            <a:r>
              <a:rPr lang="en-US" sz="1600" dirty="0" smtClean="0"/>
              <a:t> @hp.com</a:t>
            </a:r>
          </a:p>
          <a:p>
            <a:pPr eaLnBrk="1" hangingPunct="1">
              <a:lnSpc>
                <a:spcPct val="100000"/>
              </a:lnSpc>
            </a:pPr>
            <a:endParaRPr lang="de-DE" sz="1600" dirty="0" smtClean="0"/>
          </a:p>
        </p:txBody>
      </p:sp>
    </p:spTree>
  </p:cSld>
  <p:clrMapOvr>
    <a:masterClrMapping/>
  </p:clrMapOvr>
  <p:transition advTm="5000">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28627" y="95251"/>
            <a:ext cx="7629525" cy="661988"/>
          </a:xfrm>
        </p:spPr>
        <p:txBody>
          <a:bodyPr/>
          <a:lstStyle/>
          <a:p>
            <a:pPr algn="ctr"/>
            <a:r>
              <a:rPr lang="en-NZ" sz="3200" dirty="0" smtClean="0"/>
              <a:t>Motivation</a:t>
            </a:r>
            <a:endParaRPr lang="en-GB" sz="3200" dirty="0" smtClean="0"/>
          </a:p>
        </p:txBody>
      </p:sp>
      <p:sp>
        <p:nvSpPr>
          <p:cNvPr id="14339" name="Rectangle 3"/>
          <p:cNvSpPr>
            <a:spLocks noGrp="1" noChangeArrowheads="1"/>
          </p:cNvSpPr>
          <p:nvPr>
            <p:ph type="body" idx="1"/>
          </p:nvPr>
        </p:nvSpPr>
        <p:spPr>
          <a:xfrm>
            <a:off x="419102" y="819151"/>
            <a:ext cx="8512175" cy="5692775"/>
          </a:xfrm>
        </p:spPr>
        <p:txBody>
          <a:bodyPr/>
          <a:lstStyle/>
          <a:p>
            <a:pPr>
              <a:lnSpc>
                <a:spcPct val="110000"/>
              </a:lnSpc>
            </a:pPr>
            <a:r>
              <a:rPr lang="en-NZ" sz="2000" dirty="0" smtClean="0"/>
              <a:t>AMQP was born of frustration!</a:t>
            </a:r>
          </a:p>
          <a:p>
            <a:pPr lvl="1">
              <a:lnSpc>
                <a:spcPct val="110000"/>
              </a:lnSpc>
            </a:pPr>
            <a:r>
              <a:rPr lang="en-GB" sz="1800" dirty="0" smtClean="0"/>
              <a:t>Message oriented middleware needs to be everywhere in order to be useful, but…</a:t>
            </a:r>
          </a:p>
          <a:p>
            <a:pPr lvl="1">
              <a:lnSpc>
                <a:spcPct val="110000"/>
              </a:lnSpc>
            </a:pPr>
            <a:r>
              <a:rPr lang="en-GB" sz="1800" dirty="0" smtClean="0"/>
              <a:t>Traditionally dominant solutions are typically very proprietary</a:t>
            </a:r>
          </a:p>
          <a:p>
            <a:pPr lvl="2">
              <a:lnSpc>
                <a:spcPct val="110000"/>
              </a:lnSpc>
            </a:pPr>
            <a:r>
              <a:rPr lang="en-GB" sz="1600" dirty="0" smtClean="0"/>
              <a:t>They are frequently too expensive for everyday use</a:t>
            </a:r>
          </a:p>
          <a:p>
            <a:pPr lvl="2">
              <a:lnSpc>
                <a:spcPct val="110000"/>
              </a:lnSpc>
            </a:pPr>
            <a:r>
              <a:rPr lang="en-GB" sz="1600" dirty="0" smtClean="0"/>
              <a:t>They invariably do not interoperate</a:t>
            </a:r>
          </a:p>
          <a:p>
            <a:pPr lvl="1">
              <a:lnSpc>
                <a:spcPct val="110000"/>
              </a:lnSpc>
            </a:pPr>
            <a:r>
              <a:rPr lang="en-GB" sz="1800" dirty="0" smtClean="0"/>
              <a:t>The above </a:t>
            </a:r>
            <a:r>
              <a:rPr lang="en-GB" sz="1800" i="1" dirty="0" smtClean="0"/>
              <a:t>issues</a:t>
            </a:r>
            <a:r>
              <a:rPr lang="en-GB" sz="1800" dirty="0" smtClean="0"/>
              <a:t> with proprietary solutions have resulted in numerous home-grown developments</a:t>
            </a:r>
          </a:p>
          <a:p>
            <a:pPr lvl="2">
              <a:lnSpc>
                <a:spcPct val="110000"/>
              </a:lnSpc>
            </a:pPr>
            <a:r>
              <a:rPr lang="en-NZ" sz="1600" dirty="0" smtClean="0"/>
              <a:t>Custom middleware solutions</a:t>
            </a:r>
          </a:p>
          <a:p>
            <a:pPr lvl="2">
              <a:lnSpc>
                <a:spcPct val="110000"/>
              </a:lnSpc>
            </a:pPr>
            <a:r>
              <a:rPr lang="en-NZ" sz="1600" dirty="0" smtClean="0"/>
              <a:t>Custom adaptors</a:t>
            </a:r>
            <a:endParaRPr lang="en-GB" sz="1600" dirty="0" smtClean="0"/>
          </a:p>
          <a:p>
            <a:pPr lvl="1">
              <a:lnSpc>
                <a:spcPct val="110000"/>
              </a:lnSpc>
            </a:pPr>
            <a:r>
              <a:rPr lang="en-NZ" sz="1800" dirty="0" smtClean="0"/>
              <a:t>The net result for a large enterprise is </a:t>
            </a:r>
            <a:r>
              <a:rPr lang="en-NZ" sz="1800" i="1" dirty="0" smtClean="0"/>
              <a:t>middleware hell</a:t>
            </a:r>
          </a:p>
          <a:p>
            <a:pPr lvl="2">
              <a:lnSpc>
                <a:spcPct val="110000"/>
              </a:lnSpc>
            </a:pPr>
            <a:r>
              <a:rPr lang="en-GB" sz="1600" dirty="0" smtClean="0"/>
              <a:t>Hundred’s of applications, thousand’s of links</a:t>
            </a:r>
          </a:p>
          <a:p>
            <a:pPr lvl="2">
              <a:lnSpc>
                <a:spcPct val="110000"/>
              </a:lnSpc>
            </a:pPr>
            <a:r>
              <a:rPr lang="en-GB" sz="1600" dirty="0" smtClean="0"/>
              <a:t>Every other connection is different</a:t>
            </a:r>
          </a:p>
          <a:p>
            <a:pPr lvl="2">
              <a:lnSpc>
                <a:spcPct val="110000"/>
              </a:lnSpc>
            </a:pPr>
            <a:r>
              <a:rPr lang="en-GB" sz="1600" dirty="0" smtClean="0"/>
              <a:t>Massive waste of effort</a:t>
            </a:r>
          </a:p>
          <a:p>
            <a:pPr lvl="3">
              <a:lnSpc>
                <a:spcPct val="110000"/>
              </a:lnSpc>
            </a:pPr>
            <a:r>
              <a:rPr lang="en-GB" sz="1600" dirty="0" smtClean="0"/>
              <a:t>Costly to implement</a:t>
            </a:r>
          </a:p>
          <a:p>
            <a:pPr lvl="3">
              <a:lnSpc>
                <a:spcPct val="110000"/>
              </a:lnSpc>
            </a:pPr>
            <a:r>
              <a:rPr lang="en-GB" sz="1600" dirty="0" smtClean="0"/>
              <a:t>Costly and difficult to maintain</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28627" y="104775"/>
            <a:ext cx="7629525" cy="552451"/>
          </a:xfrm>
        </p:spPr>
        <p:txBody>
          <a:bodyPr/>
          <a:lstStyle/>
          <a:p>
            <a:pPr algn="ctr"/>
            <a:r>
              <a:rPr lang="en-NZ" sz="3200" dirty="0" smtClean="0"/>
              <a:t>The AMQP model – key features</a:t>
            </a:r>
            <a:endParaRPr lang="en-GB" sz="3200" dirty="0" smtClean="0"/>
          </a:p>
        </p:txBody>
      </p:sp>
      <p:sp>
        <p:nvSpPr>
          <p:cNvPr id="16387" name="Rectangle 3"/>
          <p:cNvSpPr>
            <a:spLocks noGrp="1" noChangeArrowheads="1"/>
          </p:cNvSpPr>
          <p:nvPr>
            <p:ph type="body" idx="1"/>
          </p:nvPr>
        </p:nvSpPr>
        <p:spPr>
          <a:xfrm>
            <a:off x="428627" y="846139"/>
            <a:ext cx="5692775" cy="3198812"/>
          </a:xfrm>
        </p:spPr>
        <p:txBody>
          <a:bodyPr/>
          <a:lstStyle/>
          <a:p>
            <a:pPr>
              <a:lnSpc>
                <a:spcPct val="120000"/>
              </a:lnSpc>
            </a:pPr>
            <a:r>
              <a:rPr lang="en-NZ" altLang="ja-JP" sz="2000" dirty="0" smtClean="0">
                <a:ea typeface="MS PGothic" pitchFamily="34" charset="-128"/>
              </a:rPr>
              <a:t>Key features of AMQP include:</a:t>
            </a:r>
          </a:p>
          <a:p>
            <a:pPr lvl="1">
              <a:lnSpc>
                <a:spcPct val="120000"/>
              </a:lnSpc>
            </a:pPr>
            <a:r>
              <a:rPr lang="en-GB" sz="1800" dirty="0" smtClean="0"/>
              <a:t>Queuing with strong delivery assurances</a:t>
            </a:r>
          </a:p>
          <a:p>
            <a:pPr lvl="1">
              <a:lnSpc>
                <a:spcPct val="120000"/>
              </a:lnSpc>
            </a:pPr>
            <a:r>
              <a:rPr lang="en-GB" sz="1800" dirty="0" smtClean="0"/>
              <a:t>Event distribution with flexible routing</a:t>
            </a:r>
          </a:p>
          <a:p>
            <a:pPr lvl="1">
              <a:lnSpc>
                <a:spcPct val="120000"/>
              </a:lnSpc>
            </a:pPr>
            <a:r>
              <a:rPr lang="en-GB" sz="1800" dirty="0" smtClean="0"/>
              <a:t>Large message capability (gigabytes)</a:t>
            </a:r>
          </a:p>
          <a:p>
            <a:pPr lvl="1">
              <a:lnSpc>
                <a:spcPct val="120000"/>
              </a:lnSpc>
            </a:pPr>
            <a:r>
              <a:rPr lang="en-GB" sz="1800" dirty="0" smtClean="0"/>
              <a:t>Global addressing scheme (email-like)</a:t>
            </a:r>
          </a:p>
          <a:p>
            <a:pPr lvl="1">
              <a:lnSpc>
                <a:spcPct val="120000"/>
              </a:lnSpc>
            </a:pPr>
            <a:r>
              <a:rPr lang="en-GB" sz="1800" dirty="0" smtClean="0"/>
              <a:t>Meets common requirements of mission-critical systems</a:t>
            </a:r>
          </a:p>
          <a:p>
            <a:pPr lvl="1">
              <a:lnSpc>
                <a:spcPct val="120000"/>
              </a:lnSpc>
            </a:pPr>
            <a:r>
              <a:rPr lang="en-US" sz="1800" dirty="0" smtClean="0"/>
              <a:t>Service oriented</a:t>
            </a:r>
          </a:p>
        </p:txBody>
      </p:sp>
      <p:grpSp>
        <p:nvGrpSpPr>
          <p:cNvPr id="2" name="Group 61"/>
          <p:cNvGrpSpPr>
            <a:grpSpLocks/>
          </p:cNvGrpSpPr>
          <p:nvPr/>
        </p:nvGrpSpPr>
        <p:grpSpPr bwMode="auto">
          <a:xfrm>
            <a:off x="6264281" y="909638"/>
            <a:ext cx="2111377" cy="5405438"/>
            <a:chOff x="3946" y="637"/>
            <a:chExt cx="1330" cy="3405"/>
          </a:xfrm>
        </p:grpSpPr>
        <p:sp>
          <p:nvSpPr>
            <p:cNvPr id="16391" name="Line 47"/>
            <p:cNvSpPr>
              <a:spLocks noChangeShapeType="1"/>
            </p:cNvSpPr>
            <p:nvPr/>
          </p:nvSpPr>
          <p:spPr bwMode="auto">
            <a:xfrm>
              <a:off x="4549" y="3677"/>
              <a:ext cx="484" cy="0"/>
            </a:xfrm>
            <a:prstGeom prst="line">
              <a:avLst/>
            </a:prstGeom>
            <a:noFill/>
            <a:ln w="317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a:p>
          </p:txBody>
        </p:sp>
        <p:pic>
          <p:nvPicPr>
            <p:cNvPr id="16392" name="Picture 48"/>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4312" y="3497"/>
              <a:ext cx="239"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pic>
        <p:pic>
          <p:nvPicPr>
            <p:cNvPr id="16393" name="Picture 49"/>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5033" y="3521"/>
              <a:ext cx="239"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pic>
        <p:sp>
          <p:nvSpPr>
            <p:cNvPr id="16394" name="Rectangle 52"/>
            <p:cNvSpPr>
              <a:spLocks noChangeArrowheads="1"/>
            </p:cNvSpPr>
            <p:nvPr/>
          </p:nvSpPr>
          <p:spPr bwMode="auto">
            <a:xfrm>
              <a:off x="4104" y="3278"/>
              <a:ext cx="116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lIns="0" tIns="0" rIns="0" bIns="0">
              <a:spAutoFit/>
            </a:bodyPr>
            <a:lstStyle/>
            <a:p>
              <a:pPr eaLnBrk="0" hangingPunct="0"/>
              <a:r>
                <a:rPr lang="en-GB" sz="1600" dirty="0"/>
                <a:t>File transfer</a:t>
              </a:r>
              <a:endParaRPr lang="en-US" sz="1600" dirty="0"/>
            </a:p>
          </p:txBody>
        </p:sp>
        <p:sp>
          <p:nvSpPr>
            <p:cNvPr id="16395" name="Rectangle 53"/>
            <p:cNvSpPr>
              <a:spLocks noChangeArrowheads="1"/>
            </p:cNvSpPr>
            <p:nvPr/>
          </p:nvSpPr>
          <p:spPr bwMode="auto">
            <a:xfrm>
              <a:off x="4104" y="3887"/>
              <a:ext cx="116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lIns="0" tIns="0" rIns="0" bIns="0">
              <a:spAutoFit/>
            </a:bodyPr>
            <a:lstStyle/>
            <a:p>
              <a:pPr algn="r" eaLnBrk="0" hangingPunct="0"/>
              <a:r>
                <a:rPr lang="en-GB" b="1" i="1">
                  <a:solidFill>
                    <a:schemeClr val="bg2"/>
                  </a:solidFill>
                </a:rPr>
                <a:t>report</a:t>
              </a:r>
              <a:endParaRPr lang="en-US" b="1" i="1">
                <a:solidFill>
                  <a:schemeClr val="bg2"/>
                </a:solidFill>
              </a:endParaRPr>
            </a:p>
          </p:txBody>
        </p:sp>
        <p:grpSp>
          <p:nvGrpSpPr>
            <p:cNvPr id="3" name="Group 57"/>
            <p:cNvGrpSpPr>
              <a:grpSpLocks/>
            </p:cNvGrpSpPr>
            <p:nvPr/>
          </p:nvGrpSpPr>
          <p:grpSpPr bwMode="auto">
            <a:xfrm>
              <a:off x="4104" y="2156"/>
              <a:ext cx="1170" cy="754"/>
              <a:chOff x="4884" y="1970"/>
              <a:chExt cx="1170" cy="754"/>
            </a:xfrm>
          </p:grpSpPr>
          <p:sp>
            <p:nvSpPr>
              <p:cNvPr id="16411" name="Line 41"/>
              <p:cNvSpPr>
                <a:spLocks noChangeShapeType="1"/>
              </p:cNvSpPr>
              <p:nvPr/>
            </p:nvSpPr>
            <p:spPr bwMode="auto">
              <a:xfrm>
                <a:off x="5331" y="2377"/>
                <a:ext cx="484" cy="0"/>
              </a:xfrm>
              <a:prstGeom prst="line">
                <a:avLst/>
              </a:prstGeom>
              <a:noFill/>
              <a:ln w="317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a:p>
            </p:txBody>
          </p:sp>
          <p:pic>
            <p:nvPicPr>
              <p:cNvPr id="16412" name="Picture 42"/>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5094" y="2197"/>
                <a:ext cx="239"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pic>
          <p:pic>
            <p:nvPicPr>
              <p:cNvPr id="16413" name="Picture 44"/>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5815" y="2221"/>
                <a:ext cx="239"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pic>
          <p:sp>
            <p:nvSpPr>
              <p:cNvPr id="16414" name="Rectangle 51"/>
              <p:cNvSpPr>
                <a:spLocks noChangeArrowheads="1"/>
              </p:cNvSpPr>
              <p:nvPr/>
            </p:nvSpPr>
            <p:spPr bwMode="auto">
              <a:xfrm>
                <a:off x="4884" y="1970"/>
                <a:ext cx="116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lIns="0" tIns="0" rIns="0" bIns="0">
                <a:spAutoFit/>
              </a:bodyPr>
              <a:lstStyle/>
              <a:p>
                <a:pPr eaLnBrk="0" hangingPunct="0"/>
                <a:r>
                  <a:rPr lang="en-GB" sz="1600" dirty="0"/>
                  <a:t>Messaging</a:t>
                </a:r>
                <a:endParaRPr lang="en-US" sz="1600" dirty="0"/>
              </a:p>
            </p:txBody>
          </p:sp>
          <p:sp>
            <p:nvSpPr>
              <p:cNvPr id="16415" name="Rectangle 54"/>
              <p:cNvSpPr>
                <a:spLocks noChangeArrowheads="1"/>
              </p:cNvSpPr>
              <p:nvPr/>
            </p:nvSpPr>
            <p:spPr bwMode="auto">
              <a:xfrm>
                <a:off x="4884" y="2569"/>
                <a:ext cx="1162"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lIns="0" tIns="0" rIns="0" bIns="0">
                <a:spAutoFit/>
              </a:bodyPr>
              <a:lstStyle/>
              <a:p>
                <a:pPr algn="r" eaLnBrk="0" hangingPunct="0"/>
                <a:r>
                  <a:rPr lang="en-GB" b="1" i="1">
                    <a:solidFill>
                      <a:schemeClr val="bg2"/>
                    </a:solidFill>
                  </a:rPr>
                  <a:t>transact</a:t>
                </a:r>
                <a:endParaRPr lang="en-US" b="1" i="1">
                  <a:solidFill>
                    <a:schemeClr val="bg2"/>
                  </a:solidFill>
                </a:endParaRPr>
              </a:p>
            </p:txBody>
          </p:sp>
        </p:grpSp>
        <p:sp>
          <p:nvSpPr>
            <p:cNvPr id="16397" name="Line 31"/>
            <p:cNvSpPr>
              <a:spLocks noChangeShapeType="1"/>
            </p:cNvSpPr>
            <p:nvPr/>
          </p:nvSpPr>
          <p:spPr bwMode="auto">
            <a:xfrm flipV="1">
              <a:off x="4554" y="857"/>
              <a:ext cx="483" cy="370"/>
            </a:xfrm>
            <a:prstGeom prst="line">
              <a:avLst/>
            </a:prstGeom>
            <a:noFill/>
            <a:ln w="317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a:p>
          </p:txBody>
        </p:sp>
        <p:sp>
          <p:nvSpPr>
            <p:cNvPr id="16398" name="Line 32"/>
            <p:cNvSpPr>
              <a:spLocks noChangeShapeType="1"/>
            </p:cNvSpPr>
            <p:nvPr/>
          </p:nvSpPr>
          <p:spPr bwMode="auto">
            <a:xfrm>
              <a:off x="4554" y="1227"/>
              <a:ext cx="483" cy="0"/>
            </a:xfrm>
            <a:prstGeom prst="line">
              <a:avLst/>
            </a:prstGeom>
            <a:noFill/>
            <a:ln w="317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a:p>
          </p:txBody>
        </p:sp>
        <p:pic>
          <p:nvPicPr>
            <p:cNvPr id="16399" name="Picture 35"/>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4317" y="1047"/>
              <a:ext cx="239"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pic>
        <p:pic>
          <p:nvPicPr>
            <p:cNvPr id="16400" name="Picture 36"/>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5037" y="689"/>
              <a:ext cx="239"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pic>
        <p:pic>
          <p:nvPicPr>
            <p:cNvPr id="16401" name="Picture 37"/>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5037" y="1071"/>
              <a:ext cx="239"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pic>
        <p:pic>
          <p:nvPicPr>
            <p:cNvPr id="16402" name="Picture 38"/>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5037" y="1443"/>
              <a:ext cx="239" cy="3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pic>
        <p:sp>
          <p:nvSpPr>
            <p:cNvPr id="16403" name="Line 39"/>
            <p:cNvSpPr>
              <a:spLocks noChangeShapeType="1"/>
            </p:cNvSpPr>
            <p:nvPr/>
          </p:nvSpPr>
          <p:spPr bwMode="auto">
            <a:xfrm>
              <a:off x="4554" y="1227"/>
              <a:ext cx="483" cy="331"/>
            </a:xfrm>
            <a:prstGeom prst="line">
              <a:avLst/>
            </a:prstGeom>
            <a:noFill/>
            <a:ln w="3175">
              <a:solidFill>
                <a:schemeClr val="tx1"/>
              </a:solidFill>
              <a:round/>
              <a:headEnd/>
              <a:tailEnd type="triangle" w="med" len="med"/>
            </a:ln>
            <a:extLst>
              <a:ext uri="{909E8E84-426E-40DD-AFC4-6F175D3DCCD1}">
                <a14:hiddenFill xmlns:a14="http://schemas.microsoft.com/office/drawing/2010/main" xmlns="">
                  <a:noFill/>
                </a14:hiddenFill>
              </a:ext>
            </a:extLst>
          </p:spPr>
          <p:txBody>
            <a:bodyPr lIns="0" tIns="0" rIns="0" bIns="0">
              <a:spAutoFit/>
            </a:bodyPr>
            <a:lstStyle/>
            <a:p>
              <a:endParaRPr lang="en-US"/>
            </a:p>
          </p:txBody>
        </p:sp>
        <p:sp>
          <p:nvSpPr>
            <p:cNvPr id="16404" name="Rectangle 50"/>
            <p:cNvSpPr>
              <a:spLocks noChangeArrowheads="1"/>
            </p:cNvSpPr>
            <p:nvPr/>
          </p:nvSpPr>
          <p:spPr bwMode="auto">
            <a:xfrm>
              <a:off x="3946" y="637"/>
              <a:ext cx="1157" cy="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lIns="0" tIns="0" rIns="0" bIns="0">
              <a:spAutoFit/>
            </a:bodyPr>
            <a:lstStyle/>
            <a:p>
              <a:pPr eaLnBrk="0" hangingPunct="0"/>
              <a:r>
                <a:rPr lang="en-GB" sz="1600" dirty="0"/>
                <a:t>Publish/</a:t>
              </a:r>
              <a:br>
                <a:rPr lang="en-GB" sz="1600" dirty="0"/>
              </a:br>
              <a:r>
                <a:rPr lang="en-GB" sz="1600" dirty="0"/>
                <a:t>subscribe</a:t>
              </a:r>
              <a:endParaRPr lang="en-US" sz="1600" dirty="0"/>
            </a:p>
          </p:txBody>
        </p:sp>
        <p:sp>
          <p:nvSpPr>
            <p:cNvPr id="16405" name="Rectangle 55"/>
            <p:cNvSpPr>
              <a:spLocks noChangeArrowheads="1"/>
            </p:cNvSpPr>
            <p:nvPr/>
          </p:nvSpPr>
          <p:spPr bwMode="auto">
            <a:xfrm>
              <a:off x="4115" y="1815"/>
              <a:ext cx="1161" cy="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txBody>
            <a:bodyPr lIns="0" tIns="0" rIns="0" bIns="0">
              <a:spAutoFit/>
            </a:bodyPr>
            <a:lstStyle/>
            <a:p>
              <a:pPr algn="r" eaLnBrk="0" hangingPunct="0"/>
              <a:r>
                <a:rPr lang="en-GB" b="1" i="1">
                  <a:solidFill>
                    <a:schemeClr val="bg2"/>
                  </a:solidFill>
                </a:rPr>
                <a:t>detect</a:t>
              </a:r>
              <a:endParaRPr lang="en-US" b="1" i="1">
                <a:solidFill>
                  <a:schemeClr val="bg2"/>
                </a:solidFill>
              </a:endParaRPr>
            </a:p>
          </p:txBody>
        </p:sp>
        <p:pic>
          <p:nvPicPr>
            <p:cNvPr id="16406" name="Picture 60"/>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xmlns=""/>
                </a:ext>
              </a:extLst>
            </a:blip>
            <a:srcRect/>
            <a:stretch>
              <a:fillRect/>
            </a:stretch>
          </p:blipFill>
          <p:spPr bwMode="auto">
            <a:xfrm>
              <a:off x="4655" y="3559"/>
              <a:ext cx="240" cy="2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pic>
        <p:graphicFrame>
          <p:nvGraphicFramePr>
            <p:cNvPr id="16407" name="Object 14"/>
            <p:cNvGraphicFramePr>
              <a:graphicFrameLocks noChangeAspect="1"/>
            </p:cNvGraphicFramePr>
            <p:nvPr/>
          </p:nvGraphicFramePr>
          <p:xfrm>
            <a:off x="4688" y="2500"/>
            <a:ext cx="206" cy="126"/>
          </p:xfrm>
          <a:graphic>
            <a:graphicData uri="http://schemas.openxmlformats.org/presentationml/2006/ole">
              <p:oleObj spid="_x0000_s2050" name="Bitmap Image" r:id="rId5" imgW="885949" imgH="542857" progId="PBrush">
                <p:embed/>
              </p:oleObj>
            </a:graphicData>
          </a:graphic>
        </p:graphicFrame>
        <p:pic>
          <p:nvPicPr>
            <p:cNvPr id="16408" name="Picture 62"/>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xmlns=""/>
                </a:ext>
              </a:extLst>
            </a:blip>
            <a:srcRect/>
            <a:stretch>
              <a:fillRect/>
            </a:stretch>
          </p:blipFill>
          <p:spPr bwMode="auto">
            <a:xfrm rot="-762275">
              <a:off x="4766" y="787"/>
              <a:ext cx="253"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pic>
        <p:pic>
          <p:nvPicPr>
            <p:cNvPr id="16409" name="Picture 63"/>
            <p:cNvPicPr>
              <a:picLocks noChangeAspect="1" noChangeArrowheads="1"/>
            </p:cNvPicPr>
            <p:nvPr/>
          </p:nvPicPr>
          <p:blipFill>
            <a:blip r:embed="rId7" cstate="email">
              <a:clrChange>
                <a:clrFrom>
                  <a:srgbClr val="FEFEFE"/>
                </a:clrFrom>
                <a:clrTo>
                  <a:srgbClr val="FEFEFE">
                    <a:alpha val="0"/>
                  </a:srgbClr>
                </a:clrTo>
              </a:clrChange>
              <a:extLst>
                <a:ext uri="{28A0092B-C50C-407E-A947-70E740481C1C}">
                  <a14:useLocalDpi xmlns:a14="http://schemas.microsoft.com/office/drawing/2010/main" xmlns=""/>
                </a:ext>
              </a:extLst>
            </a:blip>
            <a:srcRect/>
            <a:stretch>
              <a:fillRect/>
            </a:stretch>
          </p:blipFill>
          <p:spPr bwMode="auto">
            <a:xfrm>
              <a:off x="4700" y="1069"/>
              <a:ext cx="252"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pic>
        <p:pic>
          <p:nvPicPr>
            <p:cNvPr id="16410" name="Picture 64"/>
            <p:cNvPicPr>
              <a:picLocks noChangeAspect="1" noChangeArrowheads="1"/>
            </p:cNvPicPr>
            <p:nvPr/>
          </p:nvPicPr>
          <p:blipFill>
            <a:blip r:embed="rId7" cstate="email">
              <a:clrChange>
                <a:clrFrom>
                  <a:srgbClr val="FEFEFE"/>
                </a:clrFrom>
                <a:clrTo>
                  <a:srgbClr val="FEFEFE">
                    <a:alpha val="0"/>
                  </a:srgbClr>
                </a:clrTo>
              </a:clrChange>
              <a:extLst>
                <a:ext uri="{28A0092B-C50C-407E-A947-70E740481C1C}">
                  <a14:useLocalDpi xmlns:a14="http://schemas.microsoft.com/office/drawing/2010/main" xmlns=""/>
                </a:ext>
              </a:extLst>
            </a:blip>
            <a:srcRect/>
            <a:stretch>
              <a:fillRect/>
            </a:stretch>
          </p:blipFill>
          <p:spPr bwMode="auto">
            <a:xfrm rot="1249054">
              <a:off x="4755" y="1299"/>
              <a:ext cx="253" cy="3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175">
                  <a:solidFill>
                    <a:srgbClr val="000000"/>
                  </a:solidFill>
                  <a:miter lim="800000"/>
                  <a:headEnd/>
                  <a:tailEnd/>
                </a14:hiddenLine>
              </a:ext>
            </a:extLst>
          </p:spPr>
        </p:pic>
      </p:grpSp>
      <p:sp>
        <p:nvSpPr>
          <p:cNvPr id="31" name="TextBox 30"/>
          <p:cNvSpPr txBox="1"/>
          <p:nvPr/>
        </p:nvSpPr>
        <p:spPr>
          <a:xfrm>
            <a:off x="574325" y="4725144"/>
            <a:ext cx="5437835" cy="1532727"/>
          </a:xfrm>
          <a:prstGeom prst="rect">
            <a:avLst/>
          </a:prstGeom>
          <a:solidFill>
            <a:srgbClr val="F6FF7D"/>
          </a:solidFill>
          <a:effectLst>
            <a:outerShdw blurRad="50800" dist="50800" dir="5400000" algn="ctr" rotWithShape="0">
              <a:schemeClr val="bg1"/>
            </a:outerShdw>
          </a:effectLst>
        </p:spPr>
        <p:txBody>
          <a:bodyPr wrap="square">
            <a:spAutoFit/>
          </a:bodyPr>
          <a:lstStyle/>
          <a:p>
            <a:pPr algn="just" eaLnBrk="1" hangingPunct="1">
              <a:spcBef>
                <a:spcPct val="20000"/>
              </a:spcBef>
              <a:buClr>
                <a:schemeClr val="accent1"/>
              </a:buClr>
              <a:buSzPct val="65000"/>
              <a:buFont typeface="Wingdings" pitchFamily="2" charset="2"/>
              <a:buNone/>
            </a:pPr>
            <a:r>
              <a:rPr lang="en-US" sz="1800" dirty="0" smtClean="0"/>
              <a:t>AMQP aims to become </a:t>
            </a:r>
            <a:r>
              <a:rPr lang="en-US" sz="1800" u="sng" dirty="0" smtClean="0"/>
              <a:t>the</a:t>
            </a:r>
            <a:r>
              <a:rPr lang="en-US" sz="1800" dirty="0" smtClean="0"/>
              <a:t> solution for enterprise messaging: Any language, any model, any payload, any platform, reliable, interoperable, manageable, </a:t>
            </a:r>
            <a:r>
              <a:rPr lang="en-US" sz="1800" dirty="0" err="1" smtClean="0"/>
              <a:t>performant</a:t>
            </a:r>
            <a:r>
              <a:rPr lang="en-US" sz="1800" dirty="0" smtClean="0"/>
              <a:t>, scalable. </a:t>
            </a:r>
          </a:p>
          <a:p>
            <a:pPr algn="just" eaLnBrk="1" hangingPunct="1">
              <a:spcBef>
                <a:spcPct val="20000"/>
              </a:spcBef>
              <a:buClr>
                <a:schemeClr val="accent1"/>
              </a:buClr>
              <a:buSzPct val="65000"/>
              <a:buFont typeface="Wingdings" pitchFamily="2" charset="2"/>
              <a:buNone/>
            </a:pPr>
            <a:r>
              <a:rPr lang="en-US" sz="1800" dirty="0" smtClean="0"/>
              <a:t>… big aspirations!</a:t>
            </a:r>
            <a:endParaRPr lang="en-US" sz="1800"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28627" y="123826"/>
            <a:ext cx="7629525" cy="561975"/>
          </a:xfrm>
        </p:spPr>
        <p:txBody>
          <a:bodyPr/>
          <a:lstStyle/>
          <a:p>
            <a:pPr algn="ctr"/>
            <a:r>
              <a:rPr lang="en-US" sz="3200" dirty="0" smtClean="0"/>
              <a:t>Comparison with some other protocols</a:t>
            </a:r>
          </a:p>
        </p:txBody>
      </p:sp>
      <p:sp>
        <p:nvSpPr>
          <p:cNvPr id="17411" name="Text Box 4"/>
          <p:cNvSpPr txBox="1">
            <a:spLocks noChangeArrowheads="1"/>
          </p:cNvSpPr>
          <p:nvPr/>
        </p:nvSpPr>
        <p:spPr bwMode="auto">
          <a:xfrm>
            <a:off x="755650" y="4821238"/>
            <a:ext cx="7805738" cy="7078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eaLnBrk="1" hangingPunct="1">
              <a:spcBef>
                <a:spcPct val="20000"/>
              </a:spcBef>
              <a:buClr>
                <a:schemeClr val="accent1"/>
              </a:buClr>
              <a:buSzPct val="65000"/>
              <a:buFont typeface="Wingdings" pitchFamily="2" charset="2"/>
              <a:buNone/>
            </a:pPr>
            <a:r>
              <a:rPr lang="en-US" sz="2000" i="1" dirty="0">
                <a:solidFill>
                  <a:schemeClr val="accent2"/>
                </a:solidFill>
                <a:latin typeface="+mn-lt"/>
              </a:rPr>
              <a:t>AMQP can accommodate all of the above as use-cases… and switch between them (open, ubiquitous, and adaptable)</a:t>
            </a:r>
          </a:p>
        </p:txBody>
      </p:sp>
      <p:graphicFrame>
        <p:nvGraphicFramePr>
          <p:cNvPr id="105583" name="Group 111"/>
          <p:cNvGraphicFramePr>
            <a:graphicFrameLocks noGrp="1"/>
          </p:cNvGraphicFramePr>
          <p:nvPr>
            <p:ph idx="1"/>
          </p:nvPr>
        </p:nvGraphicFramePr>
        <p:xfrm>
          <a:off x="542927" y="1257300"/>
          <a:ext cx="8321675" cy="2916240"/>
        </p:xfrm>
        <a:graphic>
          <a:graphicData uri="http://schemas.openxmlformats.org/drawingml/2006/table">
            <a:tbl>
              <a:tblPr/>
              <a:tblGrid>
                <a:gridCol w="1355725"/>
                <a:gridCol w="6965950"/>
              </a:tblGrid>
              <a:tr h="359680">
                <a:tc>
                  <a:txBody>
                    <a:bodyPr/>
                    <a:lstStyle/>
                    <a:p>
                      <a:pPr marL="228600" marR="0" lvl="0" indent="-228600" algn="ctr" defTabSz="914400" rtl="0" eaLnBrk="0" fontAlgn="base" latinLnBrk="0" hangingPunct="0">
                        <a:lnSpc>
                          <a:spcPct val="110000"/>
                        </a:lnSpc>
                        <a:spcBef>
                          <a:spcPct val="10000"/>
                        </a:spcBef>
                        <a:spcAft>
                          <a:spcPct val="10000"/>
                        </a:spcAft>
                        <a:buClr>
                          <a:srgbClr val="B2B3B5"/>
                        </a:buClr>
                        <a:buSzTx/>
                        <a:buFont typeface="Arial" pitchFamily="34" charset="0"/>
                        <a:buNone/>
                        <a:tabLst/>
                      </a:pPr>
                      <a:r>
                        <a:rPr kumimoji="0" lang="en-NZ" sz="1600" b="1" i="0" u="none" strike="noStrike" cap="none" normalizeH="0" baseline="0" dirty="0" smtClean="0">
                          <a:ln>
                            <a:noFill/>
                          </a:ln>
                          <a:solidFill>
                            <a:srgbClr val="FFFFFF"/>
                          </a:solidFill>
                          <a:effectLst/>
                          <a:latin typeface="Futura Bk" pitchFamily="34" charset="0"/>
                          <a:ea typeface="MS Mincho" pitchFamily="49" charset="-128"/>
                          <a:cs typeface="Times New Roman" pitchFamily="18" charset="0"/>
                        </a:rPr>
                        <a:t>Protocol</a:t>
                      </a:r>
                      <a:endParaRPr kumimoji="0" lang="en-NZ" sz="1600" b="0" i="0" u="none" strike="noStrike" cap="none" normalizeH="0" baseline="0" dirty="0" smtClean="0">
                        <a:ln>
                          <a:noFill/>
                        </a:ln>
                        <a:solidFill>
                          <a:schemeClr val="tx1"/>
                        </a:solidFill>
                        <a:effectLst/>
                        <a:latin typeface="Futura Bk" pitchFamily="34" charset="0"/>
                        <a:ea typeface="MS Mincho" pitchFamily="49" charset="-128"/>
                        <a:cs typeface="Times New Roman" pitchFamily="18" charset="0"/>
                      </a:endParaRPr>
                    </a:p>
                  </a:txBody>
                  <a:tcPr marT="45723" marB="45723"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80"/>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228600" marR="0" lvl="0" indent="-228600" algn="ctr" defTabSz="914400" rtl="0" eaLnBrk="0" fontAlgn="base" latinLnBrk="0" hangingPunct="0">
                        <a:lnSpc>
                          <a:spcPct val="110000"/>
                        </a:lnSpc>
                        <a:spcBef>
                          <a:spcPct val="10000"/>
                        </a:spcBef>
                        <a:spcAft>
                          <a:spcPct val="10000"/>
                        </a:spcAft>
                        <a:buClr>
                          <a:srgbClr val="B2B3B5"/>
                        </a:buClr>
                        <a:buSzTx/>
                        <a:buFont typeface="Arial" pitchFamily="34" charset="0"/>
                        <a:buNone/>
                        <a:tabLst/>
                      </a:pPr>
                      <a:r>
                        <a:rPr kumimoji="0" lang="en-NZ" sz="1600" b="1" i="0" u="none" strike="noStrike" cap="none" normalizeH="0" baseline="0" smtClean="0">
                          <a:ln>
                            <a:noFill/>
                          </a:ln>
                          <a:solidFill>
                            <a:srgbClr val="FFFFFF"/>
                          </a:solidFill>
                          <a:effectLst/>
                          <a:latin typeface="Futura Bk" pitchFamily="34" charset="0"/>
                          <a:ea typeface="MS Mincho" pitchFamily="49" charset="-128"/>
                          <a:cs typeface="Times New Roman" pitchFamily="18" charset="0"/>
                        </a:rPr>
                        <a:t>Comments</a:t>
                      </a:r>
                      <a:endParaRPr kumimoji="0" lang="en-NZ" sz="1600" b="0" i="0" u="none" strike="noStrike" cap="none" normalizeH="0" baseline="0" smtClean="0">
                        <a:ln>
                          <a:noFill/>
                        </a:ln>
                        <a:solidFill>
                          <a:schemeClr val="tx1"/>
                        </a:solidFill>
                        <a:effectLst/>
                        <a:latin typeface="Futura Bk" pitchFamily="34" charset="0"/>
                        <a:ea typeface="MS Mincho" pitchFamily="49" charset="-128"/>
                        <a:cs typeface="Times New Roman" pitchFamily="18" charset="0"/>
                      </a:endParaRPr>
                    </a:p>
                  </a:txBody>
                  <a:tcPr marT="45723" marB="45723"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25400" cap="flat" cmpd="sng" algn="ctr">
                      <a:solidFill>
                        <a:srgbClr val="008080"/>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r>
              <a:tr h="359680">
                <a:tc>
                  <a:txBody>
                    <a:bodyPr/>
                    <a:lstStyle/>
                    <a:p>
                      <a:pPr marL="228600" marR="0" lvl="0" indent="-228600" algn="l" defTabSz="914400" rtl="0" eaLnBrk="0" fontAlgn="base" latinLnBrk="0" hangingPunct="0">
                        <a:lnSpc>
                          <a:spcPct val="110000"/>
                        </a:lnSpc>
                        <a:spcBef>
                          <a:spcPct val="10000"/>
                        </a:spcBef>
                        <a:spcAft>
                          <a:spcPct val="10000"/>
                        </a:spcAft>
                        <a:buClr>
                          <a:srgbClr val="B2B3B5"/>
                        </a:buClr>
                        <a:buSzTx/>
                        <a:buFont typeface="Arial" pitchFamily="34" charset="0"/>
                        <a:buNone/>
                        <a:tabLst/>
                      </a:pPr>
                      <a:r>
                        <a:rPr kumimoji="0" lang="en-NZ" sz="1600" b="0" i="0" u="none" strike="noStrike" cap="none" normalizeH="0" baseline="0" dirty="0" smtClean="0">
                          <a:ln>
                            <a:noFill/>
                          </a:ln>
                          <a:solidFill>
                            <a:srgbClr val="FFFFFF"/>
                          </a:solidFill>
                          <a:effectLst/>
                          <a:latin typeface="Futura Bk" pitchFamily="34" charset="0"/>
                          <a:ea typeface="MS Mincho" pitchFamily="49" charset="-128"/>
                          <a:cs typeface="Times New Roman" pitchFamily="18" charset="0"/>
                        </a:rPr>
                        <a:t>SMTP</a:t>
                      </a:r>
                      <a:endParaRPr kumimoji="0" lang="en-NZ" sz="1600" b="0" i="0" u="none" strike="noStrike" cap="none" normalizeH="0" baseline="0" dirty="0" smtClean="0">
                        <a:ln>
                          <a:noFill/>
                        </a:ln>
                        <a:solidFill>
                          <a:schemeClr val="tx1"/>
                        </a:solidFill>
                        <a:effectLst/>
                        <a:latin typeface="Futura Bk" pitchFamily="34" charset="0"/>
                        <a:ea typeface="MS Mincho" pitchFamily="49" charset="-128"/>
                        <a:cs typeface="Times New Roman" pitchFamily="18" charset="0"/>
                      </a:endParaRPr>
                    </a:p>
                  </a:txBody>
                  <a:tcPr marT="45723" marB="45723"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228600" marR="0" lvl="0" indent="-228600" algn="l" defTabSz="914400" rtl="0" eaLnBrk="0" fontAlgn="base" latinLnBrk="0" hangingPunct="0">
                        <a:lnSpc>
                          <a:spcPct val="110000"/>
                        </a:lnSpc>
                        <a:spcBef>
                          <a:spcPct val="10000"/>
                        </a:spcBef>
                        <a:spcAft>
                          <a:spcPct val="10000"/>
                        </a:spcAft>
                        <a:buClr>
                          <a:srgbClr val="B2B3B5"/>
                        </a:buClr>
                        <a:buSzTx/>
                        <a:buFont typeface="Arial" pitchFamily="34" charset="0"/>
                        <a:buNone/>
                        <a:tabLst/>
                      </a:pPr>
                      <a:r>
                        <a:rPr kumimoji="0" lang="en-NZ" sz="1600" b="0" i="0" u="none" strike="noStrike" cap="none" normalizeH="0" baseline="0" dirty="0" smtClean="0">
                          <a:ln>
                            <a:noFill/>
                          </a:ln>
                          <a:solidFill>
                            <a:srgbClr val="FFFFFF"/>
                          </a:solidFill>
                          <a:effectLst/>
                          <a:latin typeface="Futura Bk" pitchFamily="34" charset="0"/>
                          <a:ea typeface="MS Mincho" pitchFamily="49" charset="-128"/>
                          <a:cs typeface="Times New Roman" pitchFamily="18" charset="0"/>
                        </a:rPr>
                        <a:t>Unreliable, slow</a:t>
                      </a:r>
                      <a:endParaRPr kumimoji="0" lang="en-NZ" sz="1600" b="0" i="0" u="none" strike="noStrike" cap="none" normalizeH="0" baseline="0" dirty="0" smtClean="0">
                        <a:ln>
                          <a:noFill/>
                        </a:ln>
                        <a:solidFill>
                          <a:schemeClr val="tx1"/>
                        </a:solidFill>
                        <a:effectLst/>
                        <a:latin typeface="Futura Bk" pitchFamily="34" charset="0"/>
                        <a:ea typeface="MS Mincho" pitchFamily="49" charset="-128"/>
                        <a:cs typeface="Times New Roman" pitchFamily="18" charset="0"/>
                      </a:endParaRPr>
                    </a:p>
                  </a:txBody>
                  <a:tcPr marT="45723" marB="45723"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r>
              <a:tr h="359680">
                <a:tc>
                  <a:txBody>
                    <a:bodyPr/>
                    <a:lstStyle/>
                    <a:p>
                      <a:pPr marL="228600" marR="0" lvl="0" indent="-228600" algn="l" defTabSz="914400" rtl="0" eaLnBrk="0" fontAlgn="base" latinLnBrk="0" hangingPunct="0">
                        <a:lnSpc>
                          <a:spcPct val="110000"/>
                        </a:lnSpc>
                        <a:spcBef>
                          <a:spcPct val="10000"/>
                        </a:spcBef>
                        <a:spcAft>
                          <a:spcPct val="10000"/>
                        </a:spcAft>
                        <a:buClr>
                          <a:srgbClr val="B2B3B5"/>
                        </a:buClr>
                        <a:buSzTx/>
                        <a:buFont typeface="Arial" pitchFamily="34" charset="0"/>
                        <a:buNone/>
                        <a:tabLst/>
                      </a:pPr>
                      <a:r>
                        <a:rPr kumimoji="0" lang="en-NZ" sz="1600" b="0" i="0" u="none" strike="noStrike" cap="none" normalizeH="0" baseline="0" smtClean="0">
                          <a:ln>
                            <a:noFill/>
                          </a:ln>
                          <a:solidFill>
                            <a:srgbClr val="FFFFFF"/>
                          </a:solidFill>
                          <a:effectLst/>
                          <a:latin typeface="Futura Bk" pitchFamily="34" charset="0"/>
                          <a:ea typeface="MS Mincho" pitchFamily="49" charset="-128"/>
                          <a:cs typeface="Times New Roman" pitchFamily="18" charset="0"/>
                        </a:rPr>
                        <a:t>HTTP</a:t>
                      </a:r>
                      <a:endParaRPr kumimoji="0" lang="en-NZ" sz="1600" b="0" i="0" u="none" strike="noStrike" cap="none" normalizeH="0" baseline="0" smtClean="0">
                        <a:ln>
                          <a:noFill/>
                        </a:ln>
                        <a:solidFill>
                          <a:schemeClr val="tx1"/>
                        </a:solidFill>
                        <a:effectLst/>
                        <a:latin typeface="Futura Bk" pitchFamily="34" charset="0"/>
                        <a:ea typeface="MS Mincho" pitchFamily="49" charset="-128"/>
                        <a:cs typeface="Times New Roman" pitchFamily="18" charset="0"/>
                      </a:endParaRPr>
                    </a:p>
                  </a:txBody>
                  <a:tcPr marT="45723" marB="45723"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228600" marR="0" lvl="0" indent="-228600" algn="l" defTabSz="914400" rtl="0" eaLnBrk="0" fontAlgn="base" latinLnBrk="0" hangingPunct="0">
                        <a:lnSpc>
                          <a:spcPct val="110000"/>
                        </a:lnSpc>
                        <a:spcBef>
                          <a:spcPct val="10000"/>
                        </a:spcBef>
                        <a:spcAft>
                          <a:spcPct val="10000"/>
                        </a:spcAft>
                        <a:buClr>
                          <a:srgbClr val="B2B3B5"/>
                        </a:buClr>
                        <a:buSzTx/>
                        <a:buFont typeface="Arial" pitchFamily="34" charset="0"/>
                        <a:buNone/>
                        <a:tabLst/>
                      </a:pPr>
                      <a:r>
                        <a:rPr kumimoji="0" lang="en-NZ" sz="1600" b="0" i="0" u="none" strike="noStrike" cap="none" normalizeH="0" baseline="0" smtClean="0">
                          <a:ln>
                            <a:noFill/>
                          </a:ln>
                          <a:solidFill>
                            <a:srgbClr val="FFFFFF"/>
                          </a:solidFill>
                          <a:effectLst/>
                          <a:latin typeface="Futura Bk" pitchFamily="34" charset="0"/>
                          <a:ea typeface="MS Mincho" pitchFamily="49" charset="-128"/>
                          <a:cs typeface="Times New Roman" pitchFamily="18" charset="0"/>
                        </a:rPr>
                        <a:t>Synchronous, semi-reliable, no routing</a:t>
                      </a:r>
                      <a:endParaRPr kumimoji="0" lang="en-NZ" sz="1600" b="0" i="0" u="none" strike="noStrike" cap="none" normalizeH="0" baseline="0" smtClean="0">
                        <a:ln>
                          <a:noFill/>
                        </a:ln>
                        <a:solidFill>
                          <a:schemeClr val="tx1"/>
                        </a:solidFill>
                        <a:effectLst/>
                        <a:latin typeface="Futura Bk" pitchFamily="34" charset="0"/>
                        <a:ea typeface="MS Mincho" pitchFamily="49" charset="-128"/>
                        <a:cs typeface="Times New Roman" pitchFamily="18" charset="0"/>
                      </a:endParaRPr>
                    </a:p>
                  </a:txBody>
                  <a:tcPr marT="45723" marB="45723"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r>
              <a:tr h="359680">
                <a:tc>
                  <a:txBody>
                    <a:bodyPr/>
                    <a:lstStyle/>
                    <a:p>
                      <a:pPr marL="228600" marR="0" lvl="0" indent="-228600" algn="l" defTabSz="914400" rtl="0" eaLnBrk="0" fontAlgn="base" latinLnBrk="0" hangingPunct="0">
                        <a:lnSpc>
                          <a:spcPct val="110000"/>
                        </a:lnSpc>
                        <a:spcBef>
                          <a:spcPct val="10000"/>
                        </a:spcBef>
                        <a:spcAft>
                          <a:spcPct val="10000"/>
                        </a:spcAft>
                        <a:buClr>
                          <a:srgbClr val="B2B3B5"/>
                        </a:buClr>
                        <a:buSzTx/>
                        <a:buFont typeface="Arial" pitchFamily="34" charset="0"/>
                        <a:buNone/>
                        <a:tabLst/>
                      </a:pPr>
                      <a:r>
                        <a:rPr kumimoji="0" lang="en-NZ" sz="1600" b="0" i="0" u="none" strike="noStrike" cap="none" normalizeH="0" baseline="0" smtClean="0">
                          <a:ln>
                            <a:noFill/>
                          </a:ln>
                          <a:solidFill>
                            <a:srgbClr val="FFFFFF"/>
                          </a:solidFill>
                          <a:effectLst/>
                          <a:latin typeface="Futura Bk" pitchFamily="34" charset="0"/>
                          <a:ea typeface="MS Mincho" pitchFamily="49" charset="-128"/>
                          <a:cs typeface="Times New Roman" pitchFamily="18" charset="0"/>
                        </a:rPr>
                        <a:t>XMPP</a:t>
                      </a:r>
                      <a:endParaRPr kumimoji="0" lang="en-NZ" sz="1600" b="0" i="0" u="none" strike="noStrike" cap="none" normalizeH="0" baseline="0" smtClean="0">
                        <a:ln>
                          <a:noFill/>
                        </a:ln>
                        <a:solidFill>
                          <a:schemeClr val="tx1"/>
                        </a:solidFill>
                        <a:effectLst/>
                        <a:latin typeface="Futura Bk" pitchFamily="34" charset="0"/>
                        <a:ea typeface="MS Mincho" pitchFamily="49" charset="-128"/>
                        <a:cs typeface="Times New Roman" pitchFamily="18" charset="0"/>
                      </a:endParaRPr>
                    </a:p>
                  </a:txBody>
                  <a:tcPr marT="45723" marB="45723"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228600" marR="0" lvl="0" indent="-228600" algn="l" defTabSz="914400" rtl="0" eaLnBrk="0" fontAlgn="base" latinLnBrk="0" hangingPunct="0">
                        <a:lnSpc>
                          <a:spcPct val="110000"/>
                        </a:lnSpc>
                        <a:spcBef>
                          <a:spcPct val="10000"/>
                        </a:spcBef>
                        <a:spcAft>
                          <a:spcPct val="10000"/>
                        </a:spcAft>
                        <a:buClr>
                          <a:srgbClr val="B2B3B5"/>
                        </a:buClr>
                        <a:buSzTx/>
                        <a:buFont typeface="Arial" pitchFamily="34" charset="0"/>
                        <a:buNone/>
                        <a:tabLst/>
                      </a:pPr>
                      <a:r>
                        <a:rPr kumimoji="0" lang="en-NZ" sz="1600" b="0" i="0" u="none" strike="noStrike" cap="none" normalizeH="0" baseline="0" smtClean="0">
                          <a:ln>
                            <a:noFill/>
                          </a:ln>
                          <a:solidFill>
                            <a:srgbClr val="FFFFFF"/>
                          </a:solidFill>
                          <a:effectLst/>
                          <a:latin typeface="Futura Bk" pitchFamily="34" charset="0"/>
                          <a:ea typeface="MS Mincho" pitchFamily="49" charset="-128"/>
                          <a:cs typeface="Times New Roman" pitchFamily="18" charset="0"/>
                        </a:rPr>
                        <a:t>No delivery fidelity or queue management</a:t>
                      </a:r>
                      <a:endParaRPr kumimoji="0" lang="en-NZ" sz="1600" b="0" i="0" u="none" strike="noStrike" cap="none" normalizeH="0" baseline="0" smtClean="0">
                        <a:ln>
                          <a:noFill/>
                        </a:ln>
                        <a:solidFill>
                          <a:schemeClr val="tx1"/>
                        </a:solidFill>
                        <a:effectLst/>
                        <a:latin typeface="Futura Bk" pitchFamily="34" charset="0"/>
                        <a:ea typeface="MS Mincho" pitchFamily="49" charset="-128"/>
                        <a:cs typeface="Times New Roman" pitchFamily="18" charset="0"/>
                      </a:endParaRPr>
                    </a:p>
                  </a:txBody>
                  <a:tcPr marT="45723" marB="45723"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r>
              <a:tr h="359680">
                <a:tc>
                  <a:txBody>
                    <a:bodyPr/>
                    <a:lstStyle/>
                    <a:p>
                      <a:pPr marL="228600" marR="0" lvl="0" indent="-228600" algn="l" defTabSz="914400" rtl="0" eaLnBrk="0" fontAlgn="base" latinLnBrk="0" hangingPunct="0">
                        <a:lnSpc>
                          <a:spcPct val="110000"/>
                        </a:lnSpc>
                        <a:spcBef>
                          <a:spcPct val="10000"/>
                        </a:spcBef>
                        <a:spcAft>
                          <a:spcPct val="10000"/>
                        </a:spcAft>
                        <a:buClr>
                          <a:srgbClr val="B2B3B5"/>
                        </a:buClr>
                        <a:buSzTx/>
                        <a:buFont typeface="Arial" pitchFamily="34" charset="0"/>
                        <a:buNone/>
                        <a:tabLst/>
                      </a:pPr>
                      <a:r>
                        <a:rPr kumimoji="0" lang="en-NZ" sz="1600" b="0" i="0" u="none" strike="noStrike" cap="none" normalizeH="0" baseline="0" smtClean="0">
                          <a:ln>
                            <a:noFill/>
                          </a:ln>
                          <a:solidFill>
                            <a:srgbClr val="FFFFFF"/>
                          </a:solidFill>
                          <a:effectLst/>
                          <a:latin typeface="Futura Bk" pitchFamily="34" charset="0"/>
                          <a:ea typeface="MS Mincho" pitchFamily="49" charset="-128"/>
                          <a:cs typeface="Times New Roman" pitchFamily="18" charset="0"/>
                        </a:rPr>
                        <a:t>FTP</a:t>
                      </a:r>
                      <a:endParaRPr kumimoji="0" lang="en-NZ" sz="1600" b="0" i="0" u="none" strike="noStrike" cap="none" normalizeH="0" baseline="0" smtClean="0">
                        <a:ln>
                          <a:noFill/>
                        </a:ln>
                        <a:solidFill>
                          <a:schemeClr val="tx1"/>
                        </a:solidFill>
                        <a:effectLst/>
                        <a:latin typeface="Futura Bk" pitchFamily="34" charset="0"/>
                        <a:ea typeface="MS Mincho" pitchFamily="49" charset="-128"/>
                        <a:cs typeface="Times New Roman" pitchFamily="18" charset="0"/>
                      </a:endParaRPr>
                    </a:p>
                  </a:txBody>
                  <a:tcPr marT="45723" marB="45723"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228600" marR="0" lvl="0" indent="-228600" algn="l" defTabSz="914400" rtl="0" eaLnBrk="0" fontAlgn="base" latinLnBrk="0" hangingPunct="0">
                        <a:lnSpc>
                          <a:spcPct val="110000"/>
                        </a:lnSpc>
                        <a:spcBef>
                          <a:spcPct val="10000"/>
                        </a:spcBef>
                        <a:spcAft>
                          <a:spcPct val="10000"/>
                        </a:spcAft>
                        <a:buClr>
                          <a:srgbClr val="B2B3B5"/>
                        </a:buClr>
                        <a:buSzTx/>
                        <a:buFont typeface="Arial" pitchFamily="34" charset="0"/>
                        <a:buNone/>
                        <a:tabLst/>
                      </a:pPr>
                      <a:r>
                        <a:rPr kumimoji="0" lang="en-NZ" sz="1600" b="0" i="0" u="none" strike="noStrike" cap="none" normalizeH="0" baseline="0" smtClean="0">
                          <a:ln>
                            <a:noFill/>
                          </a:ln>
                          <a:solidFill>
                            <a:srgbClr val="FFFFFF"/>
                          </a:solidFill>
                          <a:effectLst/>
                          <a:latin typeface="Futura Bk" pitchFamily="34" charset="0"/>
                          <a:ea typeface="MS Mincho" pitchFamily="49" charset="-128"/>
                          <a:cs typeface="Times New Roman" pitchFamily="18" charset="0"/>
                        </a:rPr>
                        <a:t>Point to point, transient, does not work well with NAT/SSL</a:t>
                      </a:r>
                      <a:endParaRPr kumimoji="0" lang="en-NZ" sz="1600" b="0" i="0" u="none" strike="noStrike" cap="none" normalizeH="0" baseline="0" smtClean="0">
                        <a:ln>
                          <a:noFill/>
                        </a:ln>
                        <a:solidFill>
                          <a:schemeClr val="tx1"/>
                        </a:solidFill>
                        <a:effectLst/>
                        <a:latin typeface="Futura Bk" pitchFamily="34" charset="0"/>
                        <a:ea typeface="MS Mincho" pitchFamily="49" charset="-128"/>
                        <a:cs typeface="Times New Roman" pitchFamily="18" charset="0"/>
                      </a:endParaRPr>
                    </a:p>
                  </a:txBody>
                  <a:tcPr marT="45723" marB="45723"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r>
              <a:tr h="359680">
                <a:tc>
                  <a:txBody>
                    <a:bodyPr/>
                    <a:lstStyle/>
                    <a:p>
                      <a:pPr marL="228600" marR="0" lvl="0" indent="-228600" algn="l" defTabSz="914400" rtl="0" eaLnBrk="0" fontAlgn="base" latinLnBrk="0" hangingPunct="0">
                        <a:lnSpc>
                          <a:spcPct val="110000"/>
                        </a:lnSpc>
                        <a:spcBef>
                          <a:spcPct val="10000"/>
                        </a:spcBef>
                        <a:spcAft>
                          <a:spcPct val="10000"/>
                        </a:spcAft>
                        <a:buClr>
                          <a:srgbClr val="B2B3B5"/>
                        </a:buClr>
                        <a:buSzTx/>
                        <a:buFont typeface="Arial" pitchFamily="34" charset="0"/>
                        <a:buNone/>
                        <a:tabLst/>
                      </a:pPr>
                      <a:r>
                        <a:rPr kumimoji="0" lang="en-NZ" sz="1600" b="0" i="0" u="none" strike="noStrike" cap="none" normalizeH="0" baseline="0" smtClean="0">
                          <a:ln>
                            <a:noFill/>
                          </a:ln>
                          <a:solidFill>
                            <a:srgbClr val="FFFFFF"/>
                          </a:solidFill>
                          <a:effectLst/>
                          <a:latin typeface="Futura Bk" pitchFamily="34" charset="0"/>
                          <a:ea typeface="MS Mincho" pitchFamily="49" charset="-128"/>
                          <a:cs typeface="Times New Roman" pitchFamily="18" charset="0"/>
                        </a:rPr>
                        <a:t>MQ</a:t>
                      </a:r>
                      <a:endParaRPr kumimoji="0" lang="en-NZ" sz="1600" b="0" i="0" u="none" strike="noStrike" cap="none" normalizeH="0" baseline="0" smtClean="0">
                        <a:ln>
                          <a:noFill/>
                        </a:ln>
                        <a:solidFill>
                          <a:schemeClr val="tx1"/>
                        </a:solidFill>
                        <a:effectLst/>
                        <a:latin typeface="Futura Bk" pitchFamily="34" charset="0"/>
                        <a:ea typeface="MS Mincho" pitchFamily="49" charset="-128"/>
                        <a:cs typeface="Times New Roman" pitchFamily="18" charset="0"/>
                      </a:endParaRPr>
                    </a:p>
                  </a:txBody>
                  <a:tcPr marT="45723" marB="45723"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228600" marR="0" lvl="0" indent="-228600" algn="l" defTabSz="914400" rtl="0" eaLnBrk="0" fontAlgn="base" latinLnBrk="0" hangingPunct="0">
                        <a:lnSpc>
                          <a:spcPct val="110000"/>
                        </a:lnSpc>
                        <a:spcBef>
                          <a:spcPct val="10000"/>
                        </a:spcBef>
                        <a:spcAft>
                          <a:spcPct val="10000"/>
                        </a:spcAft>
                        <a:buClr>
                          <a:srgbClr val="B2B3B5"/>
                        </a:buClr>
                        <a:buSzTx/>
                        <a:buFont typeface="Arial" pitchFamily="34" charset="0"/>
                        <a:buNone/>
                        <a:tabLst/>
                      </a:pPr>
                      <a:r>
                        <a:rPr kumimoji="0" lang="en-NZ" sz="1600" b="0" i="0" u="none" strike="noStrike" cap="none" normalizeH="0" baseline="0" smtClean="0">
                          <a:ln>
                            <a:noFill/>
                          </a:ln>
                          <a:solidFill>
                            <a:srgbClr val="FFFFFF"/>
                          </a:solidFill>
                          <a:effectLst/>
                          <a:latin typeface="Futura Bk" pitchFamily="34" charset="0"/>
                          <a:ea typeface="MS Mincho" pitchFamily="49" charset="-128"/>
                          <a:cs typeface="Times New Roman" pitchFamily="18" charset="0"/>
                        </a:rPr>
                        <a:t>Exactly once</a:t>
                      </a:r>
                      <a:endParaRPr kumimoji="0" lang="en-NZ" sz="1600" b="0" i="0" u="none" strike="noStrike" cap="none" normalizeH="0" baseline="0" smtClean="0">
                        <a:ln>
                          <a:noFill/>
                        </a:ln>
                        <a:solidFill>
                          <a:schemeClr val="tx1"/>
                        </a:solidFill>
                        <a:effectLst/>
                        <a:latin typeface="Futura Bk" pitchFamily="34" charset="0"/>
                        <a:ea typeface="MS Mincho" pitchFamily="49" charset="-128"/>
                        <a:cs typeface="Times New Roman" pitchFamily="18" charset="0"/>
                      </a:endParaRPr>
                    </a:p>
                  </a:txBody>
                  <a:tcPr marT="45723" marB="45723"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r>
              <a:tr h="398480">
                <a:tc>
                  <a:txBody>
                    <a:bodyPr/>
                    <a:lstStyle/>
                    <a:p>
                      <a:pPr marL="228600" marR="0" lvl="0" indent="-228600" algn="l" defTabSz="914400" rtl="0" eaLnBrk="0" fontAlgn="base" latinLnBrk="0" hangingPunct="0">
                        <a:lnSpc>
                          <a:spcPct val="110000"/>
                        </a:lnSpc>
                        <a:spcBef>
                          <a:spcPct val="10000"/>
                        </a:spcBef>
                        <a:spcAft>
                          <a:spcPct val="10000"/>
                        </a:spcAft>
                        <a:buClr>
                          <a:srgbClr val="B2B3B5"/>
                        </a:buClr>
                        <a:buSzTx/>
                        <a:buFont typeface="Arial" pitchFamily="34" charset="0"/>
                        <a:buNone/>
                        <a:tabLst/>
                      </a:pPr>
                      <a:r>
                        <a:rPr kumimoji="0" lang="en-NZ" sz="1600" b="0" i="0" u="none" strike="noStrike" cap="none" normalizeH="0" baseline="0" smtClean="0">
                          <a:ln>
                            <a:noFill/>
                          </a:ln>
                          <a:solidFill>
                            <a:srgbClr val="FFFFFF"/>
                          </a:solidFill>
                          <a:effectLst/>
                          <a:latin typeface="Futura Bk" pitchFamily="34" charset="0"/>
                          <a:ea typeface="MS Mincho" pitchFamily="49" charset="-128"/>
                          <a:cs typeface="Times New Roman" pitchFamily="18" charset="0"/>
                        </a:rPr>
                        <a:t>TCP</a:t>
                      </a:r>
                      <a:endParaRPr kumimoji="0" lang="en-NZ" sz="1600" b="0" i="0" u="none" strike="noStrike" cap="none" normalizeH="0" baseline="0" smtClean="0">
                        <a:ln>
                          <a:noFill/>
                        </a:ln>
                        <a:solidFill>
                          <a:schemeClr val="tx1"/>
                        </a:solidFill>
                        <a:effectLst/>
                        <a:latin typeface="Futura Bk" pitchFamily="34" charset="0"/>
                        <a:ea typeface="MS Mincho" pitchFamily="49" charset="-128"/>
                        <a:cs typeface="Times New Roman" pitchFamily="18" charset="0"/>
                      </a:endParaRPr>
                    </a:p>
                  </a:txBody>
                  <a:tcPr marT="45723" marB="45723"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228600" marR="0" lvl="0" indent="-228600" algn="l" defTabSz="914400" rtl="0" eaLnBrk="0" fontAlgn="base" latinLnBrk="0" hangingPunct="0">
                        <a:lnSpc>
                          <a:spcPct val="110000"/>
                        </a:lnSpc>
                        <a:spcBef>
                          <a:spcPct val="10000"/>
                        </a:spcBef>
                        <a:spcAft>
                          <a:spcPct val="10000"/>
                        </a:spcAft>
                        <a:buClr>
                          <a:srgbClr val="B2B3B5"/>
                        </a:buClr>
                        <a:buSzTx/>
                        <a:buFont typeface="Arial" pitchFamily="34" charset="0"/>
                        <a:buNone/>
                        <a:tabLst/>
                      </a:pPr>
                      <a:r>
                        <a:rPr kumimoji="0" lang="en-NZ" sz="1600" b="0" i="0" u="none" strike="noStrike" cap="none" normalizeH="0" baseline="0" smtClean="0">
                          <a:ln>
                            <a:noFill/>
                          </a:ln>
                          <a:solidFill>
                            <a:srgbClr val="FFFFFF"/>
                          </a:solidFill>
                          <a:effectLst/>
                          <a:latin typeface="Futura Bk" pitchFamily="34" charset="0"/>
                          <a:ea typeface="MS Mincho" pitchFamily="49" charset="-128"/>
                          <a:cs typeface="Times New Roman" pitchFamily="18" charset="0"/>
                        </a:rPr>
                        <a:t>At least once, reliable but short lived, no application-level state management</a:t>
                      </a:r>
                      <a:endParaRPr kumimoji="0" lang="en-NZ" sz="1600" b="0" i="0" u="none" strike="noStrike" cap="none" normalizeH="0" baseline="0" smtClean="0">
                        <a:ln>
                          <a:noFill/>
                        </a:ln>
                        <a:solidFill>
                          <a:schemeClr val="tx1"/>
                        </a:solidFill>
                        <a:effectLst/>
                        <a:latin typeface="Futura Bk" pitchFamily="34" charset="0"/>
                        <a:ea typeface="MS Mincho" pitchFamily="49" charset="-128"/>
                        <a:cs typeface="Times New Roman" pitchFamily="18" charset="0"/>
                      </a:endParaRPr>
                    </a:p>
                  </a:txBody>
                  <a:tcPr marT="45723" marB="45723"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r>
              <a:tr h="359680">
                <a:tc>
                  <a:txBody>
                    <a:bodyPr/>
                    <a:lstStyle/>
                    <a:p>
                      <a:pPr marL="228600" marR="0" lvl="0" indent="-228600" algn="l" defTabSz="914400" rtl="0" eaLnBrk="0" fontAlgn="base" latinLnBrk="0" hangingPunct="0">
                        <a:lnSpc>
                          <a:spcPct val="110000"/>
                        </a:lnSpc>
                        <a:spcBef>
                          <a:spcPct val="10000"/>
                        </a:spcBef>
                        <a:spcAft>
                          <a:spcPct val="10000"/>
                        </a:spcAft>
                        <a:buClr>
                          <a:srgbClr val="B2B3B5"/>
                        </a:buClr>
                        <a:buSzTx/>
                        <a:buFont typeface="Arial" pitchFamily="34" charset="0"/>
                        <a:buNone/>
                        <a:tabLst/>
                      </a:pPr>
                      <a:r>
                        <a:rPr kumimoji="0" lang="en-NZ" sz="1600" b="0" i="0" u="none" strike="noStrike" cap="none" normalizeH="0" baseline="0" smtClean="0">
                          <a:ln>
                            <a:noFill/>
                          </a:ln>
                          <a:solidFill>
                            <a:srgbClr val="FFFFFF"/>
                          </a:solidFill>
                          <a:effectLst/>
                          <a:latin typeface="Futura Bk" pitchFamily="34" charset="0"/>
                          <a:ea typeface="MS Mincho" pitchFamily="49" charset="-128"/>
                          <a:cs typeface="Times New Roman" pitchFamily="18" charset="0"/>
                        </a:rPr>
                        <a:t>UDP</a:t>
                      </a:r>
                      <a:endParaRPr kumimoji="0" lang="en-NZ" sz="1600" b="0" i="0" u="none" strike="noStrike" cap="none" normalizeH="0" baseline="0" smtClean="0">
                        <a:ln>
                          <a:noFill/>
                        </a:ln>
                        <a:solidFill>
                          <a:schemeClr val="tx1"/>
                        </a:solidFill>
                        <a:effectLst/>
                        <a:latin typeface="Futura Bk" pitchFamily="34" charset="0"/>
                        <a:ea typeface="MS Mincho" pitchFamily="49" charset="-128"/>
                        <a:cs typeface="Times New Roman" pitchFamily="18" charset="0"/>
                      </a:endParaRPr>
                    </a:p>
                  </a:txBody>
                  <a:tcPr marT="45723" marB="45723"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008080"/>
                    </a:solidFill>
                  </a:tcPr>
                </a:tc>
                <a:tc>
                  <a:txBody>
                    <a:bodyPr/>
                    <a:lstStyle/>
                    <a:p>
                      <a:pPr marL="228600" marR="0" lvl="0" indent="-228600" algn="l" defTabSz="914400" rtl="0" eaLnBrk="0" fontAlgn="base" latinLnBrk="0" hangingPunct="0">
                        <a:lnSpc>
                          <a:spcPct val="110000"/>
                        </a:lnSpc>
                        <a:spcBef>
                          <a:spcPct val="10000"/>
                        </a:spcBef>
                        <a:spcAft>
                          <a:spcPct val="10000"/>
                        </a:spcAft>
                        <a:buClr>
                          <a:srgbClr val="B2B3B5"/>
                        </a:buClr>
                        <a:buSzTx/>
                        <a:buFont typeface="Arial" pitchFamily="34" charset="0"/>
                        <a:buNone/>
                        <a:tabLst/>
                      </a:pPr>
                      <a:r>
                        <a:rPr kumimoji="0" lang="en-NZ" sz="1600" b="0" i="0" u="none" strike="noStrike" cap="none" normalizeH="0" baseline="0" dirty="0" smtClean="0">
                          <a:ln>
                            <a:noFill/>
                          </a:ln>
                          <a:solidFill>
                            <a:srgbClr val="FFFFFF"/>
                          </a:solidFill>
                          <a:effectLst/>
                          <a:latin typeface="Futura Bk" pitchFamily="34" charset="0"/>
                          <a:ea typeface="MS Mincho" pitchFamily="49" charset="-128"/>
                          <a:cs typeface="Times New Roman" pitchFamily="18" charset="0"/>
                        </a:rPr>
                        <a:t>Fast but has no delivery guarantees</a:t>
                      </a:r>
                      <a:endParaRPr kumimoji="0" lang="en-NZ" sz="1600" b="0" i="0" u="none" strike="noStrike" cap="none" normalizeH="0" baseline="0" dirty="0" smtClean="0">
                        <a:ln>
                          <a:noFill/>
                        </a:ln>
                        <a:solidFill>
                          <a:schemeClr val="tx1"/>
                        </a:solidFill>
                        <a:effectLst/>
                        <a:latin typeface="Futura Bk" pitchFamily="34" charset="0"/>
                        <a:ea typeface="MS Mincho" pitchFamily="49" charset="-128"/>
                        <a:cs typeface="Times New Roman" pitchFamily="18" charset="0"/>
                      </a:endParaRPr>
                    </a:p>
                  </a:txBody>
                  <a:tcPr marT="45723" marB="45723"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008080"/>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28627" y="104774"/>
            <a:ext cx="7629525" cy="654051"/>
          </a:xfrm>
        </p:spPr>
        <p:txBody>
          <a:bodyPr/>
          <a:lstStyle/>
          <a:p>
            <a:pPr algn="ctr"/>
            <a:r>
              <a:rPr lang="en-NZ" sz="3200" dirty="0" smtClean="0"/>
              <a:t>The AMQP model – key components</a:t>
            </a:r>
            <a:endParaRPr lang="en-GB" sz="3200" dirty="0" smtClean="0"/>
          </a:p>
        </p:txBody>
      </p:sp>
      <p:sp>
        <p:nvSpPr>
          <p:cNvPr id="8" name="Rectangle 3"/>
          <p:cNvSpPr txBox="1">
            <a:spLocks noChangeArrowheads="1"/>
          </p:cNvSpPr>
          <p:nvPr/>
        </p:nvSpPr>
        <p:spPr bwMode="auto">
          <a:xfrm>
            <a:off x="436563" y="950913"/>
            <a:ext cx="8456612" cy="5573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28600" marR="0" lvl="0" indent="-228600" algn="l" defTabSz="914400" rtl="0" eaLnBrk="0" fontAlgn="base" latinLnBrk="0" hangingPunct="0">
              <a:lnSpc>
                <a:spcPct val="120000"/>
              </a:lnSpc>
              <a:spcBef>
                <a:spcPts val="100"/>
              </a:spcBef>
              <a:spcAft>
                <a:spcPts val="100"/>
              </a:spcAft>
              <a:buClr>
                <a:srgbClr val="B2B3B5"/>
              </a:buClr>
              <a:buSzPct val="75000"/>
              <a:buFontTx/>
              <a:buChar char="•"/>
              <a:tabLst/>
              <a:defRPr/>
            </a:pPr>
            <a:r>
              <a:rPr kumimoji="0" lang="en-NZ" altLang="ja-JP" sz="1600" b="0" i="0" u="none" strike="noStrike" kern="0" cap="none" spc="0" normalizeH="0" baseline="0" noProof="0" dirty="0" smtClean="0">
                <a:ln>
                  <a:noFill/>
                </a:ln>
                <a:solidFill>
                  <a:schemeClr val="tx1"/>
                </a:solidFill>
                <a:effectLst/>
                <a:uLnTx/>
                <a:uFillTx/>
                <a:latin typeface="+mn-lt"/>
                <a:ea typeface="MS PGothic" pitchFamily="34" charset="-128"/>
                <a:cs typeface="+mn-cs"/>
              </a:rPr>
              <a:t>Message broker</a:t>
            </a:r>
          </a:p>
          <a:p>
            <a:pPr marL="571500" marR="0" lvl="1" indent="-228600" algn="l" defTabSz="914400" rtl="0" eaLnBrk="0" fontAlgn="base" latinLnBrk="0" hangingPunct="0">
              <a:lnSpc>
                <a:spcPct val="120000"/>
              </a:lnSpc>
              <a:spcBef>
                <a:spcPts val="100"/>
              </a:spcBef>
              <a:spcAft>
                <a:spcPts val="100"/>
              </a:spcAft>
              <a:buClr>
                <a:srgbClr val="B2B3B5"/>
              </a:buClr>
              <a:buSzTx/>
              <a:buFont typeface="Arial" charset="0"/>
              <a:buChar char="−"/>
              <a:tabLst/>
              <a:defRPr/>
            </a:pPr>
            <a:r>
              <a:rPr kumimoji="0" lang="en-GB" sz="1400" b="0" i="0" u="none" strike="noStrike" kern="0" cap="none" spc="0" normalizeH="0" baseline="0" noProof="0" dirty="0" smtClean="0">
                <a:ln>
                  <a:noFill/>
                </a:ln>
                <a:solidFill>
                  <a:schemeClr val="tx1"/>
                </a:solidFill>
                <a:effectLst/>
                <a:uLnTx/>
                <a:uFillTx/>
                <a:latin typeface="+mn-lt"/>
              </a:rPr>
              <a:t>Applications connect to a broker to participate in the AMQP network </a:t>
            </a:r>
          </a:p>
          <a:p>
            <a:pPr marL="571500" marR="0" lvl="1" indent="-228600" algn="l" defTabSz="914400" rtl="0" eaLnBrk="0" fontAlgn="base" latinLnBrk="0" hangingPunct="0">
              <a:lnSpc>
                <a:spcPct val="120000"/>
              </a:lnSpc>
              <a:spcBef>
                <a:spcPts val="100"/>
              </a:spcBef>
              <a:spcAft>
                <a:spcPts val="100"/>
              </a:spcAft>
              <a:buClr>
                <a:srgbClr val="B2B3B5"/>
              </a:buClr>
              <a:buSzTx/>
              <a:buFont typeface="Arial" charset="0"/>
              <a:buChar char="−"/>
              <a:tabLst/>
              <a:defRPr/>
            </a:pPr>
            <a:r>
              <a:rPr kumimoji="0" lang="en-GB" sz="1400" b="0" i="0" u="none" strike="noStrike" kern="0" cap="none" spc="0" normalizeH="0" baseline="0" noProof="0" dirty="0" smtClean="0">
                <a:ln>
                  <a:noFill/>
                </a:ln>
                <a:solidFill>
                  <a:schemeClr val="tx1"/>
                </a:solidFill>
                <a:effectLst/>
                <a:uLnTx/>
                <a:uFillTx/>
                <a:latin typeface="+mn-lt"/>
              </a:rPr>
              <a:t>The connection is used to establish a session</a:t>
            </a:r>
          </a:p>
          <a:p>
            <a:pPr marL="914400" marR="0" lvl="2" indent="-228600" algn="l" defTabSz="914400" rtl="0" eaLnBrk="0" fontAlgn="base" latinLnBrk="0" hangingPunct="0">
              <a:lnSpc>
                <a:spcPct val="120000"/>
              </a:lnSpc>
              <a:spcBef>
                <a:spcPts val="100"/>
              </a:spcBef>
              <a:spcAft>
                <a:spcPts val="100"/>
              </a:spcAft>
              <a:buClr>
                <a:srgbClr val="B2B3B5"/>
              </a:buClr>
              <a:buSzTx/>
              <a:buFontTx/>
              <a:buChar char="•"/>
              <a:tabLst/>
              <a:defRPr/>
            </a:pPr>
            <a:r>
              <a:rPr kumimoji="0" lang="en-GB" sz="1200" b="0" i="0" u="none" strike="noStrike" kern="0" cap="none" spc="0" normalizeH="0" baseline="0" noProof="0" dirty="0" smtClean="0">
                <a:ln>
                  <a:noFill/>
                </a:ln>
                <a:solidFill>
                  <a:schemeClr val="tx1"/>
                </a:solidFill>
                <a:effectLst/>
                <a:uLnTx/>
                <a:uFillTx/>
                <a:latin typeface="+mn-lt"/>
              </a:rPr>
              <a:t>Sessions provide state between connections, establish identity, ease failover</a:t>
            </a:r>
          </a:p>
          <a:p>
            <a:pPr marL="571500" marR="0" lvl="1" indent="-228600" algn="l" defTabSz="914400" rtl="0" eaLnBrk="0" fontAlgn="base" latinLnBrk="0" hangingPunct="0">
              <a:lnSpc>
                <a:spcPct val="120000"/>
              </a:lnSpc>
              <a:spcBef>
                <a:spcPts val="100"/>
              </a:spcBef>
              <a:spcAft>
                <a:spcPts val="100"/>
              </a:spcAft>
              <a:buClr>
                <a:srgbClr val="B2B3B5"/>
              </a:buClr>
              <a:buSzTx/>
              <a:buFont typeface="Arial" charset="0"/>
              <a:buChar char="−"/>
              <a:tabLst/>
              <a:defRPr/>
            </a:pPr>
            <a:r>
              <a:rPr kumimoji="0" lang="en-GB" sz="1400" b="0" i="0" u="none" strike="noStrike" kern="0" cap="none" spc="0" normalizeH="0" baseline="0" noProof="0" dirty="0" smtClean="0">
                <a:ln>
                  <a:noFill/>
                </a:ln>
                <a:solidFill>
                  <a:schemeClr val="tx1"/>
                </a:solidFill>
                <a:effectLst/>
                <a:uLnTx/>
                <a:uFillTx/>
                <a:latin typeface="+mn-lt"/>
              </a:rPr>
              <a:t>Connections are further subdivided into channels</a:t>
            </a:r>
          </a:p>
          <a:p>
            <a:pPr marL="914400" marR="0" lvl="2" indent="-228600" algn="l" defTabSz="914400" rtl="0" eaLnBrk="0" fontAlgn="base" latinLnBrk="0" hangingPunct="0">
              <a:lnSpc>
                <a:spcPct val="120000"/>
              </a:lnSpc>
              <a:spcBef>
                <a:spcPts val="100"/>
              </a:spcBef>
              <a:spcAft>
                <a:spcPts val="100"/>
              </a:spcAft>
              <a:buClr>
                <a:srgbClr val="B2B3B5"/>
              </a:buClr>
              <a:buSzTx/>
              <a:buFontTx/>
              <a:buChar char="•"/>
              <a:tabLst/>
              <a:defRPr/>
            </a:pPr>
            <a:r>
              <a:rPr kumimoji="0" lang="en-GB" sz="1200" b="0" i="0" u="none" strike="noStrike" kern="0" cap="none" spc="0" normalizeH="0" baseline="0" noProof="0" dirty="0" smtClean="0">
                <a:ln>
                  <a:noFill/>
                </a:ln>
                <a:solidFill>
                  <a:schemeClr val="tx1"/>
                </a:solidFill>
                <a:effectLst/>
                <a:uLnTx/>
                <a:uFillTx/>
                <a:latin typeface="+mn-lt"/>
              </a:rPr>
              <a:t>Multiple threads of control within an application can share one connection</a:t>
            </a:r>
          </a:p>
          <a:p>
            <a:pPr marL="228600" marR="0" lvl="0" indent="-228600" algn="l" defTabSz="914400" rtl="0" eaLnBrk="0" fontAlgn="base" latinLnBrk="0" hangingPunct="0">
              <a:lnSpc>
                <a:spcPct val="120000"/>
              </a:lnSpc>
              <a:spcBef>
                <a:spcPts val="100"/>
              </a:spcBef>
              <a:spcAft>
                <a:spcPts val="100"/>
              </a:spcAft>
              <a:buClr>
                <a:srgbClr val="B2B3B5"/>
              </a:buClr>
              <a:buSzPct val="75000"/>
              <a:buFontTx/>
              <a:buChar char="•"/>
              <a:tabLst/>
              <a:defRPr/>
            </a:pPr>
            <a:r>
              <a:rPr kumimoji="0" lang="en-NZ" altLang="ja-JP" sz="1600" b="0" i="0" u="none" strike="noStrike" kern="0" cap="none" spc="0" normalizeH="0" baseline="0" noProof="0" dirty="0" smtClean="0">
                <a:ln>
                  <a:noFill/>
                </a:ln>
                <a:solidFill>
                  <a:schemeClr val="tx1"/>
                </a:solidFill>
                <a:effectLst/>
                <a:uLnTx/>
                <a:uFillTx/>
                <a:latin typeface="+mn-lt"/>
                <a:ea typeface="MS PGothic" pitchFamily="34" charset="-128"/>
                <a:cs typeface="+mn-cs"/>
              </a:rPr>
              <a:t>Message layer </a:t>
            </a:r>
          </a:p>
          <a:p>
            <a:pPr marL="571500" marR="0" lvl="1" indent="-228600" algn="l" defTabSz="914400" rtl="0" eaLnBrk="0" fontAlgn="base" latinLnBrk="0" hangingPunct="0">
              <a:lnSpc>
                <a:spcPct val="120000"/>
              </a:lnSpc>
              <a:spcBef>
                <a:spcPts val="100"/>
              </a:spcBef>
              <a:spcAft>
                <a:spcPts val="100"/>
              </a:spcAft>
              <a:buClr>
                <a:srgbClr val="B2B3B5"/>
              </a:buClr>
              <a:buSzTx/>
              <a:buFont typeface="Arial" charset="0"/>
              <a:buChar char="−"/>
              <a:tabLst/>
              <a:defRPr/>
            </a:pPr>
            <a:r>
              <a:rPr kumimoji="0" lang="en-GB" sz="1400" b="0" i="0" u="none" strike="noStrike" kern="0" cap="none" spc="0" normalizeH="0" baseline="0" noProof="0" dirty="0" smtClean="0">
                <a:ln>
                  <a:noFill/>
                </a:ln>
                <a:solidFill>
                  <a:schemeClr val="tx1"/>
                </a:solidFill>
                <a:effectLst/>
                <a:uLnTx/>
                <a:uFillTx/>
                <a:latin typeface="+mn-lt"/>
              </a:rPr>
              <a:t>Exchanges</a:t>
            </a:r>
          </a:p>
          <a:p>
            <a:pPr marL="914400" marR="0" lvl="2" indent="-228600" algn="l" defTabSz="914400" rtl="0" eaLnBrk="0" fontAlgn="base" latinLnBrk="0" hangingPunct="0">
              <a:lnSpc>
                <a:spcPct val="120000"/>
              </a:lnSpc>
              <a:spcBef>
                <a:spcPts val="100"/>
              </a:spcBef>
              <a:spcAft>
                <a:spcPts val="100"/>
              </a:spcAft>
              <a:buClr>
                <a:srgbClr val="B2B3B5"/>
              </a:buClr>
              <a:buSzTx/>
              <a:buFontTx/>
              <a:buChar char="•"/>
              <a:tabLst/>
              <a:defRPr/>
            </a:pPr>
            <a:r>
              <a:rPr kumimoji="0" lang="en-GB" sz="1200" b="0" i="0" u="none" strike="noStrike" kern="0" cap="none" spc="0" normalizeH="0" baseline="0" noProof="0" dirty="0" smtClean="0">
                <a:ln>
                  <a:noFill/>
                </a:ln>
                <a:solidFill>
                  <a:schemeClr val="tx1"/>
                </a:solidFill>
                <a:effectLst/>
                <a:uLnTx/>
                <a:uFillTx/>
                <a:latin typeface="+mn-lt"/>
              </a:rPr>
              <a:t>Software </a:t>
            </a:r>
            <a:r>
              <a:rPr kumimoji="0" lang="en-GB" sz="1200" b="0" i="1" u="none" strike="noStrike" kern="0" cap="none" spc="0" normalizeH="0" baseline="0" noProof="0" dirty="0" smtClean="0">
                <a:ln>
                  <a:noFill/>
                </a:ln>
                <a:solidFill>
                  <a:schemeClr val="tx1"/>
                </a:solidFill>
                <a:effectLst/>
                <a:uLnTx/>
                <a:uFillTx/>
                <a:latin typeface="+mn-lt"/>
              </a:rPr>
              <a:t>switches</a:t>
            </a:r>
            <a:r>
              <a:rPr kumimoji="0" lang="en-GB" sz="1200" b="0" i="0" u="none" strike="noStrike" kern="0" cap="none" spc="0" normalizeH="0" baseline="0" noProof="0" dirty="0" smtClean="0">
                <a:ln>
                  <a:noFill/>
                </a:ln>
                <a:solidFill>
                  <a:schemeClr val="tx1"/>
                </a:solidFill>
                <a:effectLst/>
                <a:uLnTx/>
                <a:uFillTx/>
                <a:latin typeface="+mn-lt"/>
              </a:rPr>
              <a:t> or </a:t>
            </a:r>
            <a:r>
              <a:rPr kumimoji="0" lang="en-GB" sz="1200" b="0" i="1" u="none" strike="noStrike" kern="0" cap="none" spc="0" normalizeH="0" baseline="0" noProof="0" dirty="0" smtClean="0">
                <a:ln>
                  <a:noFill/>
                </a:ln>
                <a:solidFill>
                  <a:schemeClr val="tx1"/>
                </a:solidFill>
                <a:effectLst/>
                <a:uLnTx/>
                <a:uFillTx/>
                <a:latin typeface="+mn-lt"/>
              </a:rPr>
              <a:t>routers</a:t>
            </a:r>
          </a:p>
          <a:p>
            <a:pPr marL="914400" marR="0" lvl="2" indent="-228600" algn="l" defTabSz="914400" rtl="0" eaLnBrk="0" fontAlgn="base" latinLnBrk="0" hangingPunct="0">
              <a:lnSpc>
                <a:spcPct val="120000"/>
              </a:lnSpc>
              <a:spcBef>
                <a:spcPts val="100"/>
              </a:spcBef>
              <a:spcAft>
                <a:spcPts val="100"/>
              </a:spcAft>
              <a:buClr>
                <a:srgbClr val="B2B3B5"/>
              </a:buClr>
              <a:buSzTx/>
              <a:buFontTx/>
              <a:buChar char="•"/>
              <a:tabLst/>
              <a:defRPr/>
            </a:pPr>
            <a:r>
              <a:rPr kumimoji="0" lang="en-GB" sz="1200" b="0" i="0" u="none" strike="noStrike" kern="0" cap="none" spc="0" normalizeH="0" baseline="0" noProof="0" dirty="0" smtClean="0">
                <a:ln>
                  <a:noFill/>
                </a:ln>
                <a:solidFill>
                  <a:schemeClr val="tx1"/>
                </a:solidFill>
                <a:effectLst/>
                <a:uLnTx/>
                <a:uFillTx/>
                <a:latin typeface="+mn-lt"/>
              </a:rPr>
              <a:t>Message producers publish messages to exchanges</a:t>
            </a:r>
          </a:p>
          <a:p>
            <a:pPr marL="914400" marR="0" lvl="2" indent="-228600" algn="l" defTabSz="914400" rtl="0" eaLnBrk="0" fontAlgn="base" latinLnBrk="0" hangingPunct="0">
              <a:lnSpc>
                <a:spcPct val="120000"/>
              </a:lnSpc>
              <a:spcBef>
                <a:spcPts val="100"/>
              </a:spcBef>
              <a:spcAft>
                <a:spcPts val="100"/>
              </a:spcAft>
              <a:buClr>
                <a:srgbClr val="B2B3B5"/>
              </a:buClr>
              <a:buSzTx/>
              <a:buFontTx/>
              <a:buChar char="•"/>
              <a:tabLst/>
              <a:defRPr/>
            </a:pPr>
            <a:r>
              <a:rPr kumimoji="0" lang="en-GB" sz="1200" b="0" i="0" u="none" strike="noStrike" kern="0" cap="none" spc="0" normalizeH="0" baseline="0" noProof="0" dirty="0" smtClean="0">
                <a:ln>
                  <a:noFill/>
                </a:ln>
                <a:solidFill>
                  <a:schemeClr val="tx1"/>
                </a:solidFill>
                <a:effectLst/>
                <a:uLnTx/>
                <a:uFillTx/>
                <a:latin typeface="+mn-lt"/>
              </a:rPr>
              <a:t>Three basic types: </a:t>
            </a:r>
          </a:p>
          <a:p>
            <a:pPr marL="1257300" marR="0" lvl="3" indent="-228600" algn="l" defTabSz="914400" rtl="0" eaLnBrk="0" fontAlgn="base" latinLnBrk="0" hangingPunct="0">
              <a:lnSpc>
                <a:spcPct val="120000"/>
              </a:lnSpc>
              <a:spcBef>
                <a:spcPts val="100"/>
              </a:spcBef>
              <a:spcAft>
                <a:spcPts val="100"/>
              </a:spcAft>
              <a:buClr>
                <a:srgbClr val="B2B3B5"/>
              </a:buClr>
              <a:buSzTx/>
              <a:buFont typeface="Arial" charset="0"/>
              <a:buChar char="−"/>
              <a:tabLst/>
              <a:defRPr/>
            </a:pPr>
            <a:r>
              <a:rPr kumimoji="0" lang="en-GB" sz="1200" b="0" i="0" u="none" strike="noStrike" kern="0" cap="none" spc="0" normalizeH="0" baseline="0" noProof="0" dirty="0" smtClean="0">
                <a:ln>
                  <a:noFill/>
                </a:ln>
                <a:solidFill>
                  <a:schemeClr val="tx1"/>
                </a:solidFill>
                <a:effectLst/>
                <a:uLnTx/>
                <a:uFillTx/>
                <a:latin typeface="+mn-lt"/>
              </a:rPr>
              <a:t>Direct, fan-out, and topic</a:t>
            </a:r>
          </a:p>
          <a:p>
            <a:pPr marL="571500" marR="0" lvl="1" indent="-228600" algn="l" defTabSz="914400" rtl="0" eaLnBrk="0" fontAlgn="base" latinLnBrk="0" hangingPunct="0">
              <a:lnSpc>
                <a:spcPct val="120000"/>
              </a:lnSpc>
              <a:spcBef>
                <a:spcPts val="100"/>
              </a:spcBef>
              <a:spcAft>
                <a:spcPts val="100"/>
              </a:spcAft>
              <a:buClr>
                <a:srgbClr val="B2B3B5"/>
              </a:buClr>
              <a:buSzTx/>
              <a:buFont typeface="Arial" charset="0"/>
              <a:buChar char="−"/>
              <a:tabLst/>
              <a:defRPr/>
            </a:pPr>
            <a:r>
              <a:rPr kumimoji="0" lang="en-GB" sz="1400" b="0" i="0" u="none" strike="noStrike" kern="0" cap="none" spc="0" normalizeH="0" baseline="0" noProof="0" dirty="0" smtClean="0">
                <a:ln>
                  <a:noFill/>
                </a:ln>
                <a:solidFill>
                  <a:schemeClr val="tx1"/>
                </a:solidFill>
                <a:effectLst/>
                <a:uLnTx/>
                <a:uFillTx/>
                <a:latin typeface="+mn-lt"/>
              </a:rPr>
              <a:t>Queues</a:t>
            </a:r>
          </a:p>
          <a:p>
            <a:pPr marL="914400" marR="0" lvl="2" indent="-228600" algn="l" defTabSz="914400" rtl="0" eaLnBrk="0" fontAlgn="base" latinLnBrk="0" hangingPunct="0">
              <a:lnSpc>
                <a:spcPct val="120000"/>
              </a:lnSpc>
              <a:spcBef>
                <a:spcPts val="100"/>
              </a:spcBef>
              <a:spcAft>
                <a:spcPts val="100"/>
              </a:spcAft>
              <a:buClr>
                <a:srgbClr val="B2B3B5"/>
              </a:buClr>
              <a:buSzTx/>
              <a:buFontTx/>
              <a:buChar char="•"/>
              <a:tabLst/>
              <a:defRPr/>
            </a:pPr>
            <a:r>
              <a:rPr kumimoji="0" lang="en-GB" sz="1200" b="0" i="0" u="none" strike="noStrike" kern="0" cap="none" spc="0" normalizeH="0" baseline="0" noProof="0" dirty="0" smtClean="0">
                <a:ln>
                  <a:noFill/>
                </a:ln>
                <a:solidFill>
                  <a:schemeClr val="tx1"/>
                </a:solidFill>
                <a:effectLst/>
                <a:uLnTx/>
                <a:uFillTx/>
                <a:latin typeface="+mn-lt"/>
              </a:rPr>
              <a:t>Are (essentially) FIFO containers that hold messages</a:t>
            </a:r>
          </a:p>
          <a:p>
            <a:pPr marL="914400" marR="0" lvl="2" indent="-228600" algn="l" defTabSz="914400" rtl="0" eaLnBrk="0" fontAlgn="base" latinLnBrk="0" hangingPunct="0">
              <a:lnSpc>
                <a:spcPct val="120000"/>
              </a:lnSpc>
              <a:spcBef>
                <a:spcPts val="100"/>
              </a:spcBef>
              <a:spcAft>
                <a:spcPts val="100"/>
              </a:spcAft>
              <a:buClr>
                <a:srgbClr val="B2B3B5"/>
              </a:buClr>
              <a:buSzTx/>
              <a:buFontTx/>
              <a:buChar char="•"/>
              <a:tabLst/>
              <a:defRPr/>
            </a:pPr>
            <a:r>
              <a:rPr kumimoji="0" lang="en-GB" sz="1200" b="0" i="0" u="none" strike="noStrike" kern="0" cap="none" spc="0" normalizeH="0" baseline="0" noProof="0" dirty="0" smtClean="0">
                <a:ln>
                  <a:noFill/>
                </a:ln>
                <a:solidFill>
                  <a:schemeClr val="tx1"/>
                </a:solidFill>
                <a:effectLst/>
                <a:uLnTx/>
                <a:uFillTx/>
                <a:latin typeface="+mn-lt"/>
              </a:rPr>
              <a:t>Can be memory only or backed by disk</a:t>
            </a:r>
          </a:p>
          <a:p>
            <a:pPr marL="914400" marR="0" lvl="2" indent="-228600" algn="l" defTabSz="914400" rtl="0" eaLnBrk="0" fontAlgn="base" latinLnBrk="0" hangingPunct="0">
              <a:lnSpc>
                <a:spcPct val="120000"/>
              </a:lnSpc>
              <a:spcBef>
                <a:spcPts val="100"/>
              </a:spcBef>
              <a:spcAft>
                <a:spcPts val="100"/>
              </a:spcAft>
              <a:buClr>
                <a:srgbClr val="B2B3B5"/>
              </a:buClr>
              <a:buSzTx/>
              <a:buFontTx/>
              <a:buChar char="•"/>
              <a:tabLst/>
              <a:defRPr/>
            </a:pPr>
            <a:r>
              <a:rPr kumimoji="0" lang="en-GB" sz="1200" b="0" i="0" u="none" strike="noStrike" kern="0" cap="none" spc="0" normalizeH="0" baseline="0" noProof="0" dirty="0" smtClean="0">
                <a:ln>
                  <a:noFill/>
                </a:ln>
                <a:solidFill>
                  <a:schemeClr val="tx1"/>
                </a:solidFill>
                <a:effectLst/>
                <a:uLnTx/>
                <a:uFillTx/>
                <a:latin typeface="+mn-lt"/>
              </a:rPr>
              <a:t>Have various convenience options on who can use them, automatic clean-up, and so on</a:t>
            </a:r>
          </a:p>
          <a:p>
            <a:pPr marL="571500" marR="0" lvl="1" indent="-228600" algn="l" defTabSz="914400" rtl="0" eaLnBrk="0" fontAlgn="base" latinLnBrk="0" hangingPunct="0">
              <a:lnSpc>
                <a:spcPct val="120000"/>
              </a:lnSpc>
              <a:spcBef>
                <a:spcPts val="100"/>
              </a:spcBef>
              <a:spcAft>
                <a:spcPts val="100"/>
              </a:spcAft>
              <a:buClr>
                <a:srgbClr val="B2B3B5"/>
              </a:buClr>
              <a:buSzTx/>
              <a:buFont typeface="Arial" charset="0"/>
              <a:buChar char="−"/>
              <a:tabLst/>
              <a:defRPr/>
            </a:pPr>
            <a:r>
              <a:rPr kumimoji="0" lang="en-GB" sz="1400" b="0" i="0" u="none" strike="noStrike" kern="0" cap="none" spc="0" normalizeH="0" baseline="0" noProof="0" dirty="0" smtClean="0">
                <a:ln>
                  <a:noFill/>
                </a:ln>
                <a:solidFill>
                  <a:schemeClr val="tx1"/>
                </a:solidFill>
                <a:effectLst/>
                <a:uLnTx/>
                <a:uFillTx/>
                <a:latin typeface="+mn-lt"/>
              </a:rPr>
              <a:t>Bindings</a:t>
            </a:r>
          </a:p>
          <a:p>
            <a:pPr marL="914400" marR="0" lvl="2" indent="-228600" algn="l" defTabSz="914400" rtl="0" eaLnBrk="0" fontAlgn="base" latinLnBrk="0" hangingPunct="0">
              <a:lnSpc>
                <a:spcPct val="120000"/>
              </a:lnSpc>
              <a:spcBef>
                <a:spcPts val="100"/>
              </a:spcBef>
              <a:spcAft>
                <a:spcPts val="100"/>
              </a:spcAft>
              <a:buClr>
                <a:srgbClr val="B2B3B5"/>
              </a:buClr>
              <a:buSzTx/>
              <a:buFontTx/>
              <a:buChar char="•"/>
              <a:tabLst/>
              <a:defRPr/>
            </a:pPr>
            <a:r>
              <a:rPr kumimoji="0" lang="en-GB" sz="1200" b="0" i="0" u="none" strike="noStrike" kern="0" cap="none" spc="0" normalizeH="0" baseline="0" noProof="0" dirty="0" smtClean="0">
                <a:ln>
                  <a:noFill/>
                </a:ln>
                <a:solidFill>
                  <a:schemeClr val="tx1"/>
                </a:solidFill>
                <a:effectLst/>
                <a:uLnTx/>
                <a:uFillTx/>
                <a:latin typeface="+mn-lt"/>
              </a:rPr>
              <a:t>A binding associates an exchange with a queue</a:t>
            </a:r>
          </a:p>
          <a:p>
            <a:pPr marL="914400" marR="0" lvl="2" indent="-228600" algn="l" defTabSz="914400" rtl="0" eaLnBrk="0" fontAlgn="base" latinLnBrk="0" hangingPunct="0">
              <a:lnSpc>
                <a:spcPct val="120000"/>
              </a:lnSpc>
              <a:spcBef>
                <a:spcPts val="100"/>
              </a:spcBef>
              <a:spcAft>
                <a:spcPts val="100"/>
              </a:spcAft>
              <a:buClr>
                <a:srgbClr val="B2B3B5"/>
              </a:buClr>
              <a:buSzTx/>
              <a:buFontTx/>
              <a:buChar char="•"/>
              <a:tabLst/>
              <a:defRPr/>
            </a:pPr>
            <a:r>
              <a:rPr kumimoji="0" lang="en-GB" sz="1200" b="0" i="0" u="none" strike="noStrike" kern="0" cap="none" spc="0" normalizeH="0" baseline="0" noProof="0" dirty="0" smtClean="0">
                <a:ln>
                  <a:noFill/>
                </a:ln>
                <a:solidFill>
                  <a:schemeClr val="tx1"/>
                </a:solidFill>
                <a:effectLst/>
                <a:uLnTx/>
                <a:uFillTx/>
                <a:latin typeface="+mn-lt"/>
              </a:rPr>
              <a:t>Messages published to an exchange are routed by the exchange to any bound queues</a:t>
            </a:r>
          </a:p>
          <a:p>
            <a:pPr marL="228600" marR="0" lvl="0" indent="-228600" algn="l" defTabSz="914400" rtl="0" eaLnBrk="0" fontAlgn="base" latinLnBrk="0" hangingPunct="0">
              <a:lnSpc>
                <a:spcPct val="120000"/>
              </a:lnSpc>
              <a:spcBef>
                <a:spcPts val="100"/>
              </a:spcBef>
              <a:spcAft>
                <a:spcPts val="100"/>
              </a:spcAft>
              <a:buClr>
                <a:srgbClr val="B2B3B5"/>
              </a:buClr>
              <a:buSzPct val="75000"/>
              <a:buFontTx/>
              <a:buChar char="•"/>
              <a:tabLst/>
              <a:defRPr/>
            </a:pPr>
            <a:r>
              <a:rPr kumimoji="0" lang="en-GB" altLang="ja-JP" sz="1600" b="0" i="0" u="none" strike="noStrike" kern="0" cap="none" spc="0" normalizeH="0" baseline="0" noProof="0" smtClean="0">
                <a:ln>
                  <a:noFill/>
                </a:ln>
                <a:solidFill>
                  <a:schemeClr val="tx1"/>
                </a:solidFill>
                <a:effectLst/>
                <a:uLnTx/>
                <a:uFillTx/>
                <a:latin typeface="+mn-lt"/>
                <a:ea typeface="MS PGothic" pitchFamily="34" charset="-128"/>
                <a:cs typeface="+mn-cs"/>
              </a:rPr>
              <a:t>A peer-to-peer </a:t>
            </a:r>
            <a:r>
              <a:rPr kumimoji="0" lang="en-GB" altLang="ja-JP" sz="1600" b="0" i="0" u="none" strike="noStrike" kern="0" cap="none" spc="0" normalizeH="0" baseline="0" noProof="0" dirty="0" smtClean="0">
                <a:ln>
                  <a:noFill/>
                </a:ln>
                <a:solidFill>
                  <a:schemeClr val="tx1"/>
                </a:solidFill>
                <a:effectLst/>
                <a:uLnTx/>
                <a:uFillTx/>
                <a:latin typeface="+mn-lt"/>
                <a:ea typeface="MS PGothic" pitchFamily="34" charset="-128"/>
                <a:cs typeface="+mn-cs"/>
              </a:rPr>
              <a:t>wire protocol</a:t>
            </a:r>
            <a:endParaRPr kumimoji="0" lang="en-NZ" altLang="ja-JP" sz="1600" b="0" i="0" u="none" strike="noStrike" kern="0" cap="none" spc="0" normalizeH="0" baseline="0" noProof="0" dirty="0" smtClean="0">
              <a:ln>
                <a:noFill/>
              </a:ln>
              <a:solidFill>
                <a:schemeClr val="tx1"/>
              </a:solidFill>
              <a:effectLst/>
              <a:uLnTx/>
              <a:uFillTx/>
              <a:latin typeface="+mn-lt"/>
              <a:ea typeface="MS PGothic" pitchFamily="34" charset="-128"/>
              <a:cs typeface="+mn-cs"/>
            </a:endParaRPr>
          </a:p>
        </p:txBody>
      </p:sp>
      <p:sp>
        <p:nvSpPr>
          <p:cNvPr id="10" name="TextBox 9"/>
          <p:cNvSpPr txBox="1"/>
          <p:nvPr/>
        </p:nvSpPr>
        <p:spPr>
          <a:xfrm>
            <a:off x="5940152" y="2852936"/>
            <a:ext cx="2809007" cy="1754326"/>
          </a:xfrm>
          <a:prstGeom prst="rect">
            <a:avLst/>
          </a:prstGeom>
          <a:noFill/>
        </p:spPr>
        <p:txBody>
          <a:bodyPr wrap="square" rtlCol="0">
            <a:spAutoFit/>
          </a:bodyPr>
          <a:lstStyle/>
          <a:p>
            <a:r>
              <a:rPr lang="en-NZ" sz="1200" i="1" dirty="0" smtClean="0">
                <a:solidFill>
                  <a:srgbClr val="0070C0"/>
                </a:solidFill>
              </a:rPr>
              <a:t>Note that we are really only talking about AMQP 0.8 and 0.9.1 here. Things are a bit different with AMQP 1.0, which </a:t>
            </a:r>
            <a:r>
              <a:rPr lang="en-US" sz="1200" i="1" dirty="0" smtClean="0">
                <a:solidFill>
                  <a:srgbClr val="0070C0"/>
                </a:solidFill>
              </a:rPr>
              <a:t>only defines the network wire-level protocol for the exchange of messages between two endpoints. The 1.0 standard supports exchanging messages in peer-to-peer fashion or via brokered topologies.</a:t>
            </a:r>
            <a:endParaRPr lang="en-US" sz="1200" i="1" dirty="0">
              <a:solidFill>
                <a:srgbClr val="0070C0"/>
              </a:solidFill>
            </a:endParaRPr>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28627" y="114300"/>
            <a:ext cx="7629525" cy="623888"/>
          </a:xfrm>
        </p:spPr>
        <p:txBody>
          <a:bodyPr/>
          <a:lstStyle/>
          <a:p>
            <a:pPr algn="ctr"/>
            <a:r>
              <a:rPr lang="en-NZ" sz="3200" dirty="0" smtClean="0"/>
              <a:t>Scales of deployment</a:t>
            </a:r>
            <a:endParaRPr lang="en-GB" sz="3200" dirty="0" smtClean="0"/>
          </a:p>
        </p:txBody>
      </p:sp>
      <p:graphicFrame>
        <p:nvGraphicFramePr>
          <p:cNvPr id="111709" name="Group 93"/>
          <p:cNvGraphicFramePr>
            <a:graphicFrameLocks noGrp="1"/>
          </p:cNvGraphicFramePr>
          <p:nvPr>
            <p:ph sz="half" idx="2"/>
          </p:nvPr>
        </p:nvGraphicFramePr>
        <p:xfrm>
          <a:off x="657225" y="1716089"/>
          <a:ext cx="8058150" cy="3943356"/>
        </p:xfrm>
        <a:graphic>
          <a:graphicData uri="http://schemas.openxmlformats.org/drawingml/2006/table">
            <a:tbl>
              <a:tblPr/>
              <a:tblGrid>
                <a:gridCol w="2655113"/>
                <a:gridCol w="5403037"/>
              </a:tblGrid>
              <a:tr h="366713">
                <a:tc>
                  <a:txBody>
                    <a:bodyPr/>
                    <a:lstStyle/>
                    <a:p>
                      <a:pPr marL="228600" marR="0" lvl="0" indent="-228600" algn="ctr" defTabSz="914400" rtl="0" eaLnBrk="0" fontAlgn="base" latinLnBrk="0" hangingPunct="0">
                        <a:lnSpc>
                          <a:spcPct val="110000"/>
                        </a:lnSpc>
                        <a:spcBef>
                          <a:spcPct val="10000"/>
                        </a:spcBef>
                        <a:spcAft>
                          <a:spcPct val="10000"/>
                        </a:spcAft>
                        <a:buClr>
                          <a:srgbClr val="B2B3B5"/>
                        </a:buClr>
                        <a:buSzTx/>
                        <a:buFont typeface="Arial" pitchFamily="34" charset="0"/>
                        <a:buNone/>
                        <a:tabLst/>
                      </a:pPr>
                      <a:r>
                        <a:rPr kumimoji="0" lang="en-NZ" sz="1600" b="1" i="0" u="none" strike="noStrike" cap="none" normalizeH="0" baseline="0" dirty="0" smtClean="0">
                          <a:ln>
                            <a:noFill/>
                          </a:ln>
                          <a:solidFill>
                            <a:srgbClr val="FFFFFF"/>
                          </a:solidFill>
                          <a:effectLst/>
                          <a:latin typeface="+mn-lt"/>
                          <a:ea typeface="MS Mincho" pitchFamily="49" charset="-128"/>
                          <a:cs typeface="Times New Roman" pitchFamily="18" charset="0"/>
                        </a:rPr>
                        <a:t>Type of deployment</a:t>
                      </a:r>
                      <a:endParaRPr kumimoji="0" lang="en-NZ" sz="1600" b="0" i="0" u="none" strike="noStrike" cap="none" normalizeH="0" baseline="0" dirty="0" smtClean="0">
                        <a:ln>
                          <a:noFill/>
                        </a:ln>
                        <a:solidFill>
                          <a:schemeClr val="tx1"/>
                        </a:solidFill>
                        <a:effectLst/>
                        <a:latin typeface="+mn-lt"/>
                        <a:ea typeface="MS Mincho" pitchFamily="49" charset="-128"/>
                        <a:cs typeface="Times New Roman" pitchFamily="18" charset="0"/>
                      </a:endParaRPr>
                    </a:p>
                  </a:txBody>
                  <a:tcPr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25400" cap="flat" cmpd="sng" algn="ctr">
                      <a:solidFill>
                        <a:srgbClr val="008080"/>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228600" marR="0" lvl="0" indent="-228600" algn="ctr" defTabSz="914400" rtl="0" eaLnBrk="0" fontAlgn="base" latinLnBrk="0" hangingPunct="0">
                        <a:lnSpc>
                          <a:spcPct val="110000"/>
                        </a:lnSpc>
                        <a:spcBef>
                          <a:spcPct val="10000"/>
                        </a:spcBef>
                        <a:spcAft>
                          <a:spcPct val="10000"/>
                        </a:spcAft>
                        <a:buClr>
                          <a:srgbClr val="B2B3B5"/>
                        </a:buClr>
                        <a:buSzTx/>
                        <a:buFont typeface="Arial" pitchFamily="34" charset="0"/>
                        <a:buNone/>
                        <a:tabLst/>
                      </a:pPr>
                      <a:r>
                        <a:rPr kumimoji="0" lang="en-NZ" sz="1600" b="1" i="0" u="none" strike="noStrike" cap="none" normalizeH="0" baseline="0" smtClean="0">
                          <a:ln>
                            <a:noFill/>
                          </a:ln>
                          <a:solidFill>
                            <a:srgbClr val="FFFFFF"/>
                          </a:solidFill>
                          <a:effectLst/>
                          <a:latin typeface="+mn-lt"/>
                          <a:ea typeface="MS Mincho" pitchFamily="49" charset="-128"/>
                          <a:cs typeface="Times New Roman" pitchFamily="18" charset="0"/>
                        </a:rPr>
                        <a:t>Possible scenario</a:t>
                      </a:r>
                      <a:endParaRPr kumimoji="0" lang="en-NZ" sz="1600" b="0" i="0" u="none" strike="noStrike" cap="none" normalizeH="0" baseline="0" smtClean="0">
                        <a:ln>
                          <a:noFill/>
                        </a:ln>
                        <a:solidFill>
                          <a:schemeClr val="tx1"/>
                        </a:solidFill>
                        <a:effectLst/>
                        <a:latin typeface="+mn-lt"/>
                        <a:ea typeface="MS Mincho" pitchFamily="49" charset="-128"/>
                        <a:cs typeface="Times New Roman" pitchFamily="18" charset="0"/>
                      </a:endParaRPr>
                    </a:p>
                  </a:txBody>
                  <a:tcPr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25400" cap="flat" cmpd="sng" algn="ctr">
                      <a:solidFill>
                        <a:srgbClr val="008080"/>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r>
              <a:tr h="368300">
                <a:tc>
                  <a:txBody>
                    <a:bodyPr/>
                    <a:lstStyle/>
                    <a:p>
                      <a:pPr marL="228600" marR="0" lvl="0" indent="-228600" algn="l" defTabSz="914400" rtl="0" eaLnBrk="0" fontAlgn="base" latinLnBrk="0" hangingPunct="0">
                        <a:lnSpc>
                          <a:spcPct val="110000"/>
                        </a:lnSpc>
                        <a:spcBef>
                          <a:spcPct val="10000"/>
                        </a:spcBef>
                        <a:spcAft>
                          <a:spcPct val="10000"/>
                        </a:spcAft>
                        <a:buClr>
                          <a:srgbClr val="B2B3B5"/>
                        </a:buClr>
                        <a:buSzTx/>
                        <a:buFontTx/>
                        <a:buChar char="•"/>
                        <a:tabLst/>
                      </a:pPr>
                      <a:r>
                        <a:rPr kumimoji="0" lang="en-NZ" sz="1600" b="0" i="0" u="none" strike="noStrike" cap="none" normalizeH="0" baseline="0" smtClean="0">
                          <a:ln>
                            <a:noFill/>
                          </a:ln>
                          <a:solidFill>
                            <a:srgbClr val="FFFFFF"/>
                          </a:solidFill>
                          <a:effectLst/>
                          <a:latin typeface="+mn-lt"/>
                          <a:ea typeface="MS Mincho" pitchFamily="49" charset="-128"/>
                          <a:cs typeface="Times New Roman" pitchFamily="18" charset="0"/>
                        </a:rPr>
                        <a:t>Developer/casual use</a:t>
                      </a:r>
                      <a:endParaRPr kumimoji="0" lang="en-NZ" sz="1600" b="0" i="0" u="none" strike="noStrike" cap="none" normalizeH="0" baseline="0" smtClean="0">
                        <a:ln>
                          <a:noFill/>
                        </a:ln>
                        <a:solidFill>
                          <a:schemeClr val="tx1"/>
                        </a:solidFill>
                        <a:effectLst/>
                        <a:latin typeface="+mn-lt"/>
                        <a:ea typeface="MS Mincho" pitchFamily="49" charset="-128"/>
                        <a:cs typeface="Times New Roman" pitchFamily="18" charset="0"/>
                      </a:endParaRPr>
                    </a:p>
                  </a:txBody>
                  <a:tcPr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228600" marR="0" lvl="0" indent="-228600" algn="l" defTabSz="914400" rtl="0" eaLnBrk="0" fontAlgn="base" latinLnBrk="0" hangingPunct="0">
                        <a:lnSpc>
                          <a:spcPct val="110000"/>
                        </a:lnSpc>
                        <a:spcBef>
                          <a:spcPct val="10000"/>
                        </a:spcBef>
                        <a:spcAft>
                          <a:spcPct val="10000"/>
                        </a:spcAft>
                        <a:buClr>
                          <a:srgbClr val="B2B3B5"/>
                        </a:buClr>
                        <a:buSzTx/>
                        <a:buFontTx/>
                        <a:buChar char="•"/>
                        <a:tabLst/>
                      </a:pPr>
                      <a:r>
                        <a:rPr kumimoji="0" lang="fr-FR" sz="1600" b="0" i="0" u="none" strike="noStrike" cap="none" normalizeH="0" baseline="0" smtClean="0">
                          <a:ln>
                            <a:noFill/>
                          </a:ln>
                          <a:solidFill>
                            <a:srgbClr val="FFFFFF"/>
                          </a:solidFill>
                          <a:effectLst/>
                          <a:latin typeface="+mn-lt"/>
                          <a:ea typeface="MS Mincho" pitchFamily="49" charset="-128"/>
                          <a:cs typeface="Times New Roman" pitchFamily="18" charset="0"/>
                        </a:rPr>
                        <a:t>1 server, 1 user, 10 queues, 1 message per second</a:t>
                      </a:r>
                      <a:endParaRPr kumimoji="0" lang="fr-FR" sz="1600" b="0" i="0" u="none" strike="noStrike" cap="none" normalizeH="0" baseline="0" smtClean="0">
                        <a:ln>
                          <a:noFill/>
                        </a:ln>
                        <a:solidFill>
                          <a:schemeClr val="tx1"/>
                        </a:solidFill>
                        <a:effectLst/>
                        <a:latin typeface="+mn-lt"/>
                        <a:ea typeface="MS Mincho" pitchFamily="49" charset="-128"/>
                        <a:cs typeface="Times New Roman" pitchFamily="18" charset="0"/>
                      </a:endParaRPr>
                    </a:p>
                  </a:txBody>
                  <a:tcPr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r>
              <a:tr h="641351">
                <a:tc>
                  <a:txBody>
                    <a:bodyPr/>
                    <a:lstStyle/>
                    <a:p>
                      <a:pPr marL="228600" marR="0" lvl="0" indent="-228600" algn="l" defTabSz="914400" rtl="0" eaLnBrk="0" fontAlgn="base" latinLnBrk="0" hangingPunct="0">
                        <a:lnSpc>
                          <a:spcPct val="110000"/>
                        </a:lnSpc>
                        <a:spcBef>
                          <a:spcPct val="10000"/>
                        </a:spcBef>
                        <a:spcAft>
                          <a:spcPct val="10000"/>
                        </a:spcAft>
                        <a:buClr>
                          <a:srgbClr val="B2B3B5"/>
                        </a:buClr>
                        <a:buSzTx/>
                        <a:buFontTx/>
                        <a:buChar char="•"/>
                        <a:tabLst/>
                      </a:pPr>
                      <a:r>
                        <a:rPr kumimoji="0" lang="fr-FR" sz="1600" b="0" i="0" u="none" strike="noStrike" cap="none" normalizeH="0" baseline="0" smtClean="0">
                          <a:ln>
                            <a:noFill/>
                          </a:ln>
                          <a:solidFill>
                            <a:srgbClr val="FFFFFF"/>
                          </a:solidFill>
                          <a:effectLst/>
                          <a:latin typeface="+mn-lt"/>
                          <a:ea typeface="MS Mincho" pitchFamily="49" charset="-128"/>
                          <a:cs typeface="Times New Roman" pitchFamily="18" charset="0"/>
                        </a:rPr>
                        <a:t>Production application</a:t>
                      </a:r>
                      <a:endParaRPr kumimoji="0" lang="fr-FR" sz="1600" b="0" i="0" u="none" strike="noStrike" cap="none" normalizeH="0" baseline="0" smtClean="0">
                        <a:ln>
                          <a:noFill/>
                        </a:ln>
                        <a:solidFill>
                          <a:schemeClr val="tx1"/>
                        </a:solidFill>
                        <a:effectLst/>
                        <a:latin typeface="+mn-lt"/>
                        <a:ea typeface="MS Mincho" pitchFamily="49" charset="-128"/>
                        <a:cs typeface="Times New Roman" pitchFamily="18" charset="0"/>
                      </a:endParaRPr>
                    </a:p>
                  </a:txBody>
                  <a:tcPr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228600" marR="0" lvl="0" indent="-228600" algn="l" defTabSz="914400" rtl="0" eaLnBrk="0" fontAlgn="base" latinLnBrk="0" hangingPunct="0">
                        <a:lnSpc>
                          <a:spcPct val="110000"/>
                        </a:lnSpc>
                        <a:spcBef>
                          <a:spcPct val="10000"/>
                        </a:spcBef>
                        <a:spcAft>
                          <a:spcPct val="10000"/>
                        </a:spcAft>
                        <a:buClr>
                          <a:srgbClr val="B2B3B5"/>
                        </a:buClr>
                        <a:buSzTx/>
                        <a:buFontTx/>
                        <a:buChar char="•"/>
                        <a:tabLst/>
                      </a:pPr>
                      <a:r>
                        <a:rPr kumimoji="0" lang="fr-FR" sz="1600" b="0" i="0" u="none" strike="noStrike" cap="none" normalizeH="0" baseline="0" smtClean="0">
                          <a:ln>
                            <a:noFill/>
                          </a:ln>
                          <a:solidFill>
                            <a:srgbClr val="FFFFFF"/>
                          </a:solidFill>
                          <a:effectLst/>
                          <a:latin typeface="+mn-lt"/>
                          <a:ea typeface="MS Mincho" pitchFamily="49" charset="-128"/>
                          <a:cs typeface="Times New Roman" pitchFamily="18" charset="0"/>
                        </a:rPr>
                        <a:t>2 servers, 10-100 </a:t>
                      </a:r>
                      <a:r>
                        <a:rPr kumimoji="0" lang="en-NZ" sz="1600" b="0" i="0" u="none" strike="noStrike" cap="none" normalizeH="0" baseline="0" smtClean="0">
                          <a:ln>
                            <a:noFill/>
                          </a:ln>
                          <a:solidFill>
                            <a:srgbClr val="FFFFFF"/>
                          </a:solidFill>
                          <a:effectLst/>
                          <a:latin typeface="+mn-lt"/>
                          <a:ea typeface="MS Mincho" pitchFamily="49" charset="-128"/>
                          <a:cs typeface="Times New Roman" pitchFamily="18" charset="0"/>
                        </a:rPr>
                        <a:t>users</a:t>
                      </a:r>
                      <a:r>
                        <a:rPr kumimoji="0" lang="fr-FR" sz="1600" b="0" i="0" u="none" strike="noStrike" cap="none" normalizeH="0" baseline="0" smtClean="0">
                          <a:ln>
                            <a:noFill/>
                          </a:ln>
                          <a:solidFill>
                            <a:srgbClr val="FFFFFF"/>
                          </a:solidFill>
                          <a:effectLst/>
                          <a:latin typeface="+mn-lt"/>
                          <a:ea typeface="MS Mincho" pitchFamily="49" charset="-128"/>
                          <a:cs typeface="Times New Roman" pitchFamily="18" charset="0"/>
                        </a:rPr>
                        <a:t>, 10-50 queues, 25 messages per second</a:t>
                      </a:r>
                      <a:endParaRPr kumimoji="0" lang="fr-FR" sz="1600" b="0" i="0" u="none" strike="noStrike" cap="none" normalizeH="0" baseline="0" smtClean="0">
                        <a:ln>
                          <a:noFill/>
                        </a:ln>
                        <a:solidFill>
                          <a:schemeClr val="tx1"/>
                        </a:solidFill>
                        <a:effectLst/>
                        <a:latin typeface="+mn-lt"/>
                        <a:ea typeface="MS Mincho" pitchFamily="49" charset="-128"/>
                        <a:cs typeface="Times New Roman" pitchFamily="18" charset="0"/>
                      </a:endParaRPr>
                    </a:p>
                  </a:txBody>
                  <a:tcPr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r>
              <a:tr h="641351">
                <a:tc>
                  <a:txBody>
                    <a:bodyPr/>
                    <a:lstStyle/>
                    <a:p>
                      <a:pPr marL="228600" marR="0" lvl="0" indent="-228600" algn="l" defTabSz="914400" rtl="0" eaLnBrk="0" fontAlgn="base" latinLnBrk="0" hangingPunct="0">
                        <a:lnSpc>
                          <a:spcPct val="110000"/>
                        </a:lnSpc>
                        <a:spcBef>
                          <a:spcPct val="10000"/>
                        </a:spcBef>
                        <a:spcAft>
                          <a:spcPct val="10000"/>
                        </a:spcAft>
                        <a:buClr>
                          <a:srgbClr val="B2B3B5"/>
                        </a:buClr>
                        <a:buSzTx/>
                        <a:buFontTx/>
                        <a:buChar char="•"/>
                        <a:tabLst/>
                      </a:pPr>
                      <a:r>
                        <a:rPr kumimoji="0" lang="en-NZ" sz="1600" b="0" i="0" u="none" strike="noStrike" cap="none" normalizeH="0" baseline="0" smtClean="0">
                          <a:ln>
                            <a:noFill/>
                          </a:ln>
                          <a:solidFill>
                            <a:srgbClr val="FFFFFF"/>
                          </a:solidFill>
                          <a:effectLst/>
                          <a:latin typeface="+mn-lt"/>
                          <a:ea typeface="MS Mincho" pitchFamily="49" charset="-128"/>
                          <a:cs typeface="Times New Roman" pitchFamily="18" charset="0"/>
                        </a:rPr>
                        <a:t>Departmental</a:t>
                      </a:r>
                      <a:r>
                        <a:rPr kumimoji="0" lang="fr-FR" sz="1600" b="0" i="0" u="none" strike="noStrike" cap="none" normalizeH="0" baseline="0" smtClean="0">
                          <a:ln>
                            <a:noFill/>
                          </a:ln>
                          <a:solidFill>
                            <a:srgbClr val="FFFFFF"/>
                          </a:solidFill>
                          <a:effectLst/>
                          <a:latin typeface="+mn-lt"/>
                          <a:ea typeface="MS Mincho" pitchFamily="49" charset="-128"/>
                          <a:cs typeface="Times New Roman" pitchFamily="18" charset="0"/>
                        </a:rPr>
                        <a:t> mission </a:t>
                      </a:r>
                      <a:r>
                        <a:rPr kumimoji="0" lang="en-NZ" sz="1600" b="0" i="0" u="none" strike="noStrike" cap="none" normalizeH="0" baseline="0" smtClean="0">
                          <a:ln>
                            <a:noFill/>
                          </a:ln>
                          <a:solidFill>
                            <a:srgbClr val="FFFFFF"/>
                          </a:solidFill>
                          <a:effectLst/>
                          <a:latin typeface="+mn-lt"/>
                          <a:ea typeface="MS Mincho" pitchFamily="49" charset="-128"/>
                          <a:cs typeface="Times New Roman" pitchFamily="18" charset="0"/>
                        </a:rPr>
                        <a:t>critical</a:t>
                      </a:r>
                      <a:r>
                        <a:rPr kumimoji="0" lang="fr-FR" sz="1600" b="0" i="0" u="none" strike="noStrike" cap="none" normalizeH="0" baseline="0" smtClean="0">
                          <a:ln>
                            <a:noFill/>
                          </a:ln>
                          <a:solidFill>
                            <a:srgbClr val="FFFFFF"/>
                          </a:solidFill>
                          <a:effectLst/>
                          <a:latin typeface="+mn-lt"/>
                          <a:ea typeface="MS Mincho" pitchFamily="49" charset="-128"/>
                          <a:cs typeface="Times New Roman" pitchFamily="18" charset="0"/>
                        </a:rPr>
                        <a:t> application</a:t>
                      </a:r>
                      <a:endParaRPr kumimoji="0" lang="fr-FR" sz="1600" b="0" i="0" u="none" strike="noStrike" cap="none" normalizeH="0" baseline="0" smtClean="0">
                        <a:ln>
                          <a:noFill/>
                        </a:ln>
                        <a:solidFill>
                          <a:schemeClr val="tx1"/>
                        </a:solidFill>
                        <a:effectLst/>
                        <a:latin typeface="+mn-lt"/>
                        <a:ea typeface="MS Mincho" pitchFamily="49" charset="-128"/>
                        <a:cs typeface="Times New Roman" pitchFamily="18" charset="0"/>
                      </a:endParaRPr>
                    </a:p>
                  </a:txBody>
                  <a:tcPr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228600" marR="0" lvl="0" indent="-228600" algn="l" defTabSz="914400" rtl="0" eaLnBrk="0" fontAlgn="base" latinLnBrk="0" hangingPunct="0">
                        <a:lnSpc>
                          <a:spcPct val="110000"/>
                        </a:lnSpc>
                        <a:spcBef>
                          <a:spcPct val="10000"/>
                        </a:spcBef>
                        <a:spcAft>
                          <a:spcPct val="10000"/>
                        </a:spcAft>
                        <a:buClr>
                          <a:srgbClr val="B2B3B5"/>
                        </a:buClr>
                        <a:buSzTx/>
                        <a:buFontTx/>
                        <a:buChar char="•"/>
                        <a:tabLst/>
                      </a:pPr>
                      <a:r>
                        <a:rPr kumimoji="0" lang="fr-FR" sz="1600" b="0" i="0" u="none" strike="noStrike" cap="none" normalizeH="0" baseline="0" smtClean="0">
                          <a:ln>
                            <a:noFill/>
                          </a:ln>
                          <a:solidFill>
                            <a:srgbClr val="FFFFFF"/>
                          </a:solidFill>
                          <a:effectLst/>
                          <a:latin typeface="+mn-lt"/>
                          <a:ea typeface="MS Mincho" pitchFamily="49" charset="-128"/>
                          <a:cs typeface="Times New Roman" pitchFamily="18" charset="0"/>
                        </a:rPr>
                        <a:t>4 servers, 100-500 </a:t>
                      </a:r>
                      <a:r>
                        <a:rPr kumimoji="0" lang="en-NZ" sz="1600" b="0" i="0" u="none" strike="noStrike" cap="none" normalizeH="0" baseline="0" smtClean="0">
                          <a:ln>
                            <a:noFill/>
                          </a:ln>
                          <a:solidFill>
                            <a:srgbClr val="FFFFFF"/>
                          </a:solidFill>
                          <a:effectLst/>
                          <a:latin typeface="+mn-lt"/>
                          <a:ea typeface="MS Mincho" pitchFamily="49" charset="-128"/>
                          <a:cs typeface="Times New Roman" pitchFamily="18" charset="0"/>
                        </a:rPr>
                        <a:t>users</a:t>
                      </a:r>
                      <a:r>
                        <a:rPr kumimoji="0" lang="fr-FR" sz="1600" b="0" i="0" u="none" strike="noStrike" cap="none" normalizeH="0" baseline="0" smtClean="0">
                          <a:ln>
                            <a:noFill/>
                          </a:ln>
                          <a:solidFill>
                            <a:srgbClr val="FFFFFF"/>
                          </a:solidFill>
                          <a:effectLst/>
                          <a:latin typeface="+mn-lt"/>
                          <a:ea typeface="MS Mincho" pitchFamily="49" charset="-128"/>
                          <a:cs typeface="Times New Roman" pitchFamily="18" charset="0"/>
                        </a:rPr>
                        <a:t>, 50-100 queues, 250 messages per second</a:t>
                      </a:r>
                      <a:endParaRPr kumimoji="0" lang="fr-FR" sz="1600" b="0" i="0" u="none" strike="noStrike" cap="none" normalizeH="0" baseline="0" smtClean="0">
                        <a:ln>
                          <a:noFill/>
                        </a:ln>
                        <a:solidFill>
                          <a:schemeClr val="tx1"/>
                        </a:solidFill>
                        <a:effectLst/>
                        <a:latin typeface="+mn-lt"/>
                        <a:ea typeface="MS Mincho" pitchFamily="49" charset="-128"/>
                        <a:cs typeface="Times New Roman" pitchFamily="18" charset="0"/>
                      </a:endParaRPr>
                    </a:p>
                  </a:txBody>
                  <a:tcPr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r>
              <a:tr h="641351">
                <a:tc>
                  <a:txBody>
                    <a:bodyPr/>
                    <a:lstStyle/>
                    <a:p>
                      <a:pPr marL="228600" marR="0" lvl="0" indent="-228600" algn="l" defTabSz="914400" rtl="0" eaLnBrk="0" fontAlgn="base" latinLnBrk="0" hangingPunct="0">
                        <a:lnSpc>
                          <a:spcPct val="110000"/>
                        </a:lnSpc>
                        <a:spcBef>
                          <a:spcPct val="10000"/>
                        </a:spcBef>
                        <a:spcAft>
                          <a:spcPct val="10000"/>
                        </a:spcAft>
                        <a:buClr>
                          <a:srgbClr val="B2B3B5"/>
                        </a:buClr>
                        <a:buSzTx/>
                        <a:buFontTx/>
                        <a:buChar char="•"/>
                        <a:tabLst/>
                      </a:pPr>
                      <a:r>
                        <a:rPr kumimoji="0" lang="en-NZ" sz="1600" b="0" i="0" u="none" strike="noStrike" cap="none" normalizeH="0" baseline="0" smtClean="0">
                          <a:ln>
                            <a:noFill/>
                          </a:ln>
                          <a:solidFill>
                            <a:srgbClr val="FFFFFF"/>
                          </a:solidFill>
                          <a:effectLst/>
                          <a:latin typeface="+mn-lt"/>
                          <a:ea typeface="MS Mincho" pitchFamily="49" charset="-128"/>
                          <a:cs typeface="Times New Roman" pitchFamily="18" charset="0"/>
                        </a:rPr>
                        <a:t>Regional</a:t>
                      </a:r>
                      <a:r>
                        <a:rPr kumimoji="0" lang="fr-FR" sz="1600" b="0" i="0" u="none" strike="noStrike" cap="none" normalizeH="0" baseline="0" smtClean="0">
                          <a:ln>
                            <a:noFill/>
                          </a:ln>
                          <a:solidFill>
                            <a:srgbClr val="FFFFFF"/>
                          </a:solidFill>
                          <a:effectLst/>
                          <a:latin typeface="+mn-lt"/>
                          <a:ea typeface="MS Mincho" pitchFamily="49" charset="-128"/>
                          <a:cs typeface="Times New Roman" pitchFamily="18" charset="0"/>
                        </a:rPr>
                        <a:t> mission </a:t>
                      </a:r>
                      <a:r>
                        <a:rPr kumimoji="0" lang="en-NZ" sz="1600" b="0" i="0" u="none" strike="noStrike" cap="none" normalizeH="0" baseline="0" smtClean="0">
                          <a:ln>
                            <a:noFill/>
                          </a:ln>
                          <a:solidFill>
                            <a:srgbClr val="FFFFFF"/>
                          </a:solidFill>
                          <a:effectLst/>
                          <a:latin typeface="+mn-lt"/>
                          <a:ea typeface="MS Mincho" pitchFamily="49" charset="-128"/>
                          <a:cs typeface="Times New Roman" pitchFamily="18" charset="0"/>
                        </a:rPr>
                        <a:t>critical</a:t>
                      </a:r>
                      <a:r>
                        <a:rPr kumimoji="0" lang="fr-FR" sz="1600" b="0" i="0" u="none" strike="noStrike" cap="none" normalizeH="0" baseline="0" smtClean="0">
                          <a:ln>
                            <a:noFill/>
                          </a:ln>
                          <a:solidFill>
                            <a:srgbClr val="FFFFFF"/>
                          </a:solidFill>
                          <a:effectLst/>
                          <a:latin typeface="+mn-lt"/>
                          <a:ea typeface="MS Mincho" pitchFamily="49" charset="-128"/>
                          <a:cs typeface="Times New Roman" pitchFamily="18" charset="0"/>
                        </a:rPr>
                        <a:t> application</a:t>
                      </a:r>
                      <a:endParaRPr kumimoji="0" lang="fr-FR" sz="1600" b="0" i="0" u="none" strike="noStrike" cap="none" normalizeH="0" baseline="0" smtClean="0">
                        <a:ln>
                          <a:noFill/>
                        </a:ln>
                        <a:solidFill>
                          <a:schemeClr val="tx1"/>
                        </a:solidFill>
                        <a:effectLst/>
                        <a:latin typeface="+mn-lt"/>
                        <a:ea typeface="MS Mincho" pitchFamily="49" charset="-128"/>
                        <a:cs typeface="Times New Roman" pitchFamily="18" charset="0"/>
                      </a:endParaRPr>
                    </a:p>
                  </a:txBody>
                  <a:tcPr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228600" marR="0" lvl="0" indent="-228600" algn="l" defTabSz="914400" rtl="0" eaLnBrk="0" fontAlgn="base" latinLnBrk="0" hangingPunct="0">
                        <a:lnSpc>
                          <a:spcPct val="110000"/>
                        </a:lnSpc>
                        <a:spcBef>
                          <a:spcPct val="10000"/>
                        </a:spcBef>
                        <a:spcAft>
                          <a:spcPct val="10000"/>
                        </a:spcAft>
                        <a:buClr>
                          <a:srgbClr val="B2B3B5"/>
                        </a:buClr>
                        <a:buSzTx/>
                        <a:buFontTx/>
                        <a:buChar char="•"/>
                        <a:tabLst/>
                      </a:pPr>
                      <a:r>
                        <a:rPr kumimoji="0" lang="fr-FR" sz="1600" b="0" i="0" u="none" strike="noStrike" cap="none" normalizeH="0" baseline="0" dirty="0" smtClean="0">
                          <a:ln>
                            <a:noFill/>
                          </a:ln>
                          <a:solidFill>
                            <a:srgbClr val="FFFFFF"/>
                          </a:solidFill>
                          <a:effectLst/>
                          <a:latin typeface="+mn-lt"/>
                          <a:ea typeface="MS Mincho" pitchFamily="49" charset="-128"/>
                          <a:cs typeface="Times New Roman" pitchFamily="18" charset="0"/>
                        </a:rPr>
                        <a:t>16 servers, 500-2,000 </a:t>
                      </a:r>
                      <a:r>
                        <a:rPr kumimoji="0" lang="en-NZ" sz="1600" b="0" i="0" u="none" strike="noStrike" cap="none" normalizeH="0" baseline="0" dirty="0" smtClean="0">
                          <a:ln>
                            <a:noFill/>
                          </a:ln>
                          <a:solidFill>
                            <a:srgbClr val="FFFFFF"/>
                          </a:solidFill>
                          <a:effectLst/>
                          <a:latin typeface="+mn-lt"/>
                          <a:ea typeface="MS Mincho" pitchFamily="49" charset="-128"/>
                          <a:cs typeface="Times New Roman" pitchFamily="18" charset="0"/>
                        </a:rPr>
                        <a:t>users</a:t>
                      </a:r>
                      <a:r>
                        <a:rPr kumimoji="0" lang="fr-FR" sz="1600" b="0" i="0" u="none" strike="noStrike" cap="none" normalizeH="0" baseline="0" dirty="0" smtClean="0">
                          <a:ln>
                            <a:noFill/>
                          </a:ln>
                          <a:solidFill>
                            <a:srgbClr val="FFFFFF"/>
                          </a:solidFill>
                          <a:effectLst/>
                          <a:latin typeface="+mn-lt"/>
                          <a:ea typeface="MS Mincho" pitchFamily="49" charset="-128"/>
                          <a:cs typeface="Times New Roman" pitchFamily="18" charset="0"/>
                        </a:rPr>
                        <a:t>, 100-500 queues and </a:t>
                      </a:r>
                      <a:r>
                        <a:rPr kumimoji="0" lang="en-NZ" sz="1600" b="0" i="0" u="none" strike="noStrike" cap="none" normalizeH="0" baseline="0" dirty="0" smtClean="0">
                          <a:ln>
                            <a:noFill/>
                          </a:ln>
                          <a:solidFill>
                            <a:srgbClr val="FFFFFF"/>
                          </a:solidFill>
                          <a:effectLst/>
                          <a:latin typeface="+mn-lt"/>
                          <a:ea typeface="MS Mincho" pitchFamily="49" charset="-128"/>
                          <a:cs typeface="Times New Roman" pitchFamily="18" charset="0"/>
                        </a:rPr>
                        <a:t>topics</a:t>
                      </a:r>
                      <a:r>
                        <a:rPr kumimoji="0" lang="fr-FR" sz="1600" b="0" i="0" u="none" strike="noStrike" cap="none" normalizeH="0" baseline="0" dirty="0" smtClean="0">
                          <a:ln>
                            <a:noFill/>
                          </a:ln>
                          <a:solidFill>
                            <a:srgbClr val="FFFFFF"/>
                          </a:solidFill>
                          <a:effectLst/>
                          <a:latin typeface="+mn-lt"/>
                          <a:ea typeface="MS Mincho" pitchFamily="49" charset="-128"/>
                          <a:cs typeface="Times New Roman" pitchFamily="18" charset="0"/>
                        </a:rPr>
                        <a:t>, 2,500 messages per second </a:t>
                      </a:r>
                      <a:endParaRPr kumimoji="0" lang="fr-FR" sz="1600" b="0" i="0" u="none" strike="noStrike" cap="none" normalizeH="0" baseline="0" dirty="0" smtClean="0">
                        <a:ln>
                          <a:noFill/>
                        </a:ln>
                        <a:solidFill>
                          <a:schemeClr val="tx1"/>
                        </a:solidFill>
                        <a:effectLst/>
                        <a:latin typeface="+mn-lt"/>
                        <a:ea typeface="MS Mincho" pitchFamily="49" charset="-128"/>
                        <a:cs typeface="Times New Roman" pitchFamily="18" charset="0"/>
                      </a:endParaRPr>
                    </a:p>
                  </a:txBody>
                  <a:tcPr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r>
              <a:tr h="642939">
                <a:tc>
                  <a:txBody>
                    <a:bodyPr/>
                    <a:lstStyle/>
                    <a:p>
                      <a:pPr marL="228600" marR="0" lvl="0" indent="-228600" algn="l" defTabSz="914400" rtl="0" eaLnBrk="0" fontAlgn="base" latinLnBrk="0" hangingPunct="0">
                        <a:lnSpc>
                          <a:spcPct val="110000"/>
                        </a:lnSpc>
                        <a:spcBef>
                          <a:spcPct val="10000"/>
                        </a:spcBef>
                        <a:spcAft>
                          <a:spcPct val="10000"/>
                        </a:spcAft>
                        <a:buClr>
                          <a:srgbClr val="B2B3B5"/>
                        </a:buClr>
                        <a:buSzTx/>
                        <a:buFontTx/>
                        <a:buChar char="•"/>
                        <a:tabLst/>
                      </a:pPr>
                      <a:r>
                        <a:rPr kumimoji="0" lang="en-NZ" sz="1600" b="0" i="0" u="none" strike="noStrike" cap="none" normalizeH="0" baseline="0" smtClean="0">
                          <a:ln>
                            <a:noFill/>
                          </a:ln>
                          <a:solidFill>
                            <a:srgbClr val="FFFFFF"/>
                          </a:solidFill>
                          <a:effectLst/>
                          <a:latin typeface="+mn-lt"/>
                          <a:ea typeface="MS Mincho" pitchFamily="49" charset="-128"/>
                          <a:cs typeface="Times New Roman" pitchFamily="18" charset="0"/>
                        </a:rPr>
                        <a:t>Global mission critical application</a:t>
                      </a:r>
                      <a:endParaRPr kumimoji="0" lang="en-NZ" sz="1600" b="0" i="0" u="none" strike="noStrike" cap="none" normalizeH="0" baseline="0" smtClean="0">
                        <a:ln>
                          <a:noFill/>
                        </a:ln>
                        <a:solidFill>
                          <a:schemeClr val="tx1"/>
                        </a:solidFill>
                        <a:effectLst/>
                        <a:latin typeface="+mn-lt"/>
                        <a:ea typeface="MS Mincho" pitchFamily="49" charset="-128"/>
                        <a:cs typeface="Times New Roman" pitchFamily="18" charset="0"/>
                      </a:endParaRPr>
                    </a:p>
                  </a:txBody>
                  <a:tcPr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c>
                  <a:txBody>
                    <a:bodyPr/>
                    <a:lstStyle/>
                    <a:p>
                      <a:pPr marL="228600" marR="0" lvl="0" indent="-228600" algn="l" defTabSz="914400" rtl="0" eaLnBrk="0" fontAlgn="base" latinLnBrk="0" hangingPunct="0">
                        <a:lnSpc>
                          <a:spcPct val="110000"/>
                        </a:lnSpc>
                        <a:spcBef>
                          <a:spcPct val="10000"/>
                        </a:spcBef>
                        <a:spcAft>
                          <a:spcPct val="10000"/>
                        </a:spcAft>
                        <a:buClr>
                          <a:srgbClr val="B2B3B5"/>
                        </a:buClr>
                        <a:buSzTx/>
                        <a:buFontTx/>
                        <a:buChar char="•"/>
                        <a:tabLst/>
                      </a:pPr>
                      <a:r>
                        <a:rPr kumimoji="0" lang="en-NZ" sz="1600" b="0" i="0" u="none" strike="noStrike" cap="none" normalizeH="0" baseline="0" smtClean="0">
                          <a:ln>
                            <a:noFill/>
                          </a:ln>
                          <a:solidFill>
                            <a:srgbClr val="FFFFFF"/>
                          </a:solidFill>
                          <a:effectLst/>
                          <a:latin typeface="+mn-lt"/>
                          <a:ea typeface="MS Mincho" pitchFamily="49" charset="-128"/>
                          <a:cs typeface="Times New Roman" pitchFamily="18" charset="0"/>
                        </a:rPr>
                        <a:t>64 servers, 2K-10K users, 500-1000 queues and topics, 25,000 messages per second</a:t>
                      </a:r>
                      <a:endParaRPr kumimoji="0" lang="en-NZ" sz="1600" b="0" i="0" u="none" strike="noStrike" cap="none" normalizeH="0" baseline="0" smtClean="0">
                        <a:ln>
                          <a:noFill/>
                        </a:ln>
                        <a:solidFill>
                          <a:schemeClr val="tx1"/>
                        </a:solidFill>
                        <a:effectLst/>
                        <a:latin typeface="+mn-lt"/>
                        <a:ea typeface="MS Mincho" pitchFamily="49" charset="-128"/>
                        <a:cs typeface="Times New Roman" pitchFamily="18" charset="0"/>
                      </a:endParaRPr>
                    </a:p>
                  </a:txBody>
                  <a:tcPr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12700" cap="flat" cmpd="sng" algn="ctr">
                      <a:solidFill>
                        <a:srgbClr val="00FFFF"/>
                      </a:solidFill>
                      <a:prstDash val="solid"/>
                      <a:round/>
                      <a:headEnd type="none" w="med" len="med"/>
                      <a:tailEnd type="none" w="med" len="med"/>
                    </a:lnB>
                    <a:lnTlToBr>
                      <a:noFill/>
                    </a:lnTlToBr>
                    <a:lnBlToTr>
                      <a:noFill/>
                    </a:lnBlToTr>
                    <a:solidFill>
                      <a:srgbClr val="008080"/>
                    </a:solidFill>
                  </a:tcPr>
                </a:tc>
              </a:tr>
              <a:tr h="641351">
                <a:tc>
                  <a:txBody>
                    <a:bodyPr/>
                    <a:lstStyle/>
                    <a:p>
                      <a:pPr marL="228600" marR="0" lvl="0" indent="-228600" algn="l" defTabSz="914400" rtl="0" eaLnBrk="0" fontAlgn="base" latinLnBrk="0" hangingPunct="0">
                        <a:lnSpc>
                          <a:spcPct val="110000"/>
                        </a:lnSpc>
                        <a:spcBef>
                          <a:spcPct val="10000"/>
                        </a:spcBef>
                        <a:spcAft>
                          <a:spcPct val="10000"/>
                        </a:spcAft>
                        <a:buClr>
                          <a:srgbClr val="B2B3B5"/>
                        </a:buClr>
                        <a:buSzTx/>
                        <a:buFontTx/>
                        <a:buChar char="•"/>
                        <a:tabLst/>
                      </a:pPr>
                      <a:r>
                        <a:rPr kumimoji="0" lang="en-NZ" sz="1600" b="0" i="0" u="none" strike="noStrike" cap="none" normalizeH="0" baseline="0" smtClean="0">
                          <a:ln>
                            <a:noFill/>
                          </a:ln>
                          <a:solidFill>
                            <a:srgbClr val="FFFFFF"/>
                          </a:solidFill>
                          <a:effectLst/>
                          <a:latin typeface="+mn-lt"/>
                          <a:ea typeface="MS Mincho" pitchFamily="49" charset="-128"/>
                          <a:cs typeface="Times New Roman" pitchFamily="18" charset="0"/>
                        </a:rPr>
                        <a:t>Market data (trading)</a:t>
                      </a:r>
                      <a:endParaRPr kumimoji="0" lang="en-NZ" sz="1600" b="0" i="0" u="none" strike="noStrike" cap="none" normalizeH="0" baseline="0" smtClean="0">
                        <a:ln>
                          <a:noFill/>
                        </a:ln>
                        <a:solidFill>
                          <a:schemeClr val="tx1"/>
                        </a:solidFill>
                        <a:effectLst/>
                        <a:latin typeface="+mn-lt"/>
                        <a:ea typeface="MS Mincho" pitchFamily="49" charset="-128"/>
                        <a:cs typeface="Times New Roman" pitchFamily="18" charset="0"/>
                      </a:endParaRPr>
                    </a:p>
                  </a:txBody>
                  <a:tcPr horzOverflow="overflow">
                    <a:lnL w="25400" cap="flat" cmpd="sng" algn="ctr">
                      <a:solidFill>
                        <a:srgbClr val="00808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FFFF"/>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008080"/>
                    </a:solidFill>
                  </a:tcPr>
                </a:tc>
                <a:tc>
                  <a:txBody>
                    <a:bodyPr/>
                    <a:lstStyle/>
                    <a:p>
                      <a:pPr marL="228600" marR="0" lvl="0" indent="-228600" algn="l" defTabSz="914400" rtl="0" eaLnBrk="0" fontAlgn="base" latinLnBrk="0" hangingPunct="0">
                        <a:lnSpc>
                          <a:spcPct val="110000"/>
                        </a:lnSpc>
                        <a:spcBef>
                          <a:spcPct val="10000"/>
                        </a:spcBef>
                        <a:spcAft>
                          <a:spcPct val="10000"/>
                        </a:spcAft>
                        <a:buClr>
                          <a:srgbClr val="B2B3B5"/>
                        </a:buClr>
                        <a:buSzTx/>
                        <a:buFontTx/>
                        <a:buChar char="•"/>
                        <a:tabLst/>
                      </a:pPr>
                      <a:r>
                        <a:rPr kumimoji="0" lang="en-NZ" sz="1600" b="0" i="0" u="none" strike="noStrike" cap="none" normalizeH="0" baseline="0" dirty="0" smtClean="0">
                          <a:ln>
                            <a:noFill/>
                          </a:ln>
                          <a:solidFill>
                            <a:srgbClr val="FFFFFF"/>
                          </a:solidFill>
                          <a:effectLst/>
                          <a:latin typeface="+mn-lt"/>
                          <a:ea typeface="MS Mincho" pitchFamily="49" charset="-128"/>
                          <a:cs typeface="Times New Roman" pitchFamily="18" charset="0"/>
                        </a:rPr>
                        <a:t>200 servers, 5K users, 10K topics, 250K messages per second</a:t>
                      </a:r>
                      <a:endParaRPr kumimoji="0" lang="en-NZ" sz="1600" b="0" i="0" u="none" strike="noStrike" cap="none" normalizeH="0" baseline="0" dirty="0" smtClean="0">
                        <a:ln>
                          <a:noFill/>
                        </a:ln>
                        <a:solidFill>
                          <a:schemeClr val="tx1"/>
                        </a:solidFill>
                        <a:effectLst/>
                        <a:latin typeface="+mn-lt"/>
                        <a:ea typeface="MS Mincho" pitchFamily="49" charset="-128"/>
                        <a:cs typeface="Times New Roman" pitchFamily="18" charset="0"/>
                      </a:endParaRPr>
                    </a:p>
                  </a:txBody>
                  <a:tcPr horzOverflow="overflow">
                    <a:lnL w="9525" cap="flat" cmpd="sng" algn="ctr">
                      <a:solidFill>
                        <a:srgbClr val="000000"/>
                      </a:solidFill>
                      <a:prstDash val="solid"/>
                      <a:round/>
                      <a:headEnd type="none" w="med" len="med"/>
                      <a:tailEnd type="none" w="med" len="med"/>
                    </a:lnL>
                    <a:lnR w="25400" cap="flat" cmpd="sng" algn="ctr">
                      <a:solidFill>
                        <a:srgbClr val="008080"/>
                      </a:solidFill>
                      <a:prstDash val="solid"/>
                      <a:round/>
                      <a:headEnd type="none" w="med" len="med"/>
                      <a:tailEnd type="none" w="med" len="med"/>
                    </a:lnR>
                    <a:lnT w="12700" cap="flat" cmpd="sng" algn="ctr">
                      <a:solidFill>
                        <a:srgbClr val="00FFFF"/>
                      </a:solidFill>
                      <a:prstDash val="solid"/>
                      <a:round/>
                      <a:headEnd type="none" w="med" len="med"/>
                      <a:tailEnd type="none" w="med" len="med"/>
                    </a:lnT>
                    <a:lnB w="25400" cap="flat" cmpd="sng" algn="ctr">
                      <a:solidFill>
                        <a:srgbClr val="008080"/>
                      </a:solidFill>
                      <a:prstDash val="solid"/>
                      <a:round/>
                      <a:headEnd type="none" w="med" len="med"/>
                      <a:tailEnd type="none" w="med" len="med"/>
                    </a:lnB>
                    <a:lnTlToBr>
                      <a:noFill/>
                    </a:lnTlToBr>
                    <a:lnBlToTr>
                      <a:noFill/>
                    </a:lnBlToTr>
                    <a:solidFill>
                      <a:srgbClr val="008080"/>
                    </a:solidFill>
                  </a:tcPr>
                </a:tc>
              </a:tr>
            </a:tbl>
          </a:graphicData>
        </a:graphic>
      </p:graphicFrame>
      <p:sp>
        <p:nvSpPr>
          <p:cNvPr id="19485" name="Text Box 95"/>
          <p:cNvSpPr txBox="1">
            <a:spLocks noChangeArrowheads="1"/>
          </p:cNvSpPr>
          <p:nvPr/>
        </p:nvSpPr>
        <p:spPr bwMode="auto">
          <a:xfrm>
            <a:off x="908124" y="5805264"/>
            <a:ext cx="74803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eaLnBrk="1" hangingPunct="1">
              <a:spcBef>
                <a:spcPct val="20000"/>
              </a:spcBef>
              <a:buClr>
                <a:schemeClr val="accent1"/>
              </a:buClr>
              <a:buSzPct val="65000"/>
              <a:buFont typeface="Wingdings" pitchFamily="2" charset="2"/>
              <a:buNone/>
            </a:pPr>
            <a:r>
              <a:rPr lang="en-NZ" sz="1200" i="1" dirty="0">
                <a:latin typeface="+mn-lt"/>
              </a:rPr>
              <a:t>As well as volume, the latency of message transfer is often important; AMQP implementations can deliver messages with latencies of less than 200</a:t>
            </a:r>
            <a:r>
              <a:rPr lang="el-GR" sz="1200" i="1" dirty="0">
                <a:latin typeface="+mn-lt"/>
              </a:rPr>
              <a:t>μ</a:t>
            </a:r>
            <a:r>
              <a:rPr lang="en-NZ" sz="1200" i="1" dirty="0">
                <a:latin typeface="+mn-lt"/>
              </a:rPr>
              <a:t>s</a:t>
            </a:r>
            <a:endParaRPr lang="en-US" sz="1200" i="1" dirty="0">
              <a:latin typeface="+mn-lt"/>
            </a:endParaRPr>
          </a:p>
        </p:txBody>
      </p:sp>
      <p:sp>
        <p:nvSpPr>
          <p:cNvPr id="19486" name="Text Box 96"/>
          <p:cNvSpPr txBox="1">
            <a:spLocks noChangeArrowheads="1"/>
          </p:cNvSpPr>
          <p:nvPr/>
        </p:nvSpPr>
        <p:spPr bwMode="auto">
          <a:xfrm>
            <a:off x="555625" y="982469"/>
            <a:ext cx="8339138"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algn="l" eaLnBrk="1" hangingPunct="1">
              <a:spcBef>
                <a:spcPct val="20000"/>
              </a:spcBef>
              <a:buClr>
                <a:schemeClr val="accent1"/>
              </a:buClr>
              <a:buSzPct val="65000"/>
              <a:buFont typeface="Wingdings" pitchFamily="2" charset="2"/>
              <a:buNone/>
            </a:pPr>
            <a:r>
              <a:rPr lang="en-NZ" sz="1800" dirty="0">
                <a:latin typeface="+mn-lt"/>
              </a:rPr>
              <a:t>AMQP implementations can cover deployment at different levels of scale ranging from trivial to the </a:t>
            </a:r>
            <a:r>
              <a:rPr lang="en-NZ" sz="1800" dirty="0" smtClean="0">
                <a:latin typeface="+mn-lt"/>
              </a:rPr>
              <a:t>mind-boggling... no </a:t>
            </a:r>
            <a:r>
              <a:rPr lang="en-NZ" sz="1800" smtClean="0">
                <a:latin typeface="+mn-lt"/>
              </a:rPr>
              <a:t>job </a:t>
            </a:r>
            <a:r>
              <a:rPr lang="en-NZ" sz="1800" smtClean="0">
                <a:latin typeface="+mn-lt"/>
              </a:rPr>
              <a:t>too </a:t>
            </a:r>
            <a:r>
              <a:rPr lang="en-NZ" sz="1800" dirty="0" smtClean="0">
                <a:latin typeface="+mn-lt"/>
              </a:rPr>
              <a:t>big or too small.</a:t>
            </a:r>
            <a:endParaRPr lang="en-US" sz="1800" dirty="0">
              <a:latin typeface="+mn-lt"/>
            </a:endParaRPr>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28627" y="114301"/>
            <a:ext cx="7629525" cy="690563"/>
          </a:xfrm>
        </p:spPr>
        <p:txBody>
          <a:bodyPr/>
          <a:lstStyle/>
          <a:p>
            <a:pPr algn="ctr"/>
            <a:r>
              <a:rPr lang="en-NZ" sz="3200" dirty="0" smtClean="0"/>
              <a:t>Some typical usage patterns</a:t>
            </a:r>
            <a:endParaRPr lang="en-GB" sz="3200" dirty="0" smtClean="0"/>
          </a:p>
        </p:txBody>
      </p:sp>
      <p:sp>
        <p:nvSpPr>
          <p:cNvPr id="20483" name="Rectangle 3"/>
          <p:cNvSpPr>
            <a:spLocks noGrp="1" noChangeArrowheads="1"/>
          </p:cNvSpPr>
          <p:nvPr>
            <p:ph type="body" idx="1"/>
          </p:nvPr>
        </p:nvSpPr>
        <p:spPr>
          <a:xfrm>
            <a:off x="419102" y="1076325"/>
            <a:ext cx="8455025" cy="4368800"/>
          </a:xfrm>
        </p:spPr>
        <p:txBody>
          <a:bodyPr/>
          <a:lstStyle/>
          <a:p>
            <a:pPr>
              <a:lnSpc>
                <a:spcPct val="110000"/>
              </a:lnSpc>
            </a:pPr>
            <a:r>
              <a:rPr lang="en-GB" sz="2000" dirty="0" smtClean="0"/>
              <a:t>Direct exchanges</a:t>
            </a:r>
          </a:p>
          <a:p>
            <a:pPr lvl="1">
              <a:lnSpc>
                <a:spcPct val="110000"/>
              </a:lnSpc>
            </a:pPr>
            <a:r>
              <a:rPr lang="en-GB" sz="1800" dirty="0" smtClean="0"/>
              <a:t>Simple point-to-point queue delivery</a:t>
            </a:r>
          </a:p>
          <a:p>
            <a:pPr lvl="1">
              <a:lnSpc>
                <a:spcPct val="110000"/>
              </a:lnSpc>
            </a:pPr>
            <a:r>
              <a:rPr lang="en-GB" sz="1800" dirty="0" smtClean="0"/>
              <a:t>Abstracted point-to-point queue</a:t>
            </a:r>
          </a:p>
          <a:p>
            <a:pPr lvl="1">
              <a:lnSpc>
                <a:spcPct val="110000"/>
              </a:lnSpc>
            </a:pPr>
            <a:r>
              <a:rPr lang="en-GB" sz="1800" dirty="0" smtClean="0"/>
              <a:t>Load-balanced point-to-point queue delivery</a:t>
            </a:r>
          </a:p>
          <a:p>
            <a:pPr lvl="1">
              <a:lnSpc>
                <a:spcPct val="110000"/>
              </a:lnSpc>
            </a:pPr>
            <a:r>
              <a:rPr lang="en-GB" sz="1800" dirty="0" smtClean="0"/>
              <a:t>RPC</a:t>
            </a:r>
          </a:p>
          <a:p>
            <a:pPr>
              <a:lnSpc>
                <a:spcPct val="110000"/>
              </a:lnSpc>
            </a:pPr>
            <a:r>
              <a:rPr lang="en-GB" sz="2000" dirty="0" smtClean="0"/>
              <a:t>Fan-out and topic exchanges</a:t>
            </a:r>
          </a:p>
          <a:p>
            <a:pPr lvl="1">
              <a:lnSpc>
                <a:spcPct val="110000"/>
              </a:lnSpc>
            </a:pPr>
            <a:r>
              <a:rPr lang="en-GB" sz="1800" dirty="0" smtClean="0"/>
              <a:t>Dynamic (non-persistent) publish/subscribe delivery</a:t>
            </a:r>
          </a:p>
          <a:p>
            <a:pPr lvl="1">
              <a:lnSpc>
                <a:spcPct val="110000"/>
              </a:lnSpc>
            </a:pPr>
            <a:r>
              <a:rPr lang="en-GB" sz="1800" dirty="0" smtClean="0"/>
              <a:t>Durable (persistent) publish/subscribe delivery</a:t>
            </a:r>
          </a:p>
          <a:p>
            <a:pPr>
              <a:lnSpc>
                <a:spcPct val="110000"/>
              </a:lnSpc>
            </a:pPr>
            <a:r>
              <a:rPr lang="en-NZ" sz="2000" dirty="0" smtClean="0"/>
              <a:t>Inter-network connectivity</a:t>
            </a:r>
          </a:p>
        </p:txBody>
      </p:sp>
      <p:sp>
        <p:nvSpPr>
          <p:cNvPr id="20484" name="Text Box 95"/>
          <p:cNvSpPr txBox="1">
            <a:spLocks noChangeArrowheads="1"/>
          </p:cNvSpPr>
          <p:nvPr/>
        </p:nvSpPr>
        <p:spPr bwMode="auto">
          <a:xfrm>
            <a:off x="1036866" y="5842000"/>
            <a:ext cx="74803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algn="r" eaLnBrk="1" hangingPunct="1">
              <a:spcBef>
                <a:spcPct val="20000"/>
              </a:spcBef>
              <a:buClr>
                <a:schemeClr val="accent1"/>
              </a:buClr>
              <a:buSzPct val="65000"/>
              <a:buFont typeface="Wingdings" pitchFamily="2" charset="2"/>
              <a:buNone/>
            </a:pPr>
            <a:r>
              <a:rPr lang="en-NZ" i="1" dirty="0">
                <a:solidFill>
                  <a:srgbClr val="0070C0"/>
                </a:solidFill>
              </a:rPr>
              <a:t>Let’s briefly look at the three exchange types...</a:t>
            </a:r>
            <a:endParaRPr lang="en-US" i="1" dirty="0">
              <a:solidFill>
                <a:srgbClr val="0070C0"/>
              </a:solidFill>
            </a:endParaRPr>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4360865" y="2759075"/>
            <a:ext cx="1927225" cy="306388"/>
          </a:xfrm>
          <a:prstGeom prst="rect">
            <a:avLst/>
          </a:prstGeom>
          <a:gradFill flip="none" rotWithShape="1">
            <a:gsLst>
              <a:gs pos="0">
                <a:srgbClr val="FFC000"/>
              </a:gs>
              <a:gs pos="35000">
                <a:schemeClr val="accent5">
                  <a:tint val="37000"/>
                  <a:satMod val="300000"/>
                </a:schemeClr>
              </a:gs>
              <a:gs pos="100000">
                <a:schemeClr val="accent5">
                  <a:tint val="15000"/>
                  <a:satMod val="350000"/>
                </a:schemeClr>
              </a:gs>
            </a:gsLst>
            <a:lin ang="5400000" scaled="1"/>
            <a:tileRect/>
          </a:gradFill>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defTabSz="914353">
              <a:defRPr/>
            </a:pPr>
            <a:endParaRPr lang="en-US" sz="1800" dirty="0" err="1">
              <a:solidFill>
                <a:schemeClr val="accent4">
                  <a:lumMod val="75000"/>
                </a:schemeClr>
              </a:solidFill>
            </a:endParaRPr>
          </a:p>
        </p:txBody>
      </p:sp>
      <p:sp>
        <p:nvSpPr>
          <p:cNvPr id="7" name="Oval 6"/>
          <p:cNvSpPr/>
          <p:nvPr/>
        </p:nvSpPr>
        <p:spPr bwMode="auto">
          <a:xfrm>
            <a:off x="1018777" y="2561659"/>
            <a:ext cx="685800" cy="685800"/>
          </a:xfrm>
          <a:prstGeom prst="ellipse">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lIns="0" tIns="0" rIns="0" bIns="0" anchor="ctr">
            <a:normAutofit fontScale="92500" lnSpcReduction="10000"/>
          </a:bodyPr>
          <a:lstStyle/>
          <a:p>
            <a:pPr algn="ctr" defTabSz="914353">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t>
            </a:r>
          </a:p>
        </p:txBody>
      </p:sp>
      <p:sp>
        <p:nvSpPr>
          <p:cNvPr id="9" name="Rectangle 8"/>
          <p:cNvSpPr/>
          <p:nvPr/>
        </p:nvSpPr>
        <p:spPr bwMode="auto">
          <a:xfrm>
            <a:off x="2773496" y="2561659"/>
            <a:ext cx="685800" cy="685800"/>
          </a:xfrm>
          <a:prstGeom prst="rect">
            <a:avLst/>
          </a:prstGeom>
          <a:solidFill>
            <a:srgbClr val="C00000"/>
          </a:solidFill>
          <a:ln w="38100" cmpd="sng">
            <a:solidFill>
              <a:schemeClr val="tx1"/>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none" lIns="0" tIns="0" rIns="0" bIns="0" anchor="ctr">
            <a:normAutofit/>
          </a:bodyPr>
          <a:lstStyle/>
          <a:p>
            <a:pPr algn="ctr" defTabSz="914353">
              <a:defRPr/>
            </a:pPr>
            <a:r>
              <a:rPr lang="en-US" sz="36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X</a:t>
            </a:r>
          </a:p>
        </p:txBody>
      </p:sp>
      <p:sp>
        <p:nvSpPr>
          <p:cNvPr id="13" name="Oval 12"/>
          <p:cNvSpPr/>
          <p:nvPr/>
        </p:nvSpPr>
        <p:spPr bwMode="auto">
          <a:xfrm>
            <a:off x="7558608" y="1988840"/>
            <a:ext cx="685800" cy="685800"/>
          </a:xfrm>
          <a:prstGeom prst="ellipse">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lIns="0" tIns="0" rIns="0" bIns="0" anchor="ctr">
            <a:normAutofit fontScale="92500" lnSpcReduction="10000"/>
          </a:bodyPr>
          <a:lstStyle/>
          <a:p>
            <a:pPr algn="ctr" defTabSz="914353">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p>
        </p:txBody>
      </p:sp>
      <p:sp>
        <p:nvSpPr>
          <p:cNvPr id="14" name="Oval 13"/>
          <p:cNvSpPr/>
          <p:nvPr/>
        </p:nvSpPr>
        <p:spPr bwMode="auto">
          <a:xfrm>
            <a:off x="7534555" y="2987819"/>
            <a:ext cx="685800" cy="685800"/>
          </a:xfrm>
          <a:prstGeom prst="ellipse">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lIns="0" tIns="0" rIns="0" bIns="0" anchor="ctr">
            <a:normAutofit fontScale="92500" lnSpcReduction="10000"/>
          </a:bodyPr>
          <a:lstStyle/>
          <a:p>
            <a:pPr algn="ctr" defTabSz="914353">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p>
        </p:txBody>
      </p:sp>
      <p:cxnSp>
        <p:nvCxnSpPr>
          <p:cNvPr id="33" name="Straight Arrow Connector 32"/>
          <p:cNvCxnSpPr>
            <a:stCxn id="13" idx="2"/>
            <a:endCxn id="16" idx="3"/>
          </p:cNvCxnSpPr>
          <p:nvPr/>
        </p:nvCxnSpPr>
        <p:spPr bwMode="auto">
          <a:xfrm flipH="1">
            <a:off x="6288088" y="2332039"/>
            <a:ext cx="1270000" cy="579437"/>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p:cNvCxnSpPr>
            <a:stCxn id="14" idx="2"/>
            <a:endCxn id="16" idx="3"/>
          </p:cNvCxnSpPr>
          <p:nvPr/>
        </p:nvCxnSpPr>
        <p:spPr bwMode="auto">
          <a:xfrm flipH="1" flipV="1">
            <a:off x="6288090" y="2911475"/>
            <a:ext cx="1246187" cy="41910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38" name="Rectangle 37"/>
          <p:cNvSpPr/>
          <p:nvPr/>
        </p:nvSpPr>
        <p:spPr bwMode="auto">
          <a:xfrm>
            <a:off x="5416552" y="2779713"/>
            <a:ext cx="466725" cy="25876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defTabSz="914353">
              <a:defRPr/>
            </a:pPr>
            <a:r>
              <a:rPr lang="en-US" sz="1800" dirty="0">
                <a:solidFill>
                  <a:schemeClr val="tx1"/>
                </a:solidFill>
              </a:rPr>
              <a:t>M3</a:t>
            </a:r>
          </a:p>
        </p:txBody>
      </p:sp>
      <p:sp>
        <p:nvSpPr>
          <p:cNvPr id="40" name="Rectangle 39"/>
          <p:cNvSpPr/>
          <p:nvPr/>
        </p:nvSpPr>
        <p:spPr bwMode="auto">
          <a:xfrm>
            <a:off x="4400552" y="2779713"/>
            <a:ext cx="466725" cy="25876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defTabSz="914353">
              <a:defRPr/>
            </a:pPr>
            <a:r>
              <a:rPr lang="en-US" sz="1800" dirty="0">
                <a:solidFill>
                  <a:schemeClr val="tx1"/>
                </a:solidFill>
              </a:rPr>
              <a:t>M1</a:t>
            </a:r>
          </a:p>
        </p:txBody>
      </p:sp>
      <p:sp>
        <p:nvSpPr>
          <p:cNvPr id="42" name="Rectangle 41"/>
          <p:cNvSpPr/>
          <p:nvPr/>
        </p:nvSpPr>
        <p:spPr bwMode="auto">
          <a:xfrm>
            <a:off x="4908552" y="2779713"/>
            <a:ext cx="466725" cy="25876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defTabSz="914353">
              <a:defRPr/>
            </a:pPr>
            <a:r>
              <a:rPr lang="en-US" sz="1800" dirty="0">
                <a:solidFill>
                  <a:schemeClr val="tx1"/>
                </a:solidFill>
              </a:rPr>
              <a:t>M2</a:t>
            </a:r>
          </a:p>
        </p:txBody>
      </p:sp>
      <p:cxnSp>
        <p:nvCxnSpPr>
          <p:cNvPr id="30" name="Straight Arrow Connector 29"/>
          <p:cNvCxnSpPr>
            <a:stCxn id="9" idx="3"/>
          </p:cNvCxnSpPr>
          <p:nvPr/>
        </p:nvCxnSpPr>
        <p:spPr bwMode="auto">
          <a:xfrm>
            <a:off x="3459165" y="2903540"/>
            <a:ext cx="915987" cy="7937"/>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29" name="Straight Arrow Connector 28"/>
          <p:cNvCxnSpPr>
            <a:stCxn id="7" idx="6"/>
            <a:endCxn id="9" idx="1"/>
          </p:cNvCxnSpPr>
          <p:nvPr/>
        </p:nvCxnSpPr>
        <p:spPr bwMode="auto">
          <a:xfrm flipV="1">
            <a:off x="1704975" y="2903539"/>
            <a:ext cx="1068388"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21518" name="Title 2"/>
          <p:cNvSpPr>
            <a:spLocks noGrp="1"/>
          </p:cNvSpPr>
          <p:nvPr>
            <p:ph type="title"/>
          </p:nvPr>
        </p:nvSpPr>
        <p:spPr>
          <a:xfrm>
            <a:off x="428627" y="114300"/>
            <a:ext cx="7629525" cy="577851"/>
          </a:xfrm>
        </p:spPr>
        <p:txBody>
          <a:bodyPr/>
          <a:lstStyle/>
          <a:p>
            <a:pPr algn="ctr"/>
            <a:r>
              <a:rPr lang="en-US" sz="3200" dirty="0" smtClean="0"/>
              <a:t>Direct exchanges</a:t>
            </a:r>
          </a:p>
        </p:txBody>
      </p:sp>
      <p:sp>
        <p:nvSpPr>
          <p:cNvPr id="21520" name="TextBox 22"/>
          <p:cNvSpPr txBox="1">
            <a:spLocks noChangeArrowheads="1"/>
          </p:cNvSpPr>
          <p:nvPr/>
        </p:nvSpPr>
        <p:spPr bwMode="auto">
          <a:xfrm>
            <a:off x="4702177" y="3068640"/>
            <a:ext cx="93662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eaLnBrk="1" hangingPunct="1"/>
            <a:r>
              <a:rPr lang="en-NZ" sz="1400"/>
              <a:t>Queue</a:t>
            </a:r>
            <a:endParaRPr lang="en-US" sz="1400"/>
          </a:p>
        </p:txBody>
      </p:sp>
      <p:sp>
        <p:nvSpPr>
          <p:cNvPr id="21521" name="TextBox 23"/>
          <p:cNvSpPr txBox="1">
            <a:spLocks noChangeArrowheads="1"/>
          </p:cNvSpPr>
          <p:nvPr/>
        </p:nvSpPr>
        <p:spPr bwMode="auto">
          <a:xfrm>
            <a:off x="3405190" y="2924177"/>
            <a:ext cx="93662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eaLnBrk="1" hangingPunct="1"/>
            <a:r>
              <a:rPr lang="en-NZ" sz="1400"/>
              <a:t>Binding</a:t>
            </a:r>
            <a:endParaRPr lang="en-US" sz="1400"/>
          </a:p>
        </p:txBody>
      </p:sp>
      <p:sp>
        <p:nvSpPr>
          <p:cNvPr id="21522" name="TextBox 24"/>
          <p:cNvSpPr txBox="1">
            <a:spLocks noChangeArrowheads="1"/>
          </p:cNvSpPr>
          <p:nvPr/>
        </p:nvSpPr>
        <p:spPr bwMode="auto">
          <a:xfrm>
            <a:off x="1604963" y="2924177"/>
            <a:ext cx="109855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eaLnBrk="1" hangingPunct="1"/>
            <a:r>
              <a:rPr lang="en-NZ" sz="1400" dirty="0"/>
              <a:t>Routing key</a:t>
            </a:r>
            <a:endParaRPr lang="en-US" sz="1400" dirty="0"/>
          </a:p>
        </p:txBody>
      </p:sp>
      <p:sp>
        <p:nvSpPr>
          <p:cNvPr id="21523" name="Rectangle 25"/>
          <p:cNvSpPr>
            <a:spLocks noChangeArrowheads="1"/>
          </p:cNvSpPr>
          <p:nvPr/>
        </p:nvSpPr>
        <p:spPr bwMode="auto">
          <a:xfrm>
            <a:off x="971550" y="4365626"/>
            <a:ext cx="4572000"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179388" indent="-179388" algn="l">
              <a:buFont typeface="Arial" charset="0"/>
              <a:buChar char="•"/>
            </a:pPr>
            <a:r>
              <a:rPr lang="en-US" sz="1400" dirty="0"/>
              <a:t>Point to point messaging</a:t>
            </a:r>
          </a:p>
          <a:p>
            <a:pPr marL="179388" indent="-179388" algn="l">
              <a:buFont typeface="Arial" charset="0"/>
              <a:buChar char="•"/>
            </a:pPr>
            <a:r>
              <a:rPr lang="en-US" sz="1400" dirty="0"/>
              <a:t>A single message that needs to be sent to a single recipient</a:t>
            </a:r>
          </a:p>
          <a:p>
            <a:pPr marL="179388" indent="-179388" algn="l">
              <a:buFont typeface="Arial" charset="0"/>
              <a:buChar char="•"/>
            </a:pPr>
            <a:r>
              <a:rPr lang="en-US" sz="1400" dirty="0"/>
              <a:t>Can have multiple consumers (load will be balanced across them)</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56" name="Title 1"/>
          <p:cNvSpPr>
            <a:spLocks noGrp="1"/>
          </p:cNvSpPr>
          <p:nvPr>
            <p:ph type="title"/>
          </p:nvPr>
        </p:nvSpPr>
        <p:spPr>
          <a:xfrm>
            <a:off x="428627" y="114300"/>
            <a:ext cx="7629525" cy="650875"/>
          </a:xfrm>
        </p:spPr>
        <p:txBody>
          <a:bodyPr/>
          <a:lstStyle/>
          <a:p>
            <a:pPr algn="ctr"/>
            <a:r>
              <a:rPr lang="en-US" sz="3200" dirty="0" smtClean="0"/>
              <a:t>Fan-out exchange</a:t>
            </a:r>
          </a:p>
        </p:txBody>
      </p:sp>
      <p:sp>
        <p:nvSpPr>
          <p:cNvPr id="22561" name="Rectangle 55"/>
          <p:cNvSpPr>
            <a:spLocks noChangeArrowheads="1"/>
          </p:cNvSpPr>
          <p:nvPr/>
        </p:nvSpPr>
        <p:spPr bwMode="auto">
          <a:xfrm>
            <a:off x="720727" y="4813301"/>
            <a:ext cx="7883525"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179388" indent="-179388" algn="l">
              <a:buFont typeface="Arial" charset="0"/>
              <a:buChar char="•"/>
            </a:pPr>
            <a:r>
              <a:rPr lang="en-US" sz="1400" dirty="0"/>
              <a:t>A fan-out exchange is a “publish-subscribe” mechanism</a:t>
            </a:r>
          </a:p>
          <a:p>
            <a:pPr marL="179388" indent="-179388" algn="l">
              <a:buFont typeface="Arial" charset="0"/>
              <a:buChar char="•"/>
            </a:pPr>
            <a:r>
              <a:rPr lang="en-US" sz="1400" dirty="0"/>
              <a:t>Used to send a single message to multiple recipients (very similar to an email distribution list) </a:t>
            </a:r>
          </a:p>
          <a:p>
            <a:pPr marL="179388" indent="-179388" algn="l">
              <a:buFont typeface="Arial" charset="0"/>
              <a:buChar char="•"/>
            </a:pPr>
            <a:r>
              <a:rPr lang="en-US" sz="1400" dirty="0"/>
              <a:t>Any queue bound to a fan-out exchange will receive any message sent to the exchange</a:t>
            </a:r>
          </a:p>
          <a:p>
            <a:pPr marL="179388" indent="-179388" algn="l">
              <a:buFont typeface="Arial" charset="0"/>
              <a:buChar char="•"/>
            </a:pPr>
            <a:r>
              <a:rPr lang="en-US" sz="1400" dirty="0"/>
              <a:t>Message consumption of each queue will be dependent on the number of consumers and speed of message consumption</a:t>
            </a:r>
          </a:p>
        </p:txBody>
      </p:sp>
      <p:grpSp>
        <p:nvGrpSpPr>
          <p:cNvPr id="34" name="Group 33"/>
          <p:cNvGrpSpPr/>
          <p:nvPr/>
        </p:nvGrpSpPr>
        <p:grpSpPr>
          <a:xfrm>
            <a:off x="899592" y="985491"/>
            <a:ext cx="7347133" cy="3676800"/>
            <a:chOff x="899592" y="985491"/>
            <a:chExt cx="7347133" cy="3676800"/>
          </a:xfrm>
        </p:grpSpPr>
        <p:sp>
          <p:nvSpPr>
            <p:cNvPr id="32" name="Rectangle 31"/>
            <p:cNvSpPr/>
            <p:nvPr/>
          </p:nvSpPr>
          <p:spPr bwMode="auto">
            <a:xfrm>
              <a:off x="4397377" y="3036889"/>
              <a:ext cx="1927225" cy="306387"/>
            </a:xfrm>
            <a:prstGeom prst="rect">
              <a:avLst/>
            </a:prstGeom>
            <a:gradFill flip="none" rotWithShape="1">
              <a:gsLst>
                <a:gs pos="0">
                  <a:srgbClr val="F79646"/>
                </a:gs>
                <a:gs pos="35000">
                  <a:schemeClr val="accent5">
                    <a:tint val="37000"/>
                    <a:satMod val="300000"/>
                  </a:schemeClr>
                </a:gs>
                <a:gs pos="100000">
                  <a:schemeClr val="accent5">
                    <a:tint val="15000"/>
                    <a:satMod val="350000"/>
                  </a:schemeClr>
                </a:gs>
              </a:gsLst>
              <a:lin ang="5400000" scaled="1"/>
              <a:tileRect/>
            </a:gradFill>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defTabSz="914353">
                <a:defRPr/>
              </a:pPr>
              <a:endParaRPr lang="en-US" sz="1800" dirty="0" err="1">
                <a:solidFill>
                  <a:schemeClr val="accent4">
                    <a:lumMod val="75000"/>
                  </a:schemeClr>
                </a:solidFill>
              </a:endParaRPr>
            </a:p>
          </p:txBody>
        </p:sp>
        <p:sp>
          <p:nvSpPr>
            <p:cNvPr id="27" name="Rectangle 26"/>
            <p:cNvSpPr/>
            <p:nvPr/>
          </p:nvSpPr>
          <p:spPr bwMode="auto">
            <a:xfrm>
              <a:off x="4397377" y="1979613"/>
              <a:ext cx="1927225" cy="304800"/>
            </a:xfrm>
            <a:prstGeom prst="rect">
              <a:avLst/>
            </a:prstGeom>
            <a:gradFill flip="none" rotWithShape="1">
              <a:gsLst>
                <a:gs pos="0">
                  <a:srgbClr val="F79646"/>
                </a:gs>
                <a:gs pos="35000">
                  <a:schemeClr val="accent5">
                    <a:tint val="37000"/>
                    <a:satMod val="300000"/>
                  </a:schemeClr>
                </a:gs>
                <a:gs pos="100000">
                  <a:schemeClr val="accent5">
                    <a:tint val="15000"/>
                    <a:satMod val="350000"/>
                  </a:schemeClr>
                </a:gs>
              </a:gsLst>
              <a:lin ang="5400000" scaled="1"/>
              <a:tileRect/>
            </a:gradFill>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defTabSz="914353">
                <a:defRPr/>
              </a:pPr>
              <a:endParaRPr lang="en-US" sz="1800" dirty="0" err="1">
                <a:solidFill>
                  <a:schemeClr val="accent4">
                    <a:lumMod val="75000"/>
                  </a:schemeClr>
                </a:solidFill>
              </a:endParaRPr>
            </a:p>
          </p:txBody>
        </p:sp>
        <p:sp>
          <p:nvSpPr>
            <p:cNvPr id="7" name="Oval 6"/>
            <p:cNvSpPr/>
            <p:nvPr/>
          </p:nvSpPr>
          <p:spPr bwMode="auto">
            <a:xfrm>
              <a:off x="899592" y="2882332"/>
              <a:ext cx="685800" cy="685800"/>
            </a:xfrm>
            <a:prstGeom prst="ellipse">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lIns="0" tIns="0" rIns="0" bIns="0" anchor="ctr">
              <a:normAutofit fontScale="92500" lnSpcReduction="10000"/>
            </a:bodyPr>
            <a:lstStyle/>
            <a:p>
              <a:pPr algn="ctr" defTabSz="914353">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t>
              </a:r>
            </a:p>
          </p:txBody>
        </p:sp>
        <p:sp>
          <p:nvSpPr>
            <p:cNvPr id="9" name="Rectangle 8"/>
            <p:cNvSpPr/>
            <p:nvPr/>
          </p:nvSpPr>
          <p:spPr bwMode="auto">
            <a:xfrm>
              <a:off x="2689595" y="2858815"/>
              <a:ext cx="685800" cy="685800"/>
            </a:xfrm>
            <a:prstGeom prst="rect">
              <a:avLst/>
            </a:prstGeom>
            <a:solidFill>
              <a:srgbClr val="C00000"/>
            </a:solidFill>
            <a:ln w="38100" cmpd="sng">
              <a:solidFill>
                <a:schemeClr val="tx1"/>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none" lIns="0" tIns="0" rIns="0" bIns="0" anchor="ctr">
              <a:normAutofit/>
            </a:bodyPr>
            <a:lstStyle/>
            <a:p>
              <a:pPr algn="ctr" defTabSz="914353">
                <a:defRPr/>
              </a:pPr>
              <a:r>
                <a:rPr lang="en-US" sz="36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X</a:t>
              </a:r>
            </a:p>
          </p:txBody>
        </p:sp>
        <p:sp>
          <p:nvSpPr>
            <p:cNvPr id="12" name="Oval 11"/>
            <p:cNvSpPr/>
            <p:nvPr/>
          </p:nvSpPr>
          <p:spPr bwMode="auto">
            <a:xfrm>
              <a:off x="7549632" y="2866969"/>
              <a:ext cx="685800" cy="685800"/>
            </a:xfrm>
            <a:prstGeom prst="ellipse">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lIns="0" tIns="0" rIns="0" bIns="0" anchor="ctr">
              <a:normAutofit fontScale="92500" lnSpcReduction="10000"/>
            </a:bodyPr>
            <a:lstStyle/>
            <a:p>
              <a:pPr algn="ctr" defTabSz="914353">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p>
          </p:txBody>
        </p:sp>
        <p:sp>
          <p:nvSpPr>
            <p:cNvPr id="13" name="Oval 12"/>
            <p:cNvSpPr/>
            <p:nvPr/>
          </p:nvSpPr>
          <p:spPr bwMode="auto">
            <a:xfrm>
              <a:off x="7549025" y="985491"/>
              <a:ext cx="685800" cy="685800"/>
            </a:xfrm>
            <a:prstGeom prst="ellipse">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lIns="0" tIns="0" rIns="0" bIns="0" anchor="ctr">
              <a:normAutofit fontScale="92500" lnSpcReduction="10000"/>
            </a:bodyPr>
            <a:lstStyle/>
            <a:p>
              <a:pPr algn="ctr" defTabSz="914353">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p>
          </p:txBody>
        </p:sp>
        <p:sp>
          <p:nvSpPr>
            <p:cNvPr id="14" name="Oval 13"/>
            <p:cNvSpPr/>
            <p:nvPr/>
          </p:nvSpPr>
          <p:spPr bwMode="auto">
            <a:xfrm>
              <a:off x="7548490" y="1925669"/>
              <a:ext cx="685800" cy="685800"/>
            </a:xfrm>
            <a:prstGeom prst="ellipse">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lIns="0" tIns="0" rIns="0" bIns="0" anchor="ctr">
              <a:normAutofit fontScale="92500" lnSpcReduction="10000"/>
            </a:bodyPr>
            <a:lstStyle/>
            <a:p>
              <a:pPr algn="ctr" defTabSz="914353">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p>
          </p:txBody>
        </p:sp>
        <p:cxnSp>
          <p:nvCxnSpPr>
            <p:cNvPr id="30" name="Straight Arrow Connector 29"/>
            <p:cNvCxnSpPr>
              <a:stCxn id="9" idx="3"/>
              <a:endCxn id="27" idx="1"/>
            </p:cNvCxnSpPr>
            <p:nvPr/>
          </p:nvCxnSpPr>
          <p:spPr bwMode="auto">
            <a:xfrm flipV="1">
              <a:off x="3375025" y="2132013"/>
              <a:ext cx="1022350" cy="1068387"/>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33" name="Straight Arrow Connector 32"/>
            <p:cNvCxnSpPr/>
            <p:nvPr/>
          </p:nvCxnSpPr>
          <p:spPr bwMode="auto">
            <a:xfrm flipH="1">
              <a:off x="6278563" y="1370013"/>
              <a:ext cx="1312862" cy="727075"/>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p:cNvCxnSpPr/>
            <p:nvPr/>
          </p:nvCxnSpPr>
          <p:spPr bwMode="auto">
            <a:xfrm flipH="1" flipV="1">
              <a:off x="6278565" y="2097088"/>
              <a:ext cx="1298575" cy="212725"/>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41" name="Straight Arrow Connector 40"/>
            <p:cNvCxnSpPr>
              <a:stCxn id="12" idx="2"/>
            </p:cNvCxnSpPr>
            <p:nvPr/>
          </p:nvCxnSpPr>
          <p:spPr bwMode="auto">
            <a:xfrm flipH="1" flipV="1">
              <a:off x="6308727" y="3197226"/>
              <a:ext cx="1241425" cy="11113"/>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46" name="Straight Arrow Connector 45"/>
            <p:cNvCxnSpPr>
              <a:stCxn id="9" idx="3"/>
              <a:endCxn id="32" idx="1"/>
            </p:cNvCxnSpPr>
            <p:nvPr/>
          </p:nvCxnSpPr>
          <p:spPr bwMode="auto">
            <a:xfrm flipV="1">
              <a:off x="3375025" y="3189288"/>
              <a:ext cx="1022350" cy="11112"/>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38" name="Rectangle 37"/>
            <p:cNvSpPr/>
            <p:nvPr/>
          </p:nvSpPr>
          <p:spPr bwMode="auto">
            <a:xfrm>
              <a:off x="5441952" y="1998663"/>
              <a:ext cx="466725" cy="25876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defTabSz="914353">
                <a:defRPr/>
              </a:pPr>
              <a:r>
                <a:rPr lang="en-US" sz="1800" dirty="0">
                  <a:solidFill>
                    <a:schemeClr val="tx1"/>
                  </a:solidFill>
                </a:rPr>
                <a:t>M3</a:t>
              </a:r>
            </a:p>
          </p:txBody>
        </p:sp>
        <p:sp>
          <p:nvSpPr>
            <p:cNvPr id="40" name="Rectangle 39"/>
            <p:cNvSpPr/>
            <p:nvPr/>
          </p:nvSpPr>
          <p:spPr bwMode="auto">
            <a:xfrm>
              <a:off x="4425952" y="1998663"/>
              <a:ext cx="466725" cy="25876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defTabSz="914353">
                <a:defRPr/>
              </a:pPr>
              <a:r>
                <a:rPr lang="en-US" sz="1800" dirty="0">
                  <a:solidFill>
                    <a:schemeClr val="tx1"/>
                  </a:solidFill>
                </a:rPr>
                <a:t>M1</a:t>
              </a:r>
            </a:p>
          </p:txBody>
        </p:sp>
        <p:sp>
          <p:nvSpPr>
            <p:cNvPr id="42" name="Rectangle 41"/>
            <p:cNvSpPr/>
            <p:nvPr/>
          </p:nvSpPr>
          <p:spPr bwMode="auto">
            <a:xfrm>
              <a:off x="4933952" y="1998663"/>
              <a:ext cx="466725" cy="25876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defTabSz="914353">
                <a:defRPr/>
              </a:pPr>
              <a:r>
                <a:rPr lang="en-US" sz="1800" dirty="0">
                  <a:solidFill>
                    <a:schemeClr val="tx1"/>
                  </a:solidFill>
                </a:rPr>
                <a:t>M2</a:t>
              </a:r>
            </a:p>
          </p:txBody>
        </p:sp>
        <p:sp>
          <p:nvSpPr>
            <p:cNvPr id="43" name="Rectangle 42"/>
            <p:cNvSpPr/>
            <p:nvPr/>
          </p:nvSpPr>
          <p:spPr bwMode="auto">
            <a:xfrm>
              <a:off x="5432427" y="3055937"/>
              <a:ext cx="466725" cy="25876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defTabSz="914353">
                <a:defRPr/>
              </a:pPr>
              <a:r>
                <a:rPr lang="en-US" sz="1800" dirty="0">
                  <a:solidFill>
                    <a:schemeClr val="tx1"/>
                  </a:solidFill>
                </a:rPr>
                <a:t>M3</a:t>
              </a:r>
            </a:p>
          </p:txBody>
        </p:sp>
        <p:sp>
          <p:nvSpPr>
            <p:cNvPr id="44" name="Rectangle 43"/>
            <p:cNvSpPr/>
            <p:nvPr/>
          </p:nvSpPr>
          <p:spPr bwMode="auto">
            <a:xfrm>
              <a:off x="4416427" y="3055937"/>
              <a:ext cx="466725" cy="25876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defTabSz="914353">
                <a:defRPr/>
              </a:pPr>
              <a:r>
                <a:rPr lang="en-US" sz="1800" dirty="0">
                  <a:solidFill>
                    <a:schemeClr val="tx1"/>
                  </a:solidFill>
                </a:rPr>
                <a:t>M1</a:t>
              </a:r>
            </a:p>
          </p:txBody>
        </p:sp>
        <p:sp>
          <p:nvSpPr>
            <p:cNvPr id="45" name="Rectangle 44"/>
            <p:cNvSpPr/>
            <p:nvPr/>
          </p:nvSpPr>
          <p:spPr bwMode="auto">
            <a:xfrm>
              <a:off x="4924427" y="3055937"/>
              <a:ext cx="466725" cy="25876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defTabSz="914353">
                <a:defRPr/>
              </a:pPr>
              <a:r>
                <a:rPr lang="en-US" sz="1800" dirty="0">
                  <a:solidFill>
                    <a:schemeClr val="tx1"/>
                  </a:solidFill>
                </a:rPr>
                <a:t>M2</a:t>
              </a:r>
            </a:p>
          </p:txBody>
        </p:sp>
        <p:cxnSp>
          <p:nvCxnSpPr>
            <p:cNvPr id="24" name="Straight Arrow Connector 23"/>
            <p:cNvCxnSpPr/>
            <p:nvPr/>
          </p:nvCxnSpPr>
          <p:spPr bwMode="auto">
            <a:xfrm flipV="1">
              <a:off x="1600202" y="3228975"/>
              <a:ext cx="1069975"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39" name="Rectangle 38"/>
            <p:cNvSpPr/>
            <p:nvPr/>
          </p:nvSpPr>
          <p:spPr bwMode="auto">
            <a:xfrm>
              <a:off x="4408490" y="4035426"/>
              <a:ext cx="1927225" cy="306388"/>
            </a:xfrm>
            <a:prstGeom prst="rect">
              <a:avLst/>
            </a:prstGeom>
            <a:gradFill flip="none" rotWithShape="1">
              <a:gsLst>
                <a:gs pos="0">
                  <a:srgbClr val="F79646"/>
                </a:gs>
                <a:gs pos="35000">
                  <a:schemeClr val="accent5">
                    <a:tint val="37000"/>
                    <a:satMod val="300000"/>
                  </a:schemeClr>
                </a:gs>
                <a:gs pos="100000">
                  <a:schemeClr val="accent5">
                    <a:tint val="15000"/>
                    <a:satMod val="350000"/>
                  </a:schemeClr>
                </a:gs>
              </a:gsLst>
              <a:lin ang="5400000" scaled="1"/>
              <a:tileRect/>
            </a:gradFill>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defTabSz="914353">
                <a:defRPr/>
              </a:pPr>
              <a:endParaRPr lang="en-US" sz="1800" dirty="0" err="1">
                <a:solidFill>
                  <a:schemeClr val="accent4">
                    <a:lumMod val="75000"/>
                  </a:schemeClr>
                </a:solidFill>
              </a:endParaRPr>
            </a:p>
          </p:txBody>
        </p:sp>
        <p:sp>
          <p:nvSpPr>
            <p:cNvPr id="48" name="Rectangle 47"/>
            <p:cNvSpPr/>
            <p:nvPr/>
          </p:nvSpPr>
          <p:spPr bwMode="auto">
            <a:xfrm>
              <a:off x="5443540" y="4054475"/>
              <a:ext cx="466725" cy="26035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defTabSz="914353">
                <a:defRPr/>
              </a:pPr>
              <a:r>
                <a:rPr lang="en-US" sz="1800" dirty="0">
                  <a:solidFill>
                    <a:schemeClr val="tx1"/>
                  </a:solidFill>
                </a:rPr>
                <a:t>M3</a:t>
              </a:r>
            </a:p>
          </p:txBody>
        </p:sp>
        <p:sp>
          <p:nvSpPr>
            <p:cNvPr id="49" name="Rectangle 48"/>
            <p:cNvSpPr/>
            <p:nvPr/>
          </p:nvSpPr>
          <p:spPr bwMode="auto">
            <a:xfrm>
              <a:off x="4427539" y="4054475"/>
              <a:ext cx="466725" cy="26035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defTabSz="914353">
                <a:defRPr/>
              </a:pPr>
              <a:r>
                <a:rPr lang="en-US" sz="1800" dirty="0">
                  <a:solidFill>
                    <a:schemeClr val="tx1"/>
                  </a:solidFill>
                </a:rPr>
                <a:t>M1</a:t>
              </a:r>
            </a:p>
          </p:txBody>
        </p:sp>
        <p:sp>
          <p:nvSpPr>
            <p:cNvPr id="50" name="Rectangle 49"/>
            <p:cNvSpPr/>
            <p:nvPr/>
          </p:nvSpPr>
          <p:spPr bwMode="auto">
            <a:xfrm>
              <a:off x="4935540" y="4054475"/>
              <a:ext cx="466725" cy="260351"/>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defTabSz="914353">
                <a:defRPr/>
              </a:pPr>
              <a:r>
                <a:rPr lang="en-US" sz="1800" dirty="0">
                  <a:solidFill>
                    <a:schemeClr val="tx1"/>
                  </a:solidFill>
                </a:rPr>
                <a:t>M2</a:t>
              </a:r>
            </a:p>
          </p:txBody>
        </p:sp>
        <p:sp>
          <p:nvSpPr>
            <p:cNvPr id="51" name="Oval 50"/>
            <p:cNvSpPr/>
            <p:nvPr/>
          </p:nvSpPr>
          <p:spPr bwMode="auto">
            <a:xfrm>
              <a:off x="7560925" y="3830688"/>
              <a:ext cx="685800" cy="685800"/>
            </a:xfrm>
            <a:prstGeom prst="ellipse">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lIns="0" tIns="0" rIns="0" bIns="0" anchor="ctr">
              <a:normAutofit fontScale="92500" lnSpcReduction="10000"/>
            </a:bodyPr>
            <a:lstStyle/>
            <a:p>
              <a:pPr algn="ctr" defTabSz="914353">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p>
          </p:txBody>
        </p:sp>
        <p:cxnSp>
          <p:nvCxnSpPr>
            <p:cNvPr id="52" name="Straight Arrow Connector 51"/>
            <p:cNvCxnSpPr>
              <a:stCxn id="51" idx="2"/>
            </p:cNvCxnSpPr>
            <p:nvPr/>
          </p:nvCxnSpPr>
          <p:spPr bwMode="auto">
            <a:xfrm flipH="1" flipV="1">
              <a:off x="6319840" y="4160838"/>
              <a:ext cx="1241425" cy="1270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53" name="Straight Arrow Connector 52"/>
            <p:cNvCxnSpPr>
              <a:stCxn id="9" idx="3"/>
              <a:endCxn id="49" idx="1"/>
            </p:cNvCxnSpPr>
            <p:nvPr/>
          </p:nvCxnSpPr>
          <p:spPr bwMode="auto">
            <a:xfrm>
              <a:off x="3375027" y="3200400"/>
              <a:ext cx="1052513" cy="984251"/>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22558" name="TextBox 36"/>
            <p:cNvSpPr txBox="1">
              <a:spLocks noChangeArrowheads="1"/>
            </p:cNvSpPr>
            <p:nvPr/>
          </p:nvSpPr>
          <p:spPr bwMode="auto">
            <a:xfrm>
              <a:off x="4740277" y="2286001"/>
              <a:ext cx="93662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eaLnBrk="1" hangingPunct="1"/>
              <a:r>
                <a:rPr lang="en-NZ" sz="1400" dirty="0"/>
                <a:t>Queue 1</a:t>
              </a:r>
              <a:endParaRPr lang="en-US" sz="1400" dirty="0"/>
            </a:p>
          </p:txBody>
        </p:sp>
        <p:sp>
          <p:nvSpPr>
            <p:cNvPr id="22559" name="TextBox 53"/>
            <p:cNvSpPr txBox="1">
              <a:spLocks noChangeArrowheads="1"/>
            </p:cNvSpPr>
            <p:nvPr/>
          </p:nvSpPr>
          <p:spPr bwMode="auto">
            <a:xfrm>
              <a:off x="4740277" y="3352802"/>
              <a:ext cx="93662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eaLnBrk="1" hangingPunct="1"/>
              <a:r>
                <a:rPr lang="en-NZ" sz="1400" dirty="0"/>
                <a:t>Queue 1</a:t>
              </a:r>
              <a:endParaRPr lang="en-US" sz="1400" dirty="0"/>
            </a:p>
          </p:txBody>
        </p:sp>
        <p:sp>
          <p:nvSpPr>
            <p:cNvPr id="22560" name="TextBox 54"/>
            <p:cNvSpPr txBox="1">
              <a:spLocks noChangeArrowheads="1"/>
            </p:cNvSpPr>
            <p:nvPr/>
          </p:nvSpPr>
          <p:spPr bwMode="auto">
            <a:xfrm>
              <a:off x="4740277" y="4354514"/>
              <a:ext cx="93662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eaLnBrk="1" hangingPunct="1"/>
              <a:r>
                <a:rPr lang="en-NZ" sz="1400" dirty="0"/>
                <a:t>Queue 3</a:t>
              </a:r>
              <a:endParaRPr lang="en-US" sz="1400" dirty="0"/>
            </a:p>
          </p:txBody>
        </p:sp>
        <p:sp>
          <p:nvSpPr>
            <p:cNvPr id="22562" name="TextBox 56"/>
            <p:cNvSpPr txBox="1">
              <a:spLocks noChangeArrowheads="1"/>
            </p:cNvSpPr>
            <p:nvPr/>
          </p:nvSpPr>
          <p:spPr bwMode="auto">
            <a:xfrm>
              <a:off x="1116013" y="1412875"/>
              <a:ext cx="1943100"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eaLnBrk="1" hangingPunct="1"/>
              <a:r>
                <a:rPr lang="en-NZ" sz="1400" i="1" dirty="0">
                  <a:solidFill>
                    <a:srgbClr val="4F81BD"/>
                  </a:solidFill>
                </a:rPr>
                <a:t>Same message sent to multiple queues/recipients</a:t>
              </a:r>
              <a:endParaRPr lang="en-US" sz="1400" i="1" dirty="0">
                <a:solidFill>
                  <a:srgbClr val="4F81BD"/>
                </a:solidFill>
              </a:endParaRPr>
            </a:p>
          </p:txBody>
        </p:sp>
      </p:gr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bwMode="auto">
          <a:xfrm>
            <a:off x="1012925" y="2322724"/>
            <a:ext cx="685800" cy="685800"/>
          </a:xfrm>
          <a:prstGeom prst="ellipse">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lIns="0" tIns="0" rIns="0" bIns="0" anchor="ctr">
            <a:normAutofit fontScale="92500" lnSpcReduction="10000"/>
          </a:bodyPr>
          <a:lstStyle/>
          <a:p>
            <a:pPr algn="ctr" defTabSz="914353">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t>
            </a:r>
          </a:p>
        </p:txBody>
      </p:sp>
      <p:sp>
        <p:nvSpPr>
          <p:cNvPr id="9" name="Rectangle 8"/>
          <p:cNvSpPr/>
          <p:nvPr/>
        </p:nvSpPr>
        <p:spPr bwMode="auto">
          <a:xfrm>
            <a:off x="2458913" y="2322723"/>
            <a:ext cx="685800" cy="685800"/>
          </a:xfrm>
          <a:prstGeom prst="rect">
            <a:avLst/>
          </a:prstGeom>
          <a:solidFill>
            <a:srgbClr val="C00000"/>
          </a:solidFill>
          <a:ln w="38100" cmpd="sng">
            <a:solidFill>
              <a:schemeClr val="tx1"/>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none" lIns="0" tIns="0" rIns="0" bIns="0" anchor="ctr">
            <a:normAutofit/>
          </a:bodyPr>
          <a:lstStyle/>
          <a:p>
            <a:pPr algn="ctr" defTabSz="914353">
              <a:defRPr/>
            </a:pPr>
            <a:r>
              <a:rPr lang="en-US" sz="36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X</a:t>
            </a:r>
          </a:p>
        </p:txBody>
      </p:sp>
      <p:sp>
        <p:nvSpPr>
          <p:cNvPr id="14" name="Oval 13"/>
          <p:cNvSpPr/>
          <p:nvPr/>
        </p:nvSpPr>
        <p:spPr bwMode="auto">
          <a:xfrm>
            <a:off x="8141825" y="1043061"/>
            <a:ext cx="685800" cy="685800"/>
          </a:xfrm>
          <a:prstGeom prst="ellipse">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lIns="0" tIns="0" rIns="0" bIns="0" anchor="ctr">
            <a:normAutofit fontScale="92500" lnSpcReduction="10000"/>
          </a:bodyPr>
          <a:lstStyle/>
          <a:p>
            <a:pPr algn="ctr" defTabSz="914353">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p>
        </p:txBody>
      </p:sp>
      <p:sp>
        <p:nvSpPr>
          <p:cNvPr id="16" name="Rectangle 15"/>
          <p:cNvSpPr/>
          <p:nvPr/>
        </p:nvSpPr>
        <p:spPr bwMode="auto">
          <a:xfrm>
            <a:off x="5972177" y="1247775"/>
            <a:ext cx="1920875" cy="306388"/>
          </a:xfrm>
          <a:prstGeom prst="rect">
            <a:avLst/>
          </a:prstGeom>
          <a:gradFill flip="none" rotWithShape="1">
            <a:gsLst>
              <a:gs pos="0">
                <a:srgbClr val="F79646"/>
              </a:gs>
              <a:gs pos="35000">
                <a:schemeClr val="accent5">
                  <a:tint val="37000"/>
                  <a:satMod val="300000"/>
                </a:schemeClr>
              </a:gs>
              <a:gs pos="100000">
                <a:schemeClr val="accent5">
                  <a:tint val="15000"/>
                  <a:satMod val="350000"/>
                </a:schemeClr>
              </a:gs>
            </a:gsLst>
            <a:lin ang="5400000" scaled="1"/>
            <a:tileRect/>
          </a:gradFill>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defTabSz="914353">
              <a:defRPr/>
            </a:pPr>
            <a:endParaRPr lang="en-US" sz="1800" dirty="0" err="1">
              <a:solidFill>
                <a:schemeClr val="accent4">
                  <a:lumMod val="75000"/>
                </a:schemeClr>
              </a:solidFill>
            </a:endParaRPr>
          </a:p>
        </p:txBody>
      </p:sp>
      <p:sp>
        <p:nvSpPr>
          <p:cNvPr id="17" name="Rectangle 16"/>
          <p:cNvSpPr/>
          <p:nvPr/>
        </p:nvSpPr>
        <p:spPr bwMode="auto">
          <a:xfrm>
            <a:off x="6008690" y="1262065"/>
            <a:ext cx="320675" cy="27622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defTabSz="914353">
              <a:defRPr/>
            </a:pPr>
            <a:r>
              <a:rPr lang="en-US" sz="1800" dirty="0">
                <a:solidFill>
                  <a:schemeClr val="accent4">
                    <a:lumMod val="75000"/>
                  </a:schemeClr>
                </a:solidFill>
              </a:rPr>
              <a:t>M1</a:t>
            </a:r>
          </a:p>
        </p:txBody>
      </p:sp>
      <p:sp>
        <p:nvSpPr>
          <p:cNvPr id="18" name="Rectangle 17"/>
          <p:cNvSpPr/>
          <p:nvPr/>
        </p:nvSpPr>
        <p:spPr bwMode="auto">
          <a:xfrm>
            <a:off x="6410327" y="1262064"/>
            <a:ext cx="322263" cy="274637"/>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defTabSz="914353">
              <a:defRPr/>
            </a:pPr>
            <a:r>
              <a:rPr lang="en-US" sz="1800" dirty="0">
                <a:solidFill>
                  <a:schemeClr val="accent4">
                    <a:lumMod val="75000"/>
                  </a:schemeClr>
                </a:solidFill>
              </a:rPr>
              <a:t>M2</a:t>
            </a:r>
          </a:p>
        </p:txBody>
      </p:sp>
      <p:cxnSp>
        <p:nvCxnSpPr>
          <p:cNvPr id="29" name="Straight Arrow Connector 28"/>
          <p:cNvCxnSpPr>
            <a:stCxn id="7" idx="6"/>
            <a:endCxn id="9" idx="1"/>
          </p:cNvCxnSpPr>
          <p:nvPr/>
        </p:nvCxnSpPr>
        <p:spPr bwMode="auto">
          <a:xfrm flipV="1">
            <a:off x="1698627" y="2665413"/>
            <a:ext cx="760413"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35" name="Straight Arrow Connector 34"/>
          <p:cNvCxnSpPr>
            <a:stCxn id="16" idx="3"/>
            <a:endCxn id="14" idx="2"/>
          </p:cNvCxnSpPr>
          <p:nvPr/>
        </p:nvCxnSpPr>
        <p:spPr bwMode="auto">
          <a:xfrm flipV="1">
            <a:off x="7893050" y="1385890"/>
            <a:ext cx="249238" cy="14287"/>
          </a:xfrm>
          <a:prstGeom prst="straightConnector1">
            <a:avLst/>
          </a:prstGeom>
          <a:ln>
            <a:headEnd type="arrow" w="med" len="med"/>
            <a:tailEnd type="none"/>
          </a:ln>
        </p:spPr>
        <p:style>
          <a:lnRef idx="3">
            <a:schemeClr val="dk1"/>
          </a:lnRef>
          <a:fillRef idx="0">
            <a:schemeClr val="dk1"/>
          </a:fillRef>
          <a:effectRef idx="2">
            <a:schemeClr val="dk1"/>
          </a:effectRef>
          <a:fontRef idx="minor">
            <a:schemeClr val="tx1"/>
          </a:fontRef>
        </p:style>
      </p:cxnSp>
      <p:sp>
        <p:nvSpPr>
          <p:cNvPr id="32" name="Rectangle 31"/>
          <p:cNvSpPr/>
          <p:nvPr/>
        </p:nvSpPr>
        <p:spPr bwMode="auto">
          <a:xfrm>
            <a:off x="5934077" y="2503489"/>
            <a:ext cx="1920875" cy="306387"/>
          </a:xfrm>
          <a:prstGeom prst="rect">
            <a:avLst/>
          </a:prstGeom>
          <a:gradFill flip="none" rotWithShape="1">
            <a:gsLst>
              <a:gs pos="0">
                <a:srgbClr val="F79646"/>
              </a:gs>
              <a:gs pos="35000">
                <a:schemeClr val="accent5">
                  <a:tint val="37000"/>
                  <a:satMod val="300000"/>
                </a:schemeClr>
              </a:gs>
              <a:gs pos="100000">
                <a:schemeClr val="accent5">
                  <a:tint val="15000"/>
                  <a:satMod val="350000"/>
                </a:schemeClr>
              </a:gs>
            </a:gsLst>
            <a:lin ang="5400000" scaled="1"/>
            <a:tileRect/>
          </a:gradFill>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defTabSz="914353">
              <a:defRPr/>
            </a:pPr>
            <a:endParaRPr lang="en-US" sz="1800" dirty="0" err="1">
              <a:solidFill>
                <a:schemeClr val="accent4">
                  <a:lumMod val="75000"/>
                </a:schemeClr>
              </a:solidFill>
            </a:endParaRPr>
          </a:p>
        </p:txBody>
      </p:sp>
      <p:sp>
        <p:nvSpPr>
          <p:cNvPr id="34" name="Rectangle 33"/>
          <p:cNvSpPr/>
          <p:nvPr/>
        </p:nvSpPr>
        <p:spPr bwMode="auto">
          <a:xfrm>
            <a:off x="5962652" y="2505077"/>
            <a:ext cx="322263" cy="27622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defTabSz="914353">
              <a:defRPr/>
            </a:pPr>
            <a:r>
              <a:rPr lang="en-US" sz="1800" dirty="0">
                <a:solidFill>
                  <a:schemeClr val="accent4">
                    <a:lumMod val="75000"/>
                  </a:schemeClr>
                </a:solidFill>
              </a:rPr>
              <a:t>M1</a:t>
            </a:r>
          </a:p>
        </p:txBody>
      </p:sp>
      <p:sp>
        <p:nvSpPr>
          <p:cNvPr id="36" name="Rectangle 35"/>
          <p:cNvSpPr/>
          <p:nvPr/>
        </p:nvSpPr>
        <p:spPr bwMode="auto">
          <a:xfrm>
            <a:off x="6337302" y="2505077"/>
            <a:ext cx="322263" cy="27622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defTabSz="914353">
              <a:defRPr/>
            </a:pPr>
            <a:r>
              <a:rPr lang="en-US" sz="1800" dirty="0">
                <a:solidFill>
                  <a:schemeClr val="accent4">
                    <a:lumMod val="75000"/>
                  </a:schemeClr>
                </a:solidFill>
              </a:rPr>
              <a:t>M2</a:t>
            </a:r>
          </a:p>
        </p:txBody>
      </p:sp>
      <p:sp>
        <p:nvSpPr>
          <p:cNvPr id="37" name="Rectangle 36"/>
          <p:cNvSpPr/>
          <p:nvPr/>
        </p:nvSpPr>
        <p:spPr bwMode="auto">
          <a:xfrm>
            <a:off x="6804026" y="1263652"/>
            <a:ext cx="320675" cy="27622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defTabSz="914353">
              <a:defRPr/>
            </a:pPr>
            <a:r>
              <a:rPr lang="en-US" sz="1800" dirty="0">
                <a:solidFill>
                  <a:schemeClr val="accent4">
                    <a:lumMod val="75000"/>
                  </a:schemeClr>
                </a:solidFill>
              </a:rPr>
              <a:t>M3</a:t>
            </a:r>
          </a:p>
        </p:txBody>
      </p:sp>
      <p:sp>
        <p:nvSpPr>
          <p:cNvPr id="40" name="Rectangle 39"/>
          <p:cNvSpPr/>
          <p:nvPr/>
        </p:nvSpPr>
        <p:spPr bwMode="auto">
          <a:xfrm>
            <a:off x="5918200" y="3757613"/>
            <a:ext cx="1919288" cy="295275"/>
          </a:xfrm>
          <a:prstGeom prst="rect">
            <a:avLst/>
          </a:prstGeom>
          <a:gradFill flip="none" rotWithShape="1">
            <a:gsLst>
              <a:gs pos="0">
                <a:srgbClr val="F79646"/>
              </a:gs>
              <a:gs pos="35000">
                <a:schemeClr val="accent5">
                  <a:tint val="37000"/>
                  <a:satMod val="300000"/>
                </a:schemeClr>
              </a:gs>
              <a:gs pos="100000">
                <a:schemeClr val="accent5">
                  <a:tint val="15000"/>
                  <a:satMod val="350000"/>
                </a:schemeClr>
              </a:gs>
            </a:gsLst>
            <a:lin ang="5400000" scaled="1"/>
            <a:tileRect/>
          </a:gradFill>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defTabSz="914353">
              <a:defRPr/>
            </a:pPr>
            <a:endParaRPr lang="en-US" sz="1800" dirty="0" err="1">
              <a:solidFill>
                <a:schemeClr val="accent4">
                  <a:lumMod val="75000"/>
                </a:schemeClr>
              </a:solidFill>
            </a:endParaRPr>
          </a:p>
        </p:txBody>
      </p:sp>
      <p:sp>
        <p:nvSpPr>
          <p:cNvPr id="42" name="Rectangle 41"/>
          <p:cNvSpPr/>
          <p:nvPr/>
        </p:nvSpPr>
        <p:spPr bwMode="auto">
          <a:xfrm>
            <a:off x="5938840" y="3759201"/>
            <a:ext cx="320675" cy="27622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defTabSz="914353">
              <a:defRPr/>
            </a:pPr>
            <a:r>
              <a:rPr lang="en-US" sz="1800" dirty="0">
                <a:solidFill>
                  <a:schemeClr val="accent4">
                    <a:lumMod val="75000"/>
                  </a:schemeClr>
                </a:solidFill>
              </a:rPr>
              <a:t>M1</a:t>
            </a:r>
          </a:p>
        </p:txBody>
      </p:sp>
      <p:cxnSp>
        <p:nvCxnSpPr>
          <p:cNvPr id="30" name="Straight Arrow Connector 29"/>
          <p:cNvCxnSpPr>
            <a:stCxn id="9" idx="3"/>
            <a:endCxn id="17" idx="1"/>
          </p:cNvCxnSpPr>
          <p:nvPr/>
        </p:nvCxnSpPr>
        <p:spPr bwMode="auto">
          <a:xfrm flipV="1">
            <a:off x="3144838" y="1400175"/>
            <a:ext cx="2863850" cy="1265239"/>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63" name="Straight Arrow Connector 62"/>
          <p:cNvCxnSpPr>
            <a:stCxn id="9" idx="3"/>
            <a:endCxn id="34" idx="1"/>
          </p:cNvCxnSpPr>
          <p:nvPr/>
        </p:nvCxnSpPr>
        <p:spPr bwMode="auto">
          <a:xfrm flipV="1">
            <a:off x="3144838" y="2643189"/>
            <a:ext cx="2817812" cy="22225"/>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65" name="Straight Arrow Connector 64"/>
          <p:cNvCxnSpPr>
            <a:stCxn id="9" idx="3"/>
            <a:endCxn id="42" idx="1"/>
          </p:cNvCxnSpPr>
          <p:nvPr/>
        </p:nvCxnSpPr>
        <p:spPr bwMode="auto">
          <a:xfrm>
            <a:off x="3143250" y="2665414"/>
            <a:ext cx="2795588" cy="123190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72" name="Straight Arrow Connector 71"/>
          <p:cNvCxnSpPr>
            <a:stCxn id="32" idx="3"/>
            <a:endCxn id="74" idx="2"/>
          </p:cNvCxnSpPr>
          <p:nvPr/>
        </p:nvCxnSpPr>
        <p:spPr bwMode="auto">
          <a:xfrm>
            <a:off x="7854952" y="2655888"/>
            <a:ext cx="271463" cy="9525"/>
          </a:xfrm>
          <a:prstGeom prst="straightConnector1">
            <a:avLst/>
          </a:prstGeom>
          <a:ln>
            <a:headEnd type="arrow" w="med" len="med"/>
            <a:tailEnd type="none"/>
          </a:ln>
        </p:spPr>
        <p:style>
          <a:lnRef idx="3">
            <a:schemeClr val="dk1"/>
          </a:lnRef>
          <a:fillRef idx="0">
            <a:schemeClr val="dk1"/>
          </a:fillRef>
          <a:effectRef idx="2">
            <a:schemeClr val="dk1"/>
          </a:effectRef>
          <a:fontRef idx="minor">
            <a:schemeClr val="tx1"/>
          </a:fontRef>
        </p:style>
      </p:cxnSp>
      <p:sp>
        <p:nvSpPr>
          <p:cNvPr id="74" name="Oval 73"/>
          <p:cNvSpPr/>
          <p:nvPr/>
        </p:nvSpPr>
        <p:spPr bwMode="auto">
          <a:xfrm>
            <a:off x="8126327" y="2321736"/>
            <a:ext cx="685800" cy="685800"/>
          </a:xfrm>
          <a:prstGeom prst="ellipse">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lIns="0" tIns="0" rIns="0" bIns="0" anchor="ctr">
            <a:normAutofit fontScale="92500" lnSpcReduction="10000"/>
          </a:bodyPr>
          <a:lstStyle/>
          <a:p>
            <a:pPr algn="ctr" defTabSz="914353">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p>
        </p:txBody>
      </p:sp>
      <p:cxnSp>
        <p:nvCxnSpPr>
          <p:cNvPr id="79" name="Straight Arrow Connector 78"/>
          <p:cNvCxnSpPr>
            <a:stCxn id="40" idx="3"/>
            <a:endCxn id="80" idx="2"/>
          </p:cNvCxnSpPr>
          <p:nvPr/>
        </p:nvCxnSpPr>
        <p:spPr bwMode="auto">
          <a:xfrm>
            <a:off x="7837488" y="3905250"/>
            <a:ext cx="285750" cy="4763"/>
          </a:xfrm>
          <a:prstGeom prst="straightConnector1">
            <a:avLst/>
          </a:prstGeom>
          <a:ln>
            <a:headEnd type="arrow" w="med" len="med"/>
            <a:tailEnd type="none"/>
          </a:ln>
        </p:spPr>
        <p:style>
          <a:lnRef idx="3">
            <a:schemeClr val="dk1"/>
          </a:lnRef>
          <a:fillRef idx="0">
            <a:schemeClr val="dk1"/>
          </a:fillRef>
          <a:effectRef idx="2">
            <a:schemeClr val="dk1"/>
          </a:effectRef>
          <a:fontRef idx="minor">
            <a:schemeClr val="tx1"/>
          </a:fontRef>
        </p:style>
      </p:cxnSp>
      <p:sp>
        <p:nvSpPr>
          <p:cNvPr id="80" name="Oval 79"/>
          <p:cNvSpPr/>
          <p:nvPr/>
        </p:nvSpPr>
        <p:spPr bwMode="auto">
          <a:xfrm>
            <a:off x="8123150" y="3566551"/>
            <a:ext cx="685800" cy="685800"/>
          </a:xfrm>
          <a:prstGeom prst="ellipse">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lIns="0" tIns="0" rIns="0" bIns="0" anchor="ctr">
            <a:normAutofit fontScale="92500" lnSpcReduction="10000"/>
          </a:bodyPr>
          <a:lstStyle/>
          <a:p>
            <a:pPr algn="ctr" defTabSz="914353">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p>
        </p:txBody>
      </p:sp>
      <p:sp>
        <p:nvSpPr>
          <p:cNvPr id="23575" name="Title 1"/>
          <p:cNvSpPr>
            <a:spLocks noGrp="1"/>
          </p:cNvSpPr>
          <p:nvPr>
            <p:ph type="title"/>
          </p:nvPr>
        </p:nvSpPr>
        <p:spPr>
          <a:xfrm>
            <a:off x="428627" y="114302"/>
            <a:ext cx="7629525" cy="587375"/>
          </a:xfrm>
        </p:spPr>
        <p:txBody>
          <a:bodyPr/>
          <a:lstStyle/>
          <a:p>
            <a:pPr algn="ctr"/>
            <a:r>
              <a:rPr lang="en-US" sz="3200" dirty="0" smtClean="0"/>
              <a:t>Topic exchange</a:t>
            </a:r>
          </a:p>
        </p:txBody>
      </p:sp>
      <p:sp>
        <p:nvSpPr>
          <p:cNvPr id="23577" name="TextBox 44"/>
          <p:cNvSpPr txBox="1">
            <a:spLocks noChangeArrowheads="1"/>
          </p:cNvSpPr>
          <p:nvPr/>
        </p:nvSpPr>
        <p:spPr bwMode="auto">
          <a:xfrm>
            <a:off x="6588127" y="1557340"/>
            <a:ext cx="93662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eaLnBrk="1" hangingPunct="1"/>
            <a:r>
              <a:rPr lang="en-NZ" sz="1400"/>
              <a:t>Queue 1</a:t>
            </a:r>
            <a:endParaRPr lang="en-US" sz="1400"/>
          </a:p>
        </p:txBody>
      </p:sp>
      <p:sp>
        <p:nvSpPr>
          <p:cNvPr id="23578" name="TextBox 45"/>
          <p:cNvSpPr txBox="1">
            <a:spLocks noChangeArrowheads="1"/>
          </p:cNvSpPr>
          <p:nvPr/>
        </p:nvSpPr>
        <p:spPr bwMode="auto">
          <a:xfrm>
            <a:off x="6588127" y="2833690"/>
            <a:ext cx="93662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eaLnBrk="1" hangingPunct="1"/>
            <a:r>
              <a:rPr lang="en-NZ" sz="1400"/>
              <a:t>Queue 2</a:t>
            </a:r>
            <a:endParaRPr lang="en-US" sz="1400"/>
          </a:p>
        </p:txBody>
      </p:sp>
      <p:sp>
        <p:nvSpPr>
          <p:cNvPr id="23579" name="TextBox 46"/>
          <p:cNvSpPr txBox="1">
            <a:spLocks noChangeArrowheads="1"/>
          </p:cNvSpPr>
          <p:nvPr/>
        </p:nvSpPr>
        <p:spPr bwMode="auto">
          <a:xfrm>
            <a:off x="6588127" y="4057652"/>
            <a:ext cx="93662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eaLnBrk="1" hangingPunct="1"/>
            <a:r>
              <a:rPr lang="en-NZ" sz="1400"/>
              <a:t>Queue 3</a:t>
            </a:r>
            <a:endParaRPr lang="en-US" sz="1400"/>
          </a:p>
        </p:txBody>
      </p:sp>
      <p:sp>
        <p:nvSpPr>
          <p:cNvPr id="23580" name="TextBox 48"/>
          <p:cNvSpPr txBox="1">
            <a:spLocks noChangeArrowheads="1"/>
          </p:cNvSpPr>
          <p:nvPr/>
        </p:nvSpPr>
        <p:spPr bwMode="auto">
          <a:xfrm>
            <a:off x="3924302" y="2286001"/>
            <a:ext cx="158432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eaLnBrk="1" hangingPunct="1"/>
            <a:r>
              <a:rPr lang="en-NZ" sz="1400" dirty="0"/>
              <a:t>Binding pattern B</a:t>
            </a:r>
            <a:endParaRPr lang="en-US" sz="1400" dirty="0"/>
          </a:p>
        </p:txBody>
      </p:sp>
      <p:sp>
        <p:nvSpPr>
          <p:cNvPr id="23581" name="TextBox 49"/>
          <p:cNvSpPr txBox="1">
            <a:spLocks noChangeArrowheads="1"/>
          </p:cNvSpPr>
          <p:nvPr/>
        </p:nvSpPr>
        <p:spPr bwMode="auto">
          <a:xfrm>
            <a:off x="3924302" y="3697290"/>
            <a:ext cx="158432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eaLnBrk="1" hangingPunct="1"/>
            <a:r>
              <a:rPr lang="en-NZ" sz="1400"/>
              <a:t>Binding pattern C</a:t>
            </a:r>
            <a:endParaRPr lang="en-US" sz="1400"/>
          </a:p>
        </p:txBody>
      </p:sp>
      <p:sp>
        <p:nvSpPr>
          <p:cNvPr id="23582" name="TextBox 50"/>
          <p:cNvSpPr txBox="1">
            <a:spLocks noChangeArrowheads="1"/>
          </p:cNvSpPr>
          <p:nvPr/>
        </p:nvSpPr>
        <p:spPr bwMode="auto">
          <a:xfrm>
            <a:off x="3924302" y="1320802"/>
            <a:ext cx="158432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1600">
                <a:solidFill>
                  <a:schemeClr val="tx1"/>
                </a:solidFill>
                <a:latin typeface="Futura Bk" pitchFamily="34" charset="0"/>
              </a:defRPr>
            </a:lvl1pPr>
            <a:lvl2pPr marL="742950" indent="-285750" eaLnBrk="0" hangingPunct="0">
              <a:defRPr sz="1600">
                <a:solidFill>
                  <a:schemeClr val="tx1"/>
                </a:solidFill>
                <a:latin typeface="Futura Bk" pitchFamily="34" charset="0"/>
              </a:defRPr>
            </a:lvl2pPr>
            <a:lvl3pPr marL="1143000" indent="-228600" eaLnBrk="0" hangingPunct="0">
              <a:defRPr sz="1600">
                <a:solidFill>
                  <a:schemeClr val="tx1"/>
                </a:solidFill>
                <a:latin typeface="Futura Bk" pitchFamily="34" charset="0"/>
              </a:defRPr>
            </a:lvl3pPr>
            <a:lvl4pPr marL="1600200" indent="-228600" eaLnBrk="0" hangingPunct="0">
              <a:defRPr sz="1600">
                <a:solidFill>
                  <a:schemeClr val="tx1"/>
                </a:solidFill>
                <a:latin typeface="Futura Bk" pitchFamily="34" charset="0"/>
              </a:defRPr>
            </a:lvl4pPr>
            <a:lvl5pPr marL="2057400" indent="-228600" eaLnBrk="0" hangingPunct="0">
              <a:defRPr sz="1600">
                <a:solidFill>
                  <a:schemeClr val="tx1"/>
                </a:solidFill>
                <a:latin typeface="Futura Bk" pitchFamily="34" charset="0"/>
              </a:defRPr>
            </a:lvl5pPr>
            <a:lvl6pPr marL="2514600" indent="-228600" algn="ctr" eaLnBrk="0" fontAlgn="base" hangingPunct="0">
              <a:spcBef>
                <a:spcPct val="0"/>
              </a:spcBef>
              <a:spcAft>
                <a:spcPct val="0"/>
              </a:spcAft>
              <a:defRPr sz="1600">
                <a:solidFill>
                  <a:schemeClr val="tx1"/>
                </a:solidFill>
                <a:latin typeface="Futura Bk" pitchFamily="34" charset="0"/>
              </a:defRPr>
            </a:lvl6pPr>
            <a:lvl7pPr marL="2971800" indent="-228600" algn="ctr" eaLnBrk="0" fontAlgn="base" hangingPunct="0">
              <a:spcBef>
                <a:spcPct val="0"/>
              </a:spcBef>
              <a:spcAft>
                <a:spcPct val="0"/>
              </a:spcAft>
              <a:defRPr sz="1600">
                <a:solidFill>
                  <a:schemeClr val="tx1"/>
                </a:solidFill>
                <a:latin typeface="Futura Bk" pitchFamily="34" charset="0"/>
              </a:defRPr>
            </a:lvl7pPr>
            <a:lvl8pPr marL="3429000" indent="-228600" algn="ctr" eaLnBrk="0" fontAlgn="base" hangingPunct="0">
              <a:spcBef>
                <a:spcPct val="0"/>
              </a:spcBef>
              <a:spcAft>
                <a:spcPct val="0"/>
              </a:spcAft>
              <a:defRPr sz="1600">
                <a:solidFill>
                  <a:schemeClr val="tx1"/>
                </a:solidFill>
                <a:latin typeface="Futura Bk" pitchFamily="34" charset="0"/>
              </a:defRPr>
            </a:lvl8pPr>
            <a:lvl9pPr marL="3886200" indent="-228600" algn="ctr" eaLnBrk="0" fontAlgn="base" hangingPunct="0">
              <a:spcBef>
                <a:spcPct val="0"/>
              </a:spcBef>
              <a:spcAft>
                <a:spcPct val="0"/>
              </a:spcAft>
              <a:defRPr sz="1600">
                <a:solidFill>
                  <a:schemeClr val="tx1"/>
                </a:solidFill>
                <a:latin typeface="Futura Bk" pitchFamily="34" charset="0"/>
              </a:defRPr>
            </a:lvl9pPr>
          </a:lstStyle>
          <a:p>
            <a:pPr eaLnBrk="1" hangingPunct="1"/>
            <a:r>
              <a:rPr lang="en-NZ" sz="1400"/>
              <a:t>Binding pattern A</a:t>
            </a:r>
            <a:endParaRPr lang="en-US" sz="1400"/>
          </a:p>
        </p:txBody>
      </p:sp>
      <p:sp>
        <p:nvSpPr>
          <p:cNvPr id="23583" name="Rectangle 51"/>
          <p:cNvSpPr>
            <a:spLocks noChangeArrowheads="1"/>
          </p:cNvSpPr>
          <p:nvPr/>
        </p:nvSpPr>
        <p:spPr bwMode="auto">
          <a:xfrm>
            <a:off x="936625" y="4797426"/>
            <a:ext cx="45720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179388" indent="-179388" algn="l">
              <a:buFont typeface="Arial" charset="0"/>
              <a:buChar char="•"/>
            </a:pPr>
            <a:r>
              <a:rPr lang="en-US" sz="1400" dirty="0"/>
              <a:t>Content-based routing mechanism</a:t>
            </a:r>
          </a:p>
          <a:p>
            <a:pPr marL="179388" indent="-179388" algn="l">
              <a:buFont typeface="Arial" charset="0"/>
              <a:buChar char="•"/>
            </a:pPr>
            <a:r>
              <a:rPr lang="en-US" sz="1400" dirty="0"/>
              <a:t>Messages posted to queues based on binding pattern (PCRE used)</a:t>
            </a:r>
          </a:p>
          <a:p>
            <a:pPr marL="179388" indent="-179388" algn="l">
              <a:buFont typeface="Arial" charset="0"/>
              <a:buChar char="•"/>
            </a:pPr>
            <a:r>
              <a:rPr lang="en-NZ" sz="1400" dirty="0"/>
              <a:t>Very powerful mechanism</a:t>
            </a:r>
            <a:endParaRPr lang="en-US" sz="1400"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itle 242689"/>
          <p:cNvSpPr>
            <a:spLocks noGrp="1" noChangeArrowheads="1"/>
          </p:cNvSpPr>
          <p:nvPr>
            <p:ph type="title" idx="4294967295"/>
          </p:nvPr>
        </p:nvSpPr>
        <p:spPr>
          <a:xfrm>
            <a:off x="428625" y="114300"/>
            <a:ext cx="7629525" cy="722313"/>
          </a:xfrm>
        </p:spPr>
        <p:txBody>
          <a:bodyPr/>
          <a:lstStyle/>
          <a:p>
            <a:pPr algn="ctr" eaLnBrk="1" hangingPunct="1"/>
            <a:r>
              <a:rPr lang="en-US" sz="3200" smtClean="0"/>
              <a:t>Agenda</a:t>
            </a:r>
          </a:p>
        </p:txBody>
      </p:sp>
      <p:sp>
        <p:nvSpPr>
          <p:cNvPr id="6149" name="Text Placeholder 242690"/>
          <p:cNvSpPr>
            <a:spLocks noGrp="1" noChangeArrowheads="1"/>
          </p:cNvSpPr>
          <p:nvPr>
            <p:ph type="body" idx="4294967295"/>
          </p:nvPr>
        </p:nvSpPr>
        <p:spPr>
          <a:xfrm>
            <a:off x="539552" y="1052737"/>
            <a:ext cx="8136904" cy="5400452"/>
          </a:xfrm>
        </p:spPr>
        <p:txBody>
          <a:bodyPr/>
          <a:lstStyle/>
          <a:p>
            <a:pPr lvl="0"/>
            <a:r>
              <a:rPr lang="en-US" sz="2400" dirty="0" smtClean="0"/>
              <a:t>Introduction</a:t>
            </a:r>
          </a:p>
          <a:p>
            <a:pPr lvl="0"/>
            <a:r>
              <a:rPr lang="en-US" sz="2400" dirty="0" smtClean="0"/>
              <a:t>AMQP</a:t>
            </a:r>
          </a:p>
          <a:p>
            <a:pPr lvl="0"/>
            <a:r>
              <a:rPr lang="en-US" sz="2400" b="1" dirty="0" smtClean="0"/>
              <a:t>RabbitMQ</a:t>
            </a:r>
          </a:p>
          <a:p>
            <a:pPr lvl="0"/>
            <a:r>
              <a:rPr lang="en-US" sz="2400" dirty="0" smtClean="0"/>
              <a:t>RabbitMQ plugins</a:t>
            </a:r>
            <a:endParaRPr lang="en-US" sz="2000" dirty="0" smtClean="0"/>
          </a:p>
          <a:p>
            <a:pPr lvl="0"/>
            <a:r>
              <a:rPr lang="en-US" sz="2400" dirty="0" smtClean="0"/>
              <a:t>Multi-protocol Open Source cloud-based messaging hub</a:t>
            </a:r>
          </a:p>
          <a:p>
            <a:pPr lvl="0"/>
            <a:r>
              <a:rPr lang="en-US" sz="2400" dirty="0" smtClean="0"/>
              <a:t>Summary</a:t>
            </a:r>
          </a:p>
          <a:p>
            <a:pPr lvl="0"/>
            <a:r>
              <a:rPr lang="en-US" sz="2400" dirty="0" smtClean="0"/>
              <a:t>Questions</a:t>
            </a:r>
          </a:p>
          <a:p>
            <a:pPr eaLnBrk="1" hangingPunct="1">
              <a:lnSpc>
                <a:spcPct val="100000"/>
              </a:lnSpc>
              <a:buClr>
                <a:schemeClr val="bg1"/>
              </a:buClr>
              <a:buNone/>
            </a:pPr>
            <a:endParaRPr lang="en-US" sz="2000" dirty="0" smtClean="0">
              <a:solidFill>
                <a:schemeClr val="bg2"/>
              </a:solidFill>
            </a:endParaRPr>
          </a:p>
        </p:txBody>
      </p:sp>
    </p:spTree>
  </p:cSld>
  <p:clrMapOvr>
    <a:masterClrMapping/>
  </p:clrMapOvr>
  <p:transition advTm="5000">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428625" y="114300"/>
            <a:ext cx="7629525" cy="671513"/>
          </a:xfrm>
        </p:spPr>
        <p:txBody>
          <a:bodyPr/>
          <a:lstStyle/>
          <a:p>
            <a:pPr algn="ctr" eaLnBrk="1" hangingPunct="1"/>
            <a:r>
              <a:rPr lang="en-US" sz="3200" smtClean="0"/>
              <a:t>Abstract</a:t>
            </a:r>
          </a:p>
        </p:txBody>
      </p:sp>
      <p:sp>
        <p:nvSpPr>
          <p:cNvPr id="6" name="TextBox 5"/>
          <p:cNvSpPr txBox="1"/>
          <p:nvPr/>
        </p:nvSpPr>
        <p:spPr>
          <a:xfrm>
            <a:off x="603250" y="1044019"/>
            <a:ext cx="8072438" cy="4401205"/>
          </a:xfrm>
          <a:prstGeom prst="rect">
            <a:avLst/>
          </a:prstGeom>
          <a:solidFill>
            <a:srgbClr val="F6FF7D"/>
          </a:solidFill>
          <a:effectLst>
            <a:outerShdw blurRad="50800" dist="50800" dir="5400000" algn="ctr" rotWithShape="0">
              <a:schemeClr val="bg1"/>
            </a:outerShdw>
          </a:effectLst>
        </p:spPr>
        <p:txBody>
          <a:bodyPr wrap="square">
            <a:spAutoFit/>
          </a:bodyPr>
          <a:lstStyle/>
          <a:p>
            <a:pPr algn="just"/>
            <a:r>
              <a:rPr lang="en-NZ" sz="1400" dirty="0" smtClean="0"/>
              <a:t>RabbitMQ (</a:t>
            </a:r>
            <a:r>
              <a:rPr lang="en-NZ" sz="1400" dirty="0" smtClean="0">
                <a:hlinkClick r:id="rId2"/>
              </a:rPr>
              <a:t>http://www.rabbitmq.com</a:t>
            </a:r>
            <a:r>
              <a:rPr lang="en-NZ" sz="1400" dirty="0" smtClean="0"/>
              <a:t>) is a popular 100% </a:t>
            </a:r>
            <a:r>
              <a:rPr lang="en-NZ" sz="1400" dirty="0" err="1" smtClean="0"/>
              <a:t>Erlang</a:t>
            </a:r>
            <a:r>
              <a:rPr lang="en-NZ" sz="1400" dirty="0" smtClean="0"/>
              <a:t>-based Open Source message queuing system that implements the Advanced Message Queuing Protocol (AMQP). It has been estimated that there are presently some 30,000 production deployments of RabbitMQ across the globe, and this number is growing rapidly. Most of these deployments are business-critical, underpinning everything from internet-based pizza ordering systems through to providing the central nervous system for </a:t>
            </a:r>
            <a:r>
              <a:rPr lang="en-NZ" sz="1400" dirty="0" err="1" smtClean="0"/>
              <a:t>OpenStack</a:t>
            </a:r>
            <a:r>
              <a:rPr lang="en-NZ" sz="1400" dirty="0" smtClean="0"/>
              <a:t>-based cloud deployments. RabbitMQ currently supports versions 0.8.0 and 0.9.1 of AMQP and will soon also provide support for 1.0. However, a somewhat overlooked capability of RabbitMQ is its ability to also readily provide support via a flexible plugin architecture for a variety other popular Open Source message queuing protocols, including STOMP, MQTT, </a:t>
            </a:r>
            <a:r>
              <a:rPr lang="en-NZ" sz="1400" dirty="0" err="1" smtClean="0"/>
              <a:t>ZeroMQ</a:t>
            </a:r>
            <a:r>
              <a:rPr lang="en-NZ" sz="1400" dirty="0" smtClean="0"/>
              <a:t>, and </a:t>
            </a:r>
            <a:r>
              <a:rPr lang="en-NZ" sz="1400" dirty="0" err="1" smtClean="0"/>
              <a:t>RESTful</a:t>
            </a:r>
            <a:r>
              <a:rPr lang="en-NZ" sz="1400" dirty="0" smtClean="0"/>
              <a:t> messaging via the </a:t>
            </a:r>
            <a:r>
              <a:rPr lang="en-NZ" sz="1400" dirty="0" err="1" smtClean="0"/>
              <a:t>RabbitHub</a:t>
            </a:r>
            <a:r>
              <a:rPr lang="en-NZ" sz="1400" dirty="0" smtClean="0"/>
              <a:t> plugin.  Most good message queuing protocols share many features in common; however some are better suited to a particular set of use cases than others. This ability of RabbitMQ to be able to seamlessly receive and propagate messages simultaneously via multiple protocols is an extremely powerful facility, and one that affords great flexibility. For example, it means that it is possible to use the most appropriate protocol for a particular function or to simultaneously use different protocols to disseminate the same data to different types of users via the most appropriate protocol without having to develop and maintain any separate gateway components. In this talk the presenter will discuss the multi-protocol features of RabbitMQ and how the capabilities of Erlang have been utilised to implement the powerful RabbitMQ plugin architecture.  An overview of the plugin architecture will be presented along with examples of its use to implement a robust and highly scalable multi-protocol Open Source cloud-based messaging hub.</a:t>
            </a:r>
          </a:p>
        </p:txBody>
      </p:sp>
    </p:spTree>
  </p:cSld>
  <p:clrMapOvr>
    <a:masterClrMapping/>
  </p:clrMapOvr>
  <p:transition advTm="5000">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1050908" y="787130"/>
            <a:ext cx="7049484" cy="53061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419102" y="764704"/>
            <a:ext cx="8455025" cy="5832648"/>
          </a:xfrm>
        </p:spPr>
        <p:txBody>
          <a:bodyPr/>
          <a:lstStyle/>
          <a:p>
            <a:pPr>
              <a:lnSpc>
                <a:spcPct val="100000"/>
              </a:lnSpc>
              <a:spcBef>
                <a:spcPts val="600"/>
              </a:spcBef>
              <a:spcAft>
                <a:spcPts val="600"/>
              </a:spcAft>
              <a:defRPr/>
            </a:pPr>
            <a:r>
              <a:rPr lang="en-NZ" sz="1600" dirty="0" smtClean="0"/>
              <a:t>A powerful Open Source message broker (message-oriented middleware)</a:t>
            </a:r>
          </a:p>
          <a:p>
            <a:pPr lvl="1">
              <a:lnSpc>
                <a:spcPct val="100000"/>
              </a:lnSpc>
              <a:spcBef>
                <a:spcPts val="600"/>
              </a:spcBef>
              <a:spcAft>
                <a:spcPts val="600"/>
              </a:spcAft>
              <a:defRPr/>
            </a:pPr>
            <a:r>
              <a:rPr lang="en-GB" sz="1400" dirty="0" smtClean="0">
                <a:ea typeface="+mn-ea"/>
                <a:cs typeface="+mn-cs"/>
              </a:rPr>
              <a:t>The leading (and arguably the most popular) implementation of AMQP</a:t>
            </a:r>
            <a:endParaRPr lang="en-US" sz="1400" dirty="0" smtClean="0">
              <a:ea typeface="+mn-ea"/>
              <a:cs typeface="+mn-cs"/>
            </a:endParaRPr>
          </a:p>
          <a:p>
            <a:pPr lvl="1">
              <a:lnSpc>
                <a:spcPct val="100000"/>
              </a:lnSpc>
              <a:spcBef>
                <a:spcPts val="600"/>
              </a:spcBef>
              <a:spcAft>
                <a:spcPts val="600"/>
              </a:spcAft>
              <a:defRPr/>
            </a:pPr>
            <a:r>
              <a:rPr lang="en-GB" sz="1400" dirty="0" smtClean="0">
                <a:ea typeface="+mn-ea"/>
                <a:cs typeface="+mn-cs"/>
              </a:rPr>
              <a:t>Provides a robust and flexible messaging platform designed to interoperate with other messaging systems</a:t>
            </a:r>
          </a:p>
          <a:p>
            <a:pPr lvl="1">
              <a:lnSpc>
                <a:spcPct val="100000"/>
              </a:lnSpc>
              <a:spcBef>
                <a:spcPts val="600"/>
              </a:spcBef>
              <a:spcAft>
                <a:spcPts val="600"/>
              </a:spcAft>
              <a:defRPr/>
            </a:pPr>
            <a:r>
              <a:rPr lang="en-GB" sz="1400" dirty="0" smtClean="0">
                <a:ea typeface="+mn-ea"/>
                <a:cs typeface="+mn-cs"/>
              </a:rPr>
              <a:t>See </a:t>
            </a:r>
            <a:r>
              <a:rPr lang="en-GB" sz="1400" dirty="0" smtClean="0">
                <a:ea typeface="+mn-ea"/>
                <a:cs typeface="+mn-cs"/>
                <a:hlinkClick r:id="rId2"/>
              </a:rPr>
              <a:t>http://www.rabbitmq.com</a:t>
            </a:r>
            <a:r>
              <a:rPr lang="en-GB" sz="1400" dirty="0" smtClean="0">
                <a:ea typeface="+mn-ea"/>
                <a:cs typeface="+mn-cs"/>
              </a:rPr>
              <a:t> for more information</a:t>
            </a:r>
            <a:endParaRPr lang="en-US" sz="1400" dirty="0" smtClean="0">
              <a:ea typeface="+mn-ea"/>
              <a:cs typeface="+mn-cs"/>
            </a:endParaRPr>
          </a:p>
          <a:p>
            <a:pPr>
              <a:lnSpc>
                <a:spcPct val="100000"/>
              </a:lnSpc>
              <a:spcBef>
                <a:spcPts val="600"/>
              </a:spcBef>
              <a:spcAft>
                <a:spcPts val="600"/>
              </a:spcAft>
              <a:defRPr/>
            </a:pPr>
            <a:r>
              <a:rPr lang="en-US" sz="1600" dirty="0" smtClean="0"/>
              <a:t>A multi-protocol broker engine implemented in Erlang for exceptional scalability and fault-tolerance</a:t>
            </a:r>
          </a:p>
          <a:p>
            <a:pPr lvl="1">
              <a:lnSpc>
                <a:spcPct val="100000"/>
              </a:lnSpc>
              <a:spcBef>
                <a:spcPts val="600"/>
              </a:spcBef>
              <a:spcAft>
                <a:spcPts val="600"/>
              </a:spcAft>
              <a:defRPr/>
            </a:pPr>
            <a:r>
              <a:rPr lang="en-US" sz="1400" dirty="0" smtClean="0"/>
              <a:t>100% </a:t>
            </a:r>
            <a:r>
              <a:rPr lang="en-US" sz="1400" dirty="0" err="1" smtClean="0"/>
              <a:t>Erlang</a:t>
            </a:r>
            <a:r>
              <a:rPr lang="en-US" sz="1400" dirty="0" smtClean="0"/>
              <a:t>/OTP (an inspired move)</a:t>
            </a:r>
          </a:p>
          <a:p>
            <a:pPr lvl="1">
              <a:lnSpc>
                <a:spcPct val="100000"/>
              </a:lnSpc>
              <a:spcBef>
                <a:spcPts val="600"/>
              </a:spcBef>
              <a:spcAft>
                <a:spcPts val="600"/>
              </a:spcAft>
              <a:defRPr/>
            </a:pPr>
            <a:endParaRPr lang="en-US" sz="1400" dirty="0" smtClean="0"/>
          </a:p>
          <a:p>
            <a:pPr>
              <a:lnSpc>
                <a:spcPct val="100000"/>
              </a:lnSpc>
              <a:spcBef>
                <a:spcPts val="600"/>
              </a:spcBef>
              <a:spcAft>
                <a:spcPts val="600"/>
              </a:spcAft>
              <a:defRPr/>
            </a:pPr>
            <a:r>
              <a:rPr lang="en-NZ" sz="1600" dirty="0" smtClean="0"/>
              <a:t>RabbitMQ essentially comprises the following components:</a:t>
            </a:r>
          </a:p>
          <a:p>
            <a:pPr lvl="1">
              <a:lnSpc>
                <a:spcPct val="100000"/>
              </a:lnSpc>
              <a:spcBef>
                <a:spcPts val="600"/>
              </a:spcBef>
              <a:spcAft>
                <a:spcPts val="600"/>
              </a:spcAft>
              <a:defRPr/>
            </a:pPr>
            <a:r>
              <a:rPr lang="en-NZ" sz="1400" dirty="0" smtClean="0">
                <a:ea typeface="+mn-ea"/>
                <a:cs typeface="+mn-cs"/>
              </a:rPr>
              <a:t>The RabbitMQ </a:t>
            </a:r>
            <a:r>
              <a:rPr lang="en-NZ" sz="1400" dirty="0" smtClean="0"/>
              <a:t>broker (supports AMQP 0.8 and 0.9.1, and will soon support 1.0)</a:t>
            </a:r>
            <a:endParaRPr lang="en-US" sz="1400" dirty="0" smtClean="0">
              <a:ea typeface="+mn-ea"/>
              <a:cs typeface="+mn-cs"/>
            </a:endParaRPr>
          </a:p>
          <a:p>
            <a:pPr lvl="1">
              <a:lnSpc>
                <a:spcPct val="100000"/>
              </a:lnSpc>
              <a:spcBef>
                <a:spcPts val="600"/>
              </a:spcBef>
              <a:spcAft>
                <a:spcPts val="600"/>
              </a:spcAft>
              <a:defRPr/>
            </a:pPr>
            <a:r>
              <a:rPr lang="en-NZ" sz="1400" dirty="0" smtClean="0">
                <a:ea typeface="+mn-ea"/>
                <a:cs typeface="+mn-cs"/>
              </a:rPr>
              <a:t>Adapters for HTTP, </a:t>
            </a:r>
            <a:r>
              <a:rPr lang="en-NZ" sz="1400" dirty="0" err="1" smtClean="0">
                <a:ea typeface="+mn-ea"/>
                <a:cs typeface="+mn-cs"/>
              </a:rPr>
              <a:t>ZeroMQ</a:t>
            </a:r>
            <a:r>
              <a:rPr lang="en-NZ" sz="1400" dirty="0" smtClean="0">
                <a:ea typeface="+mn-ea"/>
                <a:cs typeface="+mn-cs"/>
              </a:rPr>
              <a:t>, STOMP, MQTT, </a:t>
            </a:r>
            <a:r>
              <a:rPr lang="en-NZ" sz="1400" dirty="0" err="1" smtClean="0">
                <a:ea typeface="+mn-ea"/>
                <a:cs typeface="+mn-cs"/>
              </a:rPr>
              <a:t>ZeroMQ</a:t>
            </a:r>
            <a:r>
              <a:rPr lang="en-NZ" sz="1400" dirty="0" smtClean="0">
                <a:ea typeface="+mn-ea"/>
                <a:cs typeface="+mn-cs"/>
              </a:rPr>
              <a:t>, and other protocols </a:t>
            </a:r>
            <a:endParaRPr lang="en-US" sz="1400" dirty="0" smtClean="0">
              <a:ea typeface="+mn-ea"/>
              <a:cs typeface="+mn-cs"/>
            </a:endParaRPr>
          </a:p>
          <a:p>
            <a:pPr lvl="1">
              <a:lnSpc>
                <a:spcPct val="100000"/>
              </a:lnSpc>
              <a:spcBef>
                <a:spcPts val="600"/>
              </a:spcBef>
              <a:spcAft>
                <a:spcPts val="600"/>
              </a:spcAft>
              <a:defRPr/>
            </a:pPr>
            <a:r>
              <a:rPr lang="en-NZ" sz="1400" dirty="0" smtClean="0">
                <a:ea typeface="+mn-ea"/>
                <a:cs typeface="+mn-cs"/>
              </a:rPr>
              <a:t>AMQP client libraries for </a:t>
            </a:r>
            <a:r>
              <a:rPr lang="en-NZ" sz="1400" dirty="0" err="1" smtClean="0">
                <a:ea typeface="+mn-ea"/>
                <a:cs typeface="+mn-cs"/>
              </a:rPr>
              <a:t>Erlang</a:t>
            </a:r>
            <a:r>
              <a:rPr lang="en-NZ" sz="1400" dirty="0" smtClean="0">
                <a:ea typeface="+mn-ea"/>
                <a:cs typeface="+mn-cs"/>
              </a:rPr>
              <a:t>, Java, .NET, and C/C++ </a:t>
            </a:r>
          </a:p>
          <a:p>
            <a:pPr lvl="2">
              <a:lnSpc>
                <a:spcPct val="100000"/>
              </a:lnSpc>
              <a:spcBef>
                <a:spcPts val="600"/>
              </a:spcBef>
              <a:spcAft>
                <a:spcPts val="600"/>
              </a:spcAft>
              <a:defRPr/>
            </a:pPr>
            <a:r>
              <a:rPr lang="en-NZ" sz="1400" dirty="0" smtClean="0">
                <a:ea typeface="+mn-ea"/>
                <a:cs typeface="+mn-cs"/>
              </a:rPr>
              <a:t>AMQP clients for </a:t>
            </a:r>
            <a:r>
              <a:rPr lang="en-NZ" sz="1400" i="1" dirty="0" smtClean="0">
                <a:ea typeface="+mn-ea"/>
                <a:cs typeface="+mn-cs"/>
              </a:rPr>
              <a:t>numerous</a:t>
            </a:r>
            <a:r>
              <a:rPr lang="en-NZ" sz="1400" dirty="0" smtClean="0">
                <a:ea typeface="+mn-ea"/>
                <a:cs typeface="+mn-cs"/>
              </a:rPr>
              <a:t> other languages are available from other vendors and/or the Open Source community</a:t>
            </a:r>
          </a:p>
          <a:p>
            <a:pPr lvl="3">
              <a:lnSpc>
                <a:spcPct val="100000"/>
              </a:lnSpc>
              <a:spcBef>
                <a:spcPts val="600"/>
              </a:spcBef>
              <a:spcAft>
                <a:spcPts val="600"/>
              </a:spcAft>
              <a:defRPr/>
            </a:pPr>
            <a:r>
              <a:rPr lang="en-NZ" sz="1400" dirty="0" smtClean="0">
                <a:ea typeface="+mn-ea"/>
                <a:cs typeface="+mn-cs"/>
              </a:rPr>
              <a:t>Python, Ruby, PHP, ... just about any language you can think of</a:t>
            </a:r>
            <a:endParaRPr lang="en-US" sz="1400" dirty="0" smtClean="0">
              <a:ea typeface="+mn-ea"/>
              <a:cs typeface="+mn-cs"/>
            </a:endParaRPr>
          </a:p>
          <a:p>
            <a:pPr lvl="1">
              <a:lnSpc>
                <a:spcPct val="100000"/>
              </a:lnSpc>
              <a:spcBef>
                <a:spcPts val="600"/>
              </a:spcBef>
              <a:spcAft>
                <a:spcPts val="600"/>
              </a:spcAft>
              <a:defRPr/>
            </a:pPr>
            <a:r>
              <a:rPr lang="en-NZ" sz="1400" dirty="0" smtClean="0">
                <a:ea typeface="+mn-ea"/>
                <a:cs typeface="+mn-cs"/>
              </a:rPr>
              <a:t>Large assortment of useful plugins</a:t>
            </a:r>
            <a:endParaRPr lang="en-US" sz="1600" dirty="0" smtClean="0"/>
          </a:p>
        </p:txBody>
      </p:sp>
      <p:sp>
        <p:nvSpPr>
          <p:cNvPr id="26627" name="Rectangle 6"/>
          <p:cNvSpPr>
            <a:spLocks noGrp="1" noChangeArrowheads="1"/>
          </p:cNvSpPr>
          <p:nvPr>
            <p:ph type="title"/>
          </p:nvPr>
        </p:nvSpPr>
        <p:spPr>
          <a:xfrm>
            <a:off x="428627" y="114301"/>
            <a:ext cx="7629525" cy="555625"/>
          </a:xfrm>
          <a:noFill/>
        </p:spPr>
        <p:txBody>
          <a:bodyPr/>
          <a:lstStyle/>
          <a:p>
            <a:pPr algn="ctr"/>
            <a:r>
              <a:rPr lang="en-GB" sz="3200" dirty="0" smtClean="0"/>
              <a:t>What is RabbitMQ?</a:t>
            </a:r>
          </a:p>
        </p:txBody>
      </p:sp>
      <p:pic>
        <p:nvPicPr>
          <p:cNvPr id="4" name="Picture 4"/>
          <p:cNvPicPr>
            <a:picLocks noChangeAspect="1" noChangeArrowheads="1"/>
          </p:cNvPicPr>
          <p:nvPr/>
        </p:nvPicPr>
        <p:blipFill>
          <a:blip r:embed="rId3" cstate="print"/>
          <a:srcRect/>
          <a:stretch>
            <a:fillRect/>
          </a:stretch>
        </p:blipFill>
        <p:spPr bwMode="auto">
          <a:xfrm>
            <a:off x="7308304" y="3284984"/>
            <a:ext cx="1249363" cy="331787"/>
          </a:xfrm>
          <a:prstGeom prst="rect">
            <a:avLst/>
          </a:prstGeom>
          <a:noFill/>
          <a:ln w="12700">
            <a:noFill/>
            <a:miter lim="800000"/>
            <a:headEnd/>
            <a:tailEnd/>
          </a:ln>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Grp="1" noChangeArrowheads="1"/>
          </p:cNvSpPr>
          <p:nvPr>
            <p:ph type="body" idx="1"/>
          </p:nvPr>
        </p:nvSpPr>
        <p:spPr>
          <a:xfrm>
            <a:off x="419102" y="814389"/>
            <a:ext cx="8455025" cy="5815012"/>
          </a:xfrm>
        </p:spPr>
        <p:txBody>
          <a:bodyPr/>
          <a:lstStyle/>
          <a:p>
            <a:pPr>
              <a:lnSpc>
                <a:spcPct val="100000"/>
              </a:lnSpc>
              <a:spcBef>
                <a:spcPts val="400"/>
              </a:spcBef>
              <a:spcAft>
                <a:spcPts val="400"/>
              </a:spcAft>
              <a:defRPr/>
            </a:pPr>
            <a:r>
              <a:rPr lang="en-NZ" sz="1400" dirty="0" smtClean="0"/>
              <a:t>2006</a:t>
            </a:r>
          </a:p>
          <a:p>
            <a:pPr lvl="1">
              <a:lnSpc>
                <a:spcPct val="100000"/>
              </a:lnSpc>
              <a:spcBef>
                <a:spcPts val="400"/>
              </a:spcBef>
              <a:spcAft>
                <a:spcPts val="400"/>
              </a:spcAft>
              <a:defRPr/>
            </a:pPr>
            <a:r>
              <a:rPr lang="en-NZ" sz="1400" dirty="0" smtClean="0"/>
              <a:t>Rabbit Technologies Ltd. founded and the first version of RabbitMQ was born</a:t>
            </a:r>
          </a:p>
          <a:p>
            <a:pPr lvl="1">
              <a:lnSpc>
                <a:spcPct val="100000"/>
              </a:lnSpc>
              <a:spcBef>
                <a:spcPts val="400"/>
              </a:spcBef>
              <a:spcAft>
                <a:spcPts val="400"/>
              </a:spcAft>
              <a:defRPr/>
            </a:pPr>
            <a:r>
              <a:rPr lang="en-NZ" sz="1400" dirty="0" smtClean="0">
                <a:ea typeface="+mn-ea"/>
                <a:cs typeface="+mn-cs"/>
              </a:rPr>
              <a:t>RabbitMQ source code is released under the Mozilla Public License</a:t>
            </a:r>
          </a:p>
          <a:p>
            <a:pPr>
              <a:lnSpc>
                <a:spcPct val="100000"/>
              </a:lnSpc>
              <a:spcBef>
                <a:spcPts val="400"/>
              </a:spcBef>
              <a:spcAft>
                <a:spcPts val="400"/>
              </a:spcAft>
              <a:defRPr/>
            </a:pPr>
            <a:r>
              <a:rPr lang="en-NZ" sz="1400" dirty="0" smtClean="0"/>
              <a:t>2006 – today</a:t>
            </a:r>
          </a:p>
          <a:p>
            <a:pPr lvl="1">
              <a:lnSpc>
                <a:spcPct val="100000"/>
              </a:lnSpc>
              <a:spcBef>
                <a:spcPts val="400"/>
              </a:spcBef>
              <a:spcAft>
                <a:spcPts val="400"/>
              </a:spcAft>
              <a:defRPr/>
            </a:pPr>
            <a:r>
              <a:rPr lang="en-NZ" sz="1400" dirty="0" smtClean="0"/>
              <a:t>Rapid adoption (good product, catchy name, excellent support), incremental rollout of new features</a:t>
            </a:r>
          </a:p>
          <a:p>
            <a:pPr>
              <a:lnSpc>
                <a:spcPct val="100000"/>
              </a:lnSpc>
              <a:spcBef>
                <a:spcPts val="400"/>
              </a:spcBef>
              <a:spcAft>
                <a:spcPts val="400"/>
              </a:spcAft>
              <a:defRPr/>
            </a:pPr>
            <a:r>
              <a:rPr lang="en-NZ" sz="1400" dirty="0" smtClean="0"/>
              <a:t>April 2010</a:t>
            </a:r>
          </a:p>
          <a:p>
            <a:pPr lvl="1">
              <a:lnSpc>
                <a:spcPct val="100000"/>
              </a:lnSpc>
              <a:spcBef>
                <a:spcPts val="400"/>
              </a:spcBef>
              <a:spcAft>
                <a:spcPts val="400"/>
              </a:spcAft>
              <a:defRPr/>
            </a:pPr>
            <a:r>
              <a:rPr lang="en-NZ" sz="1400" dirty="0" smtClean="0"/>
              <a:t>Rabbit Technologies Ltd. was acquired in April 2010 by VMware</a:t>
            </a:r>
          </a:p>
          <a:p>
            <a:pPr lvl="1">
              <a:lnSpc>
                <a:spcPct val="100000"/>
              </a:lnSpc>
              <a:spcBef>
                <a:spcPts val="400"/>
              </a:spcBef>
              <a:spcAft>
                <a:spcPts val="400"/>
              </a:spcAft>
              <a:defRPr/>
            </a:pPr>
            <a:r>
              <a:rPr lang="en-NZ" sz="1400" dirty="0" smtClean="0"/>
              <a:t>RabbitMQ team now based in the London VMware building (with a nice view over some nice bits of London)</a:t>
            </a:r>
          </a:p>
        </p:txBody>
      </p:sp>
      <p:sp>
        <p:nvSpPr>
          <p:cNvPr id="27651" name="Rectangle 6"/>
          <p:cNvSpPr>
            <a:spLocks noGrp="1" noChangeArrowheads="1"/>
          </p:cNvSpPr>
          <p:nvPr>
            <p:ph type="title"/>
          </p:nvPr>
        </p:nvSpPr>
        <p:spPr>
          <a:xfrm>
            <a:off x="428627" y="114301"/>
            <a:ext cx="7629525" cy="555625"/>
          </a:xfrm>
          <a:noFill/>
        </p:spPr>
        <p:txBody>
          <a:bodyPr/>
          <a:lstStyle/>
          <a:p>
            <a:pPr algn="ctr"/>
            <a:r>
              <a:rPr lang="en-GB" sz="3200" dirty="0" smtClean="0">
                <a:solidFill>
                  <a:schemeClr val="tx1"/>
                </a:solidFill>
              </a:rPr>
              <a:t>Very brief </a:t>
            </a:r>
            <a:r>
              <a:rPr lang="en-GB" sz="3200" dirty="0" err="1" smtClean="0">
                <a:solidFill>
                  <a:schemeClr val="tx1"/>
                </a:solidFill>
              </a:rPr>
              <a:t>RabbitMQ</a:t>
            </a:r>
            <a:r>
              <a:rPr lang="en-GB" sz="3200" dirty="0" smtClean="0">
                <a:solidFill>
                  <a:schemeClr val="tx1"/>
                </a:solidFill>
              </a:rPr>
              <a:t> history</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body" idx="1"/>
          </p:nvPr>
        </p:nvSpPr>
        <p:spPr>
          <a:xfrm>
            <a:off x="419102" y="908051"/>
            <a:ext cx="8455025" cy="5567363"/>
          </a:xfrm>
        </p:spPr>
        <p:txBody>
          <a:bodyPr/>
          <a:lstStyle/>
          <a:p>
            <a:pPr>
              <a:spcBef>
                <a:spcPts val="600"/>
              </a:spcBef>
              <a:spcAft>
                <a:spcPts val="600"/>
              </a:spcAft>
            </a:pPr>
            <a:r>
              <a:rPr lang="en-NZ" sz="2400" dirty="0" smtClean="0"/>
              <a:t>In the next few slides we’ll have a quick look at:</a:t>
            </a:r>
          </a:p>
          <a:p>
            <a:pPr lvl="1">
              <a:spcBef>
                <a:spcPts val="600"/>
              </a:spcBef>
              <a:spcAft>
                <a:spcPts val="600"/>
              </a:spcAft>
            </a:pPr>
            <a:r>
              <a:rPr lang="en-NZ" sz="2000" dirty="0" smtClean="0"/>
              <a:t>Scalability through clustering</a:t>
            </a:r>
          </a:p>
          <a:p>
            <a:pPr lvl="1">
              <a:spcBef>
                <a:spcPts val="600"/>
              </a:spcBef>
              <a:spcAft>
                <a:spcPts val="600"/>
              </a:spcAft>
            </a:pPr>
            <a:r>
              <a:rPr lang="en-NZ" sz="2000" dirty="0" smtClean="0"/>
              <a:t>High-availability</a:t>
            </a:r>
          </a:p>
          <a:p>
            <a:pPr lvl="1">
              <a:spcBef>
                <a:spcPts val="600"/>
              </a:spcBef>
              <a:spcAft>
                <a:spcPts val="600"/>
              </a:spcAft>
            </a:pPr>
            <a:r>
              <a:rPr lang="en-NZ" sz="2000" dirty="0" smtClean="0"/>
              <a:t>Management and monitoring</a:t>
            </a:r>
          </a:p>
          <a:p>
            <a:pPr lvl="1">
              <a:spcBef>
                <a:spcPts val="600"/>
              </a:spcBef>
              <a:spcAft>
                <a:spcPts val="600"/>
              </a:spcAft>
            </a:pPr>
            <a:r>
              <a:rPr lang="en-NZ" sz="2000" dirty="0" smtClean="0"/>
              <a:t>Security</a:t>
            </a:r>
          </a:p>
          <a:p>
            <a:pPr lvl="1">
              <a:spcBef>
                <a:spcPts val="600"/>
              </a:spcBef>
              <a:spcAft>
                <a:spcPts val="600"/>
              </a:spcAft>
            </a:pPr>
            <a:r>
              <a:rPr lang="en-NZ" sz="2000" dirty="0" smtClean="0"/>
              <a:t>T-shirt sizes to suit all requirements</a:t>
            </a:r>
            <a:endParaRPr lang="en-NZ" sz="1400" dirty="0" smtClean="0"/>
          </a:p>
          <a:p>
            <a:pPr>
              <a:spcBef>
                <a:spcPts val="600"/>
              </a:spcBef>
              <a:spcAft>
                <a:spcPts val="600"/>
              </a:spcAft>
            </a:pPr>
            <a:endParaRPr lang="en-US" sz="1400" dirty="0" smtClean="0"/>
          </a:p>
          <a:p>
            <a:pPr>
              <a:spcBef>
                <a:spcPts val="500"/>
              </a:spcBef>
              <a:spcAft>
                <a:spcPts val="500"/>
              </a:spcAft>
            </a:pPr>
            <a:endParaRPr lang="en-NZ" sz="1800" dirty="0" smtClean="0"/>
          </a:p>
        </p:txBody>
      </p:sp>
      <p:sp>
        <p:nvSpPr>
          <p:cNvPr id="28675" name="Rectangle 6"/>
          <p:cNvSpPr>
            <a:spLocks noGrp="1" noChangeArrowheads="1"/>
          </p:cNvSpPr>
          <p:nvPr>
            <p:ph type="title"/>
          </p:nvPr>
        </p:nvSpPr>
        <p:spPr>
          <a:xfrm>
            <a:off x="428627" y="114301"/>
            <a:ext cx="7629525" cy="555625"/>
          </a:xfrm>
          <a:noFill/>
        </p:spPr>
        <p:txBody>
          <a:bodyPr/>
          <a:lstStyle/>
          <a:p>
            <a:pPr algn="ctr"/>
            <a:r>
              <a:rPr lang="en-GB" sz="3200" dirty="0" err="1" smtClean="0"/>
              <a:t>RabbitMQ</a:t>
            </a:r>
            <a:r>
              <a:rPr lang="en-GB" sz="3200" dirty="0" smtClean="0"/>
              <a:t> cloud-scale features</a:t>
            </a:r>
          </a:p>
        </p:txBody>
      </p:sp>
      <p:pic>
        <p:nvPicPr>
          <p:cNvPr id="28676" name="Picture 4" descr="go forth and multiply.jpg"/>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988371" y="2636912"/>
            <a:ext cx="4048125" cy="31413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Title 1"/>
          <p:cNvSpPr>
            <a:spLocks noGrp="1"/>
          </p:cNvSpPr>
          <p:nvPr>
            <p:ph type="title"/>
          </p:nvPr>
        </p:nvSpPr>
        <p:spPr>
          <a:xfrm>
            <a:off x="428627" y="114300"/>
            <a:ext cx="7629525" cy="650875"/>
          </a:xfrm>
        </p:spPr>
        <p:txBody>
          <a:bodyPr/>
          <a:lstStyle/>
          <a:p>
            <a:pPr algn="ctr"/>
            <a:r>
              <a:rPr lang="en-US" sz="3200" dirty="0" smtClean="0"/>
              <a:t>Scalability with </a:t>
            </a:r>
            <a:r>
              <a:rPr lang="en-US" sz="3200" dirty="0" err="1" smtClean="0"/>
              <a:t>RabbitMQ</a:t>
            </a:r>
            <a:r>
              <a:rPr lang="en-US" sz="3200" dirty="0" smtClean="0"/>
              <a:t> clustering</a:t>
            </a:r>
          </a:p>
        </p:txBody>
      </p:sp>
      <p:sp>
        <p:nvSpPr>
          <p:cNvPr id="32" name="Content Placeholder 4"/>
          <p:cNvSpPr txBox="1">
            <a:spLocks/>
          </p:cNvSpPr>
          <p:nvPr/>
        </p:nvSpPr>
        <p:spPr>
          <a:xfrm>
            <a:off x="606425" y="4581525"/>
            <a:ext cx="8069263" cy="2087563"/>
          </a:xfrm>
          <a:prstGeom prst="rect">
            <a:avLst/>
          </a:prstGeom>
          <a:ln>
            <a:noFill/>
          </a:ln>
        </p:spPr>
        <p:style>
          <a:lnRef idx="2">
            <a:schemeClr val="accent6"/>
          </a:lnRef>
          <a:fillRef idx="1">
            <a:schemeClr val="lt1"/>
          </a:fillRef>
          <a:effectRef idx="0">
            <a:schemeClr val="accent6"/>
          </a:effectRef>
          <a:fontRef idx="minor">
            <a:schemeClr val="dk1"/>
          </a:fontRef>
        </p:style>
        <p:txBody>
          <a:bodyPr lIns="91435" tIns="45718" rIns="91435" bIns="45718"/>
          <a:lstStyle>
            <a:lvl1pPr marL="233363" indent="-233363" algn="l" rtl="0" eaLnBrk="0" fontAlgn="base" hangingPunct="0">
              <a:lnSpc>
                <a:spcPts val="2400"/>
              </a:lnSpc>
              <a:spcBef>
                <a:spcPts val="1000"/>
              </a:spcBef>
              <a:spcAft>
                <a:spcPct val="0"/>
              </a:spcAft>
              <a:buClr>
                <a:schemeClr val="accent1">
                  <a:lumMod val="75000"/>
                </a:schemeClr>
              </a:buClr>
              <a:buSzPct val="115000"/>
              <a:buFont typeface="Wingdings" pitchFamily="2" charset="2"/>
              <a:buChar char="§"/>
              <a:defRPr sz="2000" b="1">
                <a:solidFill>
                  <a:srgbClr val="333333"/>
                </a:solidFill>
                <a:latin typeface="+mn-lt"/>
                <a:ea typeface="+mn-ea"/>
                <a:cs typeface="+mn-cs"/>
              </a:defRPr>
            </a:lvl1pPr>
            <a:lvl2pPr marL="400050" indent="-171450" algn="l" rtl="0" eaLnBrk="0" fontAlgn="base" hangingPunct="0">
              <a:lnSpc>
                <a:spcPts val="2200"/>
              </a:lnSpc>
              <a:spcBef>
                <a:spcPts val="800"/>
              </a:spcBef>
              <a:spcAft>
                <a:spcPct val="0"/>
              </a:spcAft>
              <a:buClr>
                <a:schemeClr val="accent1">
                  <a:lumMod val="75000"/>
                </a:schemeClr>
              </a:buClr>
              <a:buSzPct val="110000"/>
              <a:buFont typeface="Times" pitchFamily="18" charset="0"/>
              <a:buChar char="•"/>
              <a:defRPr>
                <a:solidFill>
                  <a:srgbClr val="333333"/>
                </a:solidFill>
                <a:latin typeface="+mn-lt"/>
                <a:ea typeface="+mn-ea"/>
              </a:defRPr>
            </a:lvl2pPr>
            <a:lvl3pPr marL="6286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3pPr>
            <a:lvl4pPr marL="91440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4pPr>
            <a:lvl5pPr marL="12001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marL="180000" indent="-180000">
              <a:lnSpc>
                <a:spcPct val="100000"/>
              </a:lnSpc>
              <a:spcBef>
                <a:spcPts val="400"/>
              </a:spcBef>
              <a:spcAft>
                <a:spcPts val="0"/>
              </a:spcAft>
              <a:buFont typeface="Arial" pitchFamily="34" charset="0"/>
              <a:buChar char="•"/>
              <a:defRPr/>
            </a:pPr>
            <a:r>
              <a:rPr lang="en-US" sz="1400" b="0" dirty="0" smtClean="0"/>
              <a:t>Clustering can be used to elastically scale the messaging infrastructure</a:t>
            </a:r>
          </a:p>
          <a:p>
            <a:pPr marL="180000" indent="-180000">
              <a:lnSpc>
                <a:spcPct val="100000"/>
              </a:lnSpc>
              <a:spcBef>
                <a:spcPts val="400"/>
              </a:spcBef>
              <a:spcAft>
                <a:spcPts val="0"/>
              </a:spcAft>
              <a:buFont typeface="Arial" pitchFamily="34" charset="0"/>
              <a:buChar char="•"/>
              <a:defRPr/>
            </a:pPr>
            <a:r>
              <a:rPr lang="en-US" sz="1400" b="0" dirty="0" smtClean="0"/>
              <a:t>Producers and consumers can send and retrieve messages by connecting to any broker in the cluster, allowing load to be spread evenly and avoid having a single point of failure for all queues </a:t>
            </a:r>
          </a:p>
          <a:p>
            <a:pPr marL="180000" indent="-180000">
              <a:lnSpc>
                <a:spcPct val="100000"/>
              </a:lnSpc>
              <a:spcBef>
                <a:spcPts val="400"/>
              </a:spcBef>
              <a:spcAft>
                <a:spcPts val="0"/>
              </a:spcAft>
              <a:buFont typeface="Arial" pitchFamily="34" charset="0"/>
              <a:buChar char="•"/>
              <a:defRPr/>
            </a:pPr>
            <a:r>
              <a:rPr lang="en-US" sz="1400" b="0" dirty="0" smtClean="0"/>
              <a:t>A queue only lives on one cluster node (actually, with HA queue replication, it's not quite that simple... see next slide)</a:t>
            </a:r>
          </a:p>
          <a:p>
            <a:pPr marL="180000" indent="-180000">
              <a:lnSpc>
                <a:spcPct val="100000"/>
              </a:lnSpc>
              <a:spcBef>
                <a:spcPts val="400"/>
              </a:spcBef>
              <a:spcAft>
                <a:spcPts val="0"/>
              </a:spcAft>
              <a:buFont typeface="Arial" pitchFamily="34" charset="0"/>
              <a:buChar char="•"/>
              <a:defRPr/>
            </a:pPr>
            <a:r>
              <a:rPr lang="en-US" sz="1400" b="0" dirty="0" smtClean="0"/>
              <a:t>Consumers are able to retrieve any message from any queue in the cluster, even if they are not connected to the server that owns the queue</a:t>
            </a:r>
          </a:p>
          <a:p>
            <a:pPr marL="180000" indent="-180000">
              <a:lnSpc>
                <a:spcPct val="100000"/>
              </a:lnSpc>
              <a:spcBef>
                <a:spcPts val="400"/>
              </a:spcBef>
              <a:spcAft>
                <a:spcPts val="0"/>
              </a:spcAft>
              <a:buFont typeface="Arial" pitchFamily="34" charset="0"/>
              <a:buChar char="•"/>
              <a:defRPr/>
            </a:pPr>
            <a:r>
              <a:rPr lang="en-US" sz="1400" b="0" dirty="0" smtClean="0"/>
              <a:t>By using clustering, you can add new queues on new brokers without re-configuring clients</a:t>
            </a:r>
            <a:endParaRPr lang="en-US" sz="1400" b="0" dirty="0"/>
          </a:p>
        </p:txBody>
      </p:sp>
      <p:grpSp>
        <p:nvGrpSpPr>
          <p:cNvPr id="2" name="Group 77"/>
          <p:cNvGrpSpPr/>
          <p:nvPr/>
        </p:nvGrpSpPr>
        <p:grpSpPr>
          <a:xfrm>
            <a:off x="1258888" y="981075"/>
            <a:ext cx="6569075" cy="3290888"/>
            <a:chOff x="1258888" y="981075"/>
            <a:chExt cx="6569075" cy="3290888"/>
          </a:xfrm>
        </p:grpSpPr>
        <p:sp>
          <p:nvSpPr>
            <p:cNvPr id="79" name="Rounded Rectangle 78"/>
            <p:cNvSpPr/>
            <p:nvPr/>
          </p:nvSpPr>
          <p:spPr bwMode="auto">
            <a:xfrm>
              <a:off x="2635250" y="981075"/>
              <a:ext cx="4159250" cy="3290888"/>
            </a:xfrm>
            <a:prstGeom prst="roundRect">
              <a:avLst>
                <a:gd name="adj" fmla="val 5093"/>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lIns="0" tIns="0" rIns="0" bIns="0"/>
            <a:lstStyle/>
            <a:p>
              <a:pPr defTabSz="914353">
                <a:defRPr/>
              </a:pPr>
              <a:r>
                <a:rPr lang="en-US" sz="1400" dirty="0">
                  <a:solidFill>
                    <a:schemeClr val="tx1"/>
                  </a:solidFill>
                </a:rPr>
                <a:t> </a:t>
              </a:r>
              <a:r>
                <a:rPr lang="en-US" sz="1400" b="1" dirty="0">
                  <a:solidFill>
                    <a:schemeClr val="tx1"/>
                  </a:solidFill>
                </a:rPr>
                <a:t>RMQ Cluster1</a:t>
              </a:r>
            </a:p>
          </p:txBody>
        </p:sp>
        <p:sp>
          <p:nvSpPr>
            <p:cNvPr id="80" name="Oval 79"/>
            <p:cNvSpPr/>
            <p:nvPr/>
          </p:nvSpPr>
          <p:spPr bwMode="auto">
            <a:xfrm>
              <a:off x="7142131" y="3510022"/>
              <a:ext cx="685832" cy="685617"/>
            </a:xfrm>
            <a:prstGeom prst="ellipse">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lIns="0" tIns="0" rIns="0" bIns="0" anchor="ctr">
              <a:normAutofit fontScale="92500" lnSpcReduction="10000"/>
            </a:bodyPr>
            <a:lstStyle/>
            <a:p>
              <a:pPr defTabSz="914353">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p>
          </p:txBody>
        </p:sp>
        <p:sp>
          <p:nvSpPr>
            <p:cNvPr id="81" name="Oval 80"/>
            <p:cNvSpPr/>
            <p:nvPr/>
          </p:nvSpPr>
          <p:spPr bwMode="auto">
            <a:xfrm>
              <a:off x="7139309" y="2491472"/>
              <a:ext cx="685832" cy="685617"/>
            </a:xfrm>
            <a:prstGeom prst="ellipse">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lIns="0" tIns="0" rIns="0" bIns="0" anchor="ctr">
              <a:normAutofit fontScale="92500" lnSpcReduction="10000"/>
            </a:bodyPr>
            <a:lstStyle/>
            <a:p>
              <a:pPr defTabSz="914353">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p>
          </p:txBody>
        </p:sp>
        <p:sp>
          <p:nvSpPr>
            <p:cNvPr id="82" name="Rounded Rectangle 81"/>
            <p:cNvSpPr/>
            <p:nvPr/>
          </p:nvSpPr>
          <p:spPr bwMode="auto">
            <a:xfrm>
              <a:off x="2927350" y="2363788"/>
              <a:ext cx="3657600" cy="776287"/>
            </a:xfrm>
            <a:prstGeom prst="roundRect">
              <a:avLst/>
            </a:prstGeom>
            <a:ln>
              <a:headEnd/>
              <a:tailEnd/>
            </a:ln>
          </p:spPr>
          <p:style>
            <a:lnRef idx="2">
              <a:schemeClr val="dk1"/>
            </a:lnRef>
            <a:fillRef idx="1">
              <a:schemeClr val="lt1"/>
            </a:fillRef>
            <a:effectRef idx="0">
              <a:schemeClr val="dk1"/>
            </a:effectRef>
            <a:fontRef idx="minor">
              <a:schemeClr val="dk1"/>
            </a:fontRef>
          </p:style>
          <p:txBody>
            <a:bodyPr wrap="none" lIns="0" tIns="0" rIns="0" bIns="0"/>
            <a:lstStyle/>
            <a:p>
              <a:pPr algn="r" defTabSz="914353">
                <a:defRPr/>
              </a:pPr>
              <a:r>
                <a:rPr lang="en-US" sz="1400" dirty="0">
                  <a:solidFill>
                    <a:schemeClr val="tx1"/>
                  </a:solidFill>
                </a:rPr>
                <a:t> </a:t>
              </a:r>
              <a:r>
                <a:rPr lang="en-US" sz="1400" b="1" dirty="0">
                  <a:solidFill>
                    <a:schemeClr val="tx1"/>
                  </a:solidFill>
                </a:rPr>
                <a:t>RMQ2</a:t>
              </a:r>
            </a:p>
          </p:txBody>
        </p:sp>
        <p:sp>
          <p:nvSpPr>
            <p:cNvPr id="83" name="Rounded Rectangle 82"/>
            <p:cNvSpPr/>
            <p:nvPr/>
          </p:nvSpPr>
          <p:spPr bwMode="auto">
            <a:xfrm>
              <a:off x="2914650" y="1311275"/>
              <a:ext cx="3657600" cy="776288"/>
            </a:xfrm>
            <a:prstGeom prst="roundRect">
              <a:avLst/>
            </a:prstGeom>
            <a:ln>
              <a:headEnd/>
              <a:tailEnd/>
            </a:ln>
          </p:spPr>
          <p:style>
            <a:lnRef idx="2">
              <a:schemeClr val="dk1"/>
            </a:lnRef>
            <a:fillRef idx="1">
              <a:schemeClr val="lt1"/>
            </a:fillRef>
            <a:effectRef idx="0">
              <a:schemeClr val="dk1"/>
            </a:effectRef>
            <a:fontRef idx="minor">
              <a:schemeClr val="dk1"/>
            </a:fontRef>
          </p:style>
          <p:txBody>
            <a:bodyPr wrap="none" lIns="0" tIns="0" rIns="0" bIns="0"/>
            <a:lstStyle/>
            <a:p>
              <a:pPr algn="r" defTabSz="914353">
                <a:defRPr/>
              </a:pPr>
              <a:r>
                <a:rPr lang="en-US" sz="1400" dirty="0">
                  <a:solidFill>
                    <a:schemeClr val="tx1"/>
                  </a:solidFill>
                </a:rPr>
                <a:t> </a:t>
              </a:r>
              <a:r>
                <a:rPr lang="en-US" sz="1400" b="1" dirty="0">
                  <a:solidFill>
                    <a:schemeClr val="tx1"/>
                  </a:solidFill>
                </a:rPr>
                <a:t>RMQ1</a:t>
              </a:r>
            </a:p>
          </p:txBody>
        </p:sp>
        <p:cxnSp>
          <p:nvCxnSpPr>
            <p:cNvPr id="84" name="Straight Arrow Connector 99"/>
            <p:cNvCxnSpPr>
              <a:stCxn id="81" idx="0"/>
            </p:cNvCxnSpPr>
            <p:nvPr/>
          </p:nvCxnSpPr>
          <p:spPr bwMode="auto">
            <a:xfrm rot="16200000" flipV="1">
              <a:off x="6142038" y="1150938"/>
              <a:ext cx="704850" cy="1974850"/>
            </a:xfrm>
            <a:prstGeom prst="bentConnector2">
              <a:avLst/>
            </a:prstGeom>
            <a:ln>
              <a:prstDash val="dash"/>
              <a:headEnd type="none" w="med" len="med"/>
              <a:tailEnd type="arrow"/>
            </a:ln>
          </p:spPr>
          <p:style>
            <a:lnRef idx="3">
              <a:schemeClr val="dk1"/>
            </a:lnRef>
            <a:fillRef idx="0">
              <a:schemeClr val="dk1"/>
            </a:fillRef>
            <a:effectRef idx="2">
              <a:schemeClr val="dk1"/>
            </a:effectRef>
            <a:fontRef idx="minor">
              <a:schemeClr val="tx1"/>
            </a:fontRef>
          </p:style>
        </p:cxnSp>
        <p:sp>
          <p:nvSpPr>
            <p:cNvPr id="86" name="Rectangle 85"/>
            <p:cNvSpPr/>
            <p:nvPr/>
          </p:nvSpPr>
          <p:spPr bwMode="auto">
            <a:xfrm>
              <a:off x="3660775" y="1638300"/>
              <a:ext cx="1828800" cy="304800"/>
            </a:xfrm>
            <a:prstGeom prst="rect">
              <a:avLst/>
            </a:prstGeom>
            <a:gradFill>
              <a:gsLst>
                <a:gs pos="100000">
                  <a:srgbClr val="FFC000"/>
                </a:gs>
                <a:gs pos="35000">
                  <a:schemeClr val="accent5">
                    <a:tint val="37000"/>
                    <a:satMod val="300000"/>
                  </a:schemeClr>
                </a:gs>
                <a:gs pos="100000">
                  <a:schemeClr val="accent5">
                    <a:tint val="15000"/>
                    <a:satMod val="350000"/>
                  </a:schemeClr>
                </a:gs>
              </a:gsLst>
              <a:lin ang="16200000" scaled="1"/>
            </a:gradFill>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defTabSz="914353">
                <a:defRPr/>
              </a:pPr>
              <a:endParaRPr lang="en-US" sz="1800" dirty="0" err="1">
                <a:solidFill>
                  <a:schemeClr val="accent4">
                    <a:lumMod val="75000"/>
                  </a:schemeClr>
                </a:solidFill>
              </a:endParaRPr>
            </a:p>
          </p:txBody>
        </p:sp>
        <p:sp>
          <p:nvSpPr>
            <p:cNvPr id="87" name="Oval 86"/>
            <p:cNvSpPr/>
            <p:nvPr/>
          </p:nvSpPr>
          <p:spPr bwMode="auto">
            <a:xfrm>
              <a:off x="1304045" y="3419300"/>
              <a:ext cx="685832" cy="685617"/>
            </a:xfrm>
            <a:prstGeom prst="ellipse">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lIns="0" tIns="0" rIns="0" bIns="0" anchor="ctr">
              <a:normAutofit fontScale="92500" lnSpcReduction="10000"/>
            </a:bodyPr>
            <a:lstStyle/>
            <a:p>
              <a:pPr defTabSz="914353">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t>
              </a:r>
            </a:p>
          </p:txBody>
        </p:sp>
        <p:sp>
          <p:nvSpPr>
            <p:cNvPr id="88" name="Rectangle 87"/>
            <p:cNvSpPr/>
            <p:nvPr/>
          </p:nvSpPr>
          <p:spPr bwMode="auto">
            <a:xfrm>
              <a:off x="3037172" y="1433566"/>
              <a:ext cx="578664" cy="542952"/>
            </a:xfrm>
            <a:prstGeom prst="rect">
              <a:avLst/>
            </a:prstGeom>
            <a:solidFill>
              <a:srgbClr val="C00000"/>
            </a:solidFill>
            <a:ln w="38100" cmpd="sng">
              <a:solidFill>
                <a:schemeClr val="tx1"/>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none" lIns="0" tIns="0" rIns="0" bIns="0" anchor="ctr">
              <a:normAutofit lnSpcReduction="10000"/>
            </a:bodyPr>
            <a:lstStyle/>
            <a:p>
              <a:pPr defTabSz="914353">
                <a:defRPr/>
              </a:pPr>
              <a:r>
                <a:rPr lang="en-US" sz="36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X</a:t>
              </a:r>
            </a:p>
          </p:txBody>
        </p:sp>
        <p:sp>
          <p:nvSpPr>
            <p:cNvPr id="89" name="TextBox 88"/>
            <p:cNvSpPr txBox="1"/>
            <p:nvPr/>
          </p:nvSpPr>
          <p:spPr bwMode="auto">
            <a:xfrm>
              <a:off x="3995738" y="1331913"/>
              <a:ext cx="1079500" cy="368300"/>
            </a:xfrm>
            <a:prstGeom prst="rect">
              <a:avLst/>
            </a:prstGeom>
            <a:noFill/>
          </p:spPr>
          <p:txBody>
            <a:bodyPr lIns="91435" tIns="45718" rIns="91435" bIns="45718">
              <a:spAutoFit/>
            </a:bodyPr>
            <a:lstStyle/>
            <a:p>
              <a:pPr algn="l">
                <a:defRPr/>
              </a:pPr>
              <a:r>
                <a:rPr lang="en-US" sz="1800" dirty="0">
                  <a:solidFill>
                    <a:srgbClr val="333333"/>
                  </a:solidFill>
                  <a:latin typeface="+mn-lt"/>
                </a:rPr>
                <a:t>Queue 1</a:t>
              </a:r>
            </a:p>
          </p:txBody>
        </p:sp>
        <p:sp>
          <p:nvSpPr>
            <p:cNvPr id="90" name="Rectangle 89"/>
            <p:cNvSpPr/>
            <p:nvPr/>
          </p:nvSpPr>
          <p:spPr bwMode="auto">
            <a:xfrm>
              <a:off x="3671888" y="2690813"/>
              <a:ext cx="1828800" cy="304800"/>
            </a:xfrm>
            <a:prstGeom prst="rect">
              <a:avLst/>
            </a:prstGeom>
            <a:gradFill>
              <a:gsLst>
                <a:gs pos="100000">
                  <a:srgbClr val="FFC000"/>
                </a:gs>
                <a:gs pos="35000">
                  <a:schemeClr val="accent5">
                    <a:tint val="37000"/>
                    <a:satMod val="300000"/>
                  </a:schemeClr>
                </a:gs>
                <a:gs pos="100000">
                  <a:schemeClr val="accent5">
                    <a:tint val="15000"/>
                    <a:satMod val="350000"/>
                  </a:schemeClr>
                </a:gs>
              </a:gsLst>
            </a:gradFill>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defTabSz="914353">
                <a:defRPr/>
              </a:pPr>
              <a:endParaRPr lang="en-US" sz="1800" dirty="0" err="1">
                <a:solidFill>
                  <a:schemeClr val="accent4">
                    <a:lumMod val="75000"/>
                  </a:schemeClr>
                </a:solidFill>
              </a:endParaRPr>
            </a:p>
          </p:txBody>
        </p:sp>
        <p:sp>
          <p:nvSpPr>
            <p:cNvPr id="91" name="Rectangle 90"/>
            <p:cNvSpPr/>
            <p:nvPr/>
          </p:nvSpPr>
          <p:spPr bwMode="auto">
            <a:xfrm>
              <a:off x="3048463" y="2488795"/>
              <a:ext cx="578664" cy="542952"/>
            </a:xfrm>
            <a:prstGeom prst="rect">
              <a:avLst/>
            </a:prstGeom>
            <a:solidFill>
              <a:srgbClr val="C00000"/>
            </a:solidFill>
            <a:ln w="38100" cmpd="sng">
              <a:solidFill>
                <a:schemeClr val="tx1"/>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none" lIns="0" tIns="0" rIns="0" bIns="0" anchor="ctr">
              <a:normAutofit lnSpcReduction="10000"/>
            </a:bodyPr>
            <a:lstStyle/>
            <a:p>
              <a:pPr defTabSz="914353">
                <a:defRPr/>
              </a:pPr>
              <a:r>
                <a:rPr lang="en-US" sz="36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X</a:t>
              </a:r>
            </a:p>
          </p:txBody>
        </p:sp>
        <p:sp>
          <p:nvSpPr>
            <p:cNvPr id="92" name="Rounded Rectangle 91"/>
            <p:cNvSpPr/>
            <p:nvPr/>
          </p:nvSpPr>
          <p:spPr bwMode="auto">
            <a:xfrm>
              <a:off x="2914650" y="3368675"/>
              <a:ext cx="3657600" cy="776288"/>
            </a:xfrm>
            <a:prstGeom prst="roundRect">
              <a:avLst/>
            </a:prstGeom>
            <a:ln>
              <a:headEnd/>
              <a:tailEnd/>
            </a:ln>
          </p:spPr>
          <p:style>
            <a:lnRef idx="2">
              <a:schemeClr val="dk1"/>
            </a:lnRef>
            <a:fillRef idx="1">
              <a:schemeClr val="lt1"/>
            </a:fillRef>
            <a:effectRef idx="0">
              <a:schemeClr val="dk1"/>
            </a:effectRef>
            <a:fontRef idx="minor">
              <a:schemeClr val="dk1"/>
            </a:fontRef>
          </p:style>
          <p:txBody>
            <a:bodyPr wrap="none" lIns="0" tIns="0" rIns="0" bIns="0"/>
            <a:lstStyle/>
            <a:p>
              <a:pPr algn="r" defTabSz="914353">
                <a:defRPr/>
              </a:pPr>
              <a:r>
                <a:rPr lang="en-US" sz="1400" dirty="0">
                  <a:solidFill>
                    <a:schemeClr val="tx1"/>
                  </a:solidFill>
                </a:rPr>
                <a:t> </a:t>
              </a:r>
              <a:r>
                <a:rPr lang="en-US" sz="1400" b="1" dirty="0">
                  <a:solidFill>
                    <a:schemeClr val="tx1"/>
                  </a:solidFill>
                </a:rPr>
                <a:t>RMQ3</a:t>
              </a:r>
            </a:p>
          </p:txBody>
        </p:sp>
        <p:sp>
          <p:nvSpPr>
            <p:cNvPr id="95" name="Rectangle 94"/>
            <p:cNvSpPr/>
            <p:nvPr/>
          </p:nvSpPr>
          <p:spPr bwMode="auto">
            <a:xfrm>
              <a:off x="3657600" y="3694113"/>
              <a:ext cx="1828800" cy="306387"/>
            </a:xfrm>
            <a:prstGeom prst="rect">
              <a:avLst/>
            </a:prstGeom>
            <a:gradFill flip="none" rotWithShape="1">
              <a:gsLst>
                <a:gs pos="100000">
                  <a:srgbClr val="FFC000"/>
                </a:gs>
                <a:gs pos="35000">
                  <a:schemeClr val="accent5">
                    <a:tint val="37000"/>
                    <a:satMod val="300000"/>
                  </a:schemeClr>
                </a:gs>
                <a:gs pos="100000">
                  <a:schemeClr val="accent5">
                    <a:tint val="15000"/>
                    <a:satMod val="350000"/>
                  </a:schemeClr>
                </a:gs>
              </a:gsLst>
              <a:lin ang="16200000" scaled="1"/>
              <a:tileRect/>
            </a:gradFill>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defTabSz="914353">
                <a:defRPr/>
              </a:pPr>
              <a:endParaRPr lang="en-US" sz="1800" dirty="0" err="1">
                <a:solidFill>
                  <a:schemeClr val="accent4">
                    <a:lumMod val="75000"/>
                  </a:schemeClr>
                </a:solidFill>
              </a:endParaRPr>
            </a:p>
          </p:txBody>
        </p:sp>
        <p:sp>
          <p:nvSpPr>
            <p:cNvPr id="96" name="Rectangle 95"/>
            <p:cNvSpPr/>
            <p:nvPr/>
          </p:nvSpPr>
          <p:spPr bwMode="auto">
            <a:xfrm>
              <a:off x="3034351" y="3477592"/>
              <a:ext cx="578664" cy="542952"/>
            </a:xfrm>
            <a:prstGeom prst="rect">
              <a:avLst/>
            </a:prstGeom>
            <a:solidFill>
              <a:srgbClr val="C00000"/>
            </a:solidFill>
            <a:ln w="38100" cmpd="sng">
              <a:solidFill>
                <a:schemeClr val="tx1"/>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none" lIns="0" tIns="0" rIns="0" bIns="0" anchor="ctr">
              <a:normAutofit lnSpcReduction="10000"/>
            </a:bodyPr>
            <a:lstStyle/>
            <a:p>
              <a:pPr defTabSz="914353">
                <a:defRPr/>
              </a:pPr>
              <a:r>
                <a:rPr lang="en-US" sz="36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X</a:t>
              </a:r>
            </a:p>
          </p:txBody>
        </p:sp>
        <p:sp>
          <p:nvSpPr>
            <p:cNvPr id="97" name="Oval 96"/>
            <p:cNvSpPr/>
            <p:nvPr/>
          </p:nvSpPr>
          <p:spPr bwMode="auto">
            <a:xfrm>
              <a:off x="1258888" y="2399467"/>
              <a:ext cx="685832" cy="685617"/>
            </a:xfrm>
            <a:prstGeom prst="ellipse">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lIns="0" tIns="0" rIns="0" bIns="0" anchor="ctr">
              <a:normAutofit fontScale="92500" lnSpcReduction="10000"/>
            </a:bodyPr>
            <a:lstStyle/>
            <a:p>
              <a:pPr defTabSz="914353">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t>
              </a:r>
            </a:p>
          </p:txBody>
        </p:sp>
        <p:cxnSp>
          <p:nvCxnSpPr>
            <p:cNvPr id="98" name="Straight Arrow Connector 97"/>
            <p:cNvCxnSpPr>
              <a:stCxn id="97" idx="6"/>
              <a:endCxn id="82" idx="1"/>
            </p:cNvCxnSpPr>
            <p:nvPr/>
          </p:nvCxnSpPr>
          <p:spPr bwMode="auto">
            <a:xfrm>
              <a:off x="1944688" y="2741613"/>
              <a:ext cx="982662" cy="11112"/>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99" name="Oval 98"/>
            <p:cNvSpPr/>
            <p:nvPr/>
          </p:nvSpPr>
          <p:spPr bwMode="auto">
            <a:xfrm>
              <a:off x="1270178" y="1353984"/>
              <a:ext cx="685832" cy="685617"/>
            </a:xfrm>
            <a:prstGeom prst="ellipse">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lIns="0" tIns="0" rIns="0" bIns="0" anchor="ctr">
              <a:normAutofit fontScale="92500" lnSpcReduction="10000"/>
            </a:bodyPr>
            <a:lstStyle/>
            <a:p>
              <a:pPr defTabSz="914353">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t>
              </a:r>
            </a:p>
          </p:txBody>
        </p:sp>
        <p:cxnSp>
          <p:nvCxnSpPr>
            <p:cNvPr id="101" name="Straight Arrow Connector 100"/>
            <p:cNvCxnSpPr>
              <a:stCxn id="99" idx="6"/>
              <a:endCxn id="83" idx="1"/>
            </p:cNvCxnSpPr>
            <p:nvPr/>
          </p:nvCxnSpPr>
          <p:spPr bwMode="auto">
            <a:xfrm>
              <a:off x="1955800" y="1697038"/>
              <a:ext cx="958850" cy="3175"/>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102" name="Rectangle 101"/>
            <p:cNvSpPr/>
            <p:nvPr/>
          </p:nvSpPr>
          <p:spPr bwMode="auto">
            <a:xfrm>
              <a:off x="1838325" y="1547813"/>
              <a:ext cx="322263" cy="276225"/>
            </a:xfrm>
            <a:prstGeom prst="rect">
              <a:avLst/>
            </a:prstGeom>
            <a:solidFill>
              <a:srgbClr val="FFC000"/>
            </a:solidFill>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defTabSz="914353">
                <a:defRPr/>
              </a:pPr>
              <a:r>
                <a:rPr lang="en-US" sz="1800" dirty="0">
                  <a:solidFill>
                    <a:schemeClr val="accent4">
                      <a:lumMod val="75000"/>
                    </a:schemeClr>
                  </a:solidFill>
                </a:rPr>
                <a:t>1</a:t>
              </a:r>
            </a:p>
          </p:txBody>
        </p:sp>
        <p:cxnSp>
          <p:nvCxnSpPr>
            <p:cNvPr id="103" name="Straight Arrow Connector 102"/>
            <p:cNvCxnSpPr>
              <a:stCxn id="80" idx="2"/>
              <a:endCxn id="95" idx="3"/>
            </p:cNvCxnSpPr>
            <p:nvPr/>
          </p:nvCxnSpPr>
          <p:spPr bwMode="auto">
            <a:xfrm flipH="1" flipV="1">
              <a:off x="5486400" y="3848100"/>
              <a:ext cx="1655763" cy="4763"/>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04" name="Straight Arrow Connector 103"/>
            <p:cNvCxnSpPr>
              <a:stCxn id="81" idx="2"/>
              <a:endCxn id="90" idx="3"/>
            </p:cNvCxnSpPr>
            <p:nvPr/>
          </p:nvCxnSpPr>
          <p:spPr bwMode="auto">
            <a:xfrm flipH="1">
              <a:off x="5500688" y="2833688"/>
              <a:ext cx="1638300" cy="9525"/>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05" name="Straight Arrow Connector 104"/>
            <p:cNvCxnSpPr>
              <a:endCxn id="92" idx="1"/>
            </p:cNvCxnSpPr>
            <p:nvPr/>
          </p:nvCxnSpPr>
          <p:spPr bwMode="auto">
            <a:xfrm>
              <a:off x="2003425" y="3751263"/>
              <a:ext cx="911225" cy="4762"/>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106" name="Rectangle 105"/>
            <p:cNvSpPr/>
            <p:nvPr/>
          </p:nvSpPr>
          <p:spPr bwMode="auto">
            <a:xfrm>
              <a:off x="1858963" y="3638550"/>
              <a:ext cx="320675" cy="274638"/>
            </a:xfrm>
            <a:prstGeom prst="rect">
              <a:avLst/>
            </a:prstGeom>
            <a:solidFill>
              <a:srgbClr val="FFC000"/>
            </a:solidFill>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defTabSz="914353">
                <a:defRPr/>
              </a:pPr>
              <a:r>
                <a:rPr lang="en-US" sz="1800" dirty="0">
                  <a:solidFill>
                    <a:schemeClr val="accent4">
                      <a:lumMod val="75000"/>
                    </a:schemeClr>
                  </a:solidFill>
                </a:rPr>
                <a:t>3</a:t>
              </a:r>
            </a:p>
          </p:txBody>
        </p:sp>
        <p:sp>
          <p:nvSpPr>
            <p:cNvPr id="107" name="Rectangle 106"/>
            <p:cNvSpPr/>
            <p:nvPr/>
          </p:nvSpPr>
          <p:spPr bwMode="auto">
            <a:xfrm>
              <a:off x="1812925" y="2593975"/>
              <a:ext cx="322263" cy="276225"/>
            </a:xfrm>
            <a:prstGeom prst="rect">
              <a:avLst/>
            </a:prstGeom>
            <a:solidFill>
              <a:srgbClr val="FFC000"/>
            </a:solidFill>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defTabSz="914353">
                <a:defRPr/>
              </a:pPr>
              <a:r>
                <a:rPr lang="en-US" sz="1800" dirty="0">
                  <a:solidFill>
                    <a:schemeClr val="accent4">
                      <a:lumMod val="75000"/>
                    </a:schemeClr>
                  </a:solidFill>
                </a:rPr>
                <a:t>2</a:t>
              </a:r>
            </a:p>
          </p:txBody>
        </p:sp>
        <p:sp>
          <p:nvSpPr>
            <p:cNvPr id="108" name="TextBox 107"/>
            <p:cNvSpPr txBox="1"/>
            <p:nvPr/>
          </p:nvSpPr>
          <p:spPr>
            <a:xfrm>
              <a:off x="3995738" y="3419475"/>
              <a:ext cx="1081087" cy="369888"/>
            </a:xfrm>
            <a:prstGeom prst="rect">
              <a:avLst/>
            </a:prstGeom>
            <a:noFill/>
          </p:spPr>
          <p:txBody>
            <a:bodyPr lIns="91435" tIns="45718" rIns="91435" bIns="45718">
              <a:spAutoFit/>
            </a:bodyPr>
            <a:lstStyle/>
            <a:p>
              <a:pPr algn="l">
                <a:defRPr/>
              </a:pPr>
              <a:r>
                <a:rPr lang="en-US" sz="1800" dirty="0">
                  <a:solidFill>
                    <a:srgbClr val="333333"/>
                  </a:solidFill>
                  <a:latin typeface="+mn-lt"/>
                </a:rPr>
                <a:t>Queue 3</a:t>
              </a:r>
            </a:p>
          </p:txBody>
        </p:sp>
        <p:sp>
          <p:nvSpPr>
            <p:cNvPr id="109" name="TextBox 108"/>
            <p:cNvSpPr txBox="1"/>
            <p:nvPr/>
          </p:nvSpPr>
          <p:spPr>
            <a:xfrm>
              <a:off x="3995738" y="2411413"/>
              <a:ext cx="1081087" cy="369887"/>
            </a:xfrm>
            <a:prstGeom prst="rect">
              <a:avLst/>
            </a:prstGeom>
            <a:noFill/>
          </p:spPr>
          <p:txBody>
            <a:bodyPr lIns="91435" tIns="45718" rIns="91435" bIns="45718">
              <a:spAutoFit/>
            </a:bodyPr>
            <a:lstStyle/>
            <a:p>
              <a:pPr algn="l">
                <a:defRPr/>
              </a:pPr>
              <a:r>
                <a:rPr lang="en-US" sz="1800" dirty="0">
                  <a:solidFill>
                    <a:srgbClr val="333333"/>
                  </a:solidFill>
                  <a:latin typeface="+mn-lt"/>
                </a:rPr>
                <a:t>Queue 2</a:t>
              </a:r>
            </a:p>
          </p:txBody>
        </p:sp>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4"/>
          <p:cNvGrpSpPr>
            <a:grpSpLocks/>
          </p:cNvGrpSpPr>
          <p:nvPr/>
        </p:nvGrpSpPr>
        <p:grpSpPr bwMode="auto">
          <a:xfrm>
            <a:off x="3505202" y="1168400"/>
            <a:ext cx="1928813" cy="1177925"/>
            <a:chOff x="3718146" y="1664280"/>
            <a:chExt cx="1927540" cy="1177851"/>
          </a:xfrm>
        </p:grpSpPr>
        <p:grpSp>
          <p:nvGrpSpPr>
            <p:cNvPr id="3" name="Group 139"/>
            <p:cNvGrpSpPr>
              <a:grpSpLocks/>
            </p:cNvGrpSpPr>
            <p:nvPr/>
          </p:nvGrpSpPr>
          <p:grpSpPr bwMode="auto">
            <a:xfrm>
              <a:off x="4000181" y="1667347"/>
              <a:ext cx="1645505" cy="1174784"/>
              <a:chOff x="2139950" y="1628864"/>
              <a:chExt cx="1645505" cy="1174784"/>
            </a:xfrm>
          </p:grpSpPr>
          <p:sp>
            <p:nvSpPr>
              <p:cNvPr id="92" name="Oval 91"/>
              <p:cNvSpPr/>
              <p:nvPr/>
            </p:nvSpPr>
            <p:spPr bwMode="auto">
              <a:xfrm>
                <a:off x="2825750" y="2117848"/>
                <a:ext cx="685800" cy="685800"/>
              </a:xfrm>
              <a:prstGeom prst="ellipse">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lIns="0" tIns="0" rIns="0" bIns="0" anchor="ctr">
                <a:normAutofit fontScale="92500" lnSpcReduction="10000"/>
              </a:bodyPr>
              <a:lstStyle/>
              <a:p>
                <a:pPr algn="ctr" defTabSz="914353">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p>
            </p:txBody>
          </p:sp>
          <p:sp>
            <p:nvSpPr>
              <p:cNvPr id="97" name="Oval 96"/>
              <p:cNvSpPr/>
              <p:nvPr/>
            </p:nvSpPr>
            <p:spPr bwMode="auto">
              <a:xfrm>
                <a:off x="2482850" y="1628864"/>
                <a:ext cx="685800" cy="685800"/>
              </a:xfrm>
              <a:prstGeom prst="ellipse">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lIns="0" tIns="0" rIns="0" bIns="0" anchor="ctr">
                <a:normAutofit fontScale="92500" lnSpcReduction="10000"/>
              </a:bodyPr>
              <a:lstStyle/>
              <a:p>
                <a:pPr algn="ctr" defTabSz="914353">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t>
                </a:r>
              </a:p>
            </p:txBody>
          </p:sp>
          <p:sp>
            <p:nvSpPr>
              <p:cNvPr id="98" name="Oval 97"/>
              <p:cNvSpPr/>
              <p:nvPr/>
            </p:nvSpPr>
            <p:spPr bwMode="auto">
              <a:xfrm>
                <a:off x="2139950" y="2114782"/>
                <a:ext cx="685800" cy="685800"/>
              </a:xfrm>
              <a:prstGeom prst="ellipse">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lIns="0" tIns="0" rIns="0" bIns="0" anchor="ctr">
                <a:normAutofit fontScale="92500" lnSpcReduction="10000"/>
              </a:bodyPr>
              <a:lstStyle/>
              <a:p>
                <a:pPr algn="ctr" defTabSz="914353">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a:t>
                </a:r>
              </a:p>
            </p:txBody>
          </p:sp>
          <p:sp>
            <p:nvSpPr>
              <p:cNvPr id="106" name="Oval 105"/>
              <p:cNvSpPr/>
              <p:nvPr/>
            </p:nvSpPr>
            <p:spPr bwMode="auto">
              <a:xfrm>
                <a:off x="3099655" y="1640160"/>
                <a:ext cx="685800" cy="685800"/>
              </a:xfrm>
              <a:prstGeom prst="ellipse">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lIns="0" tIns="0" rIns="0" bIns="0" anchor="ctr">
                <a:normAutofit fontScale="92500" lnSpcReduction="10000"/>
              </a:bodyPr>
              <a:lstStyle/>
              <a:p>
                <a:pPr algn="ctr" defTabSz="914353">
                  <a:defRPr/>
                </a:pPr>
                <a:r>
                  <a:rPr lang="en-US"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p>
            </p:txBody>
          </p:sp>
        </p:grpSp>
        <p:sp>
          <p:nvSpPr>
            <p:cNvPr id="144" name="Oval 143"/>
            <p:cNvSpPr/>
            <p:nvPr/>
          </p:nvSpPr>
          <p:spPr bwMode="auto">
            <a:xfrm>
              <a:off x="3718146" y="1664280"/>
              <a:ext cx="685800" cy="685800"/>
            </a:xfrm>
            <a:prstGeom prst="ellipse">
              <a:avLst/>
            </a:prstGeom>
            <a:ln>
              <a:headEnd/>
              <a:tailEnd/>
            </a:ln>
          </p:spPr>
          <p:style>
            <a:lnRef idx="2">
              <a:schemeClr val="dk1">
                <a:shade val="50000"/>
              </a:schemeClr>
            </a:lnRef>
            <a:fillRef idx="1">
              <a:schemeClr val="dk1"/>
            </a:fillRef>
            <a:effectRef idx="0">
              <a:schemeClr val="dk1"/>
            </a:effectRef>
            <a:fontRef idx="minor">
              <a:schemeClr val="lt1"/>
            </a:fontRef>
          </p:style>
          <p:txBody>
            <a:bodyPr wrap="none" lIns="0" tIns="0" rIns="0" bIns="0" anchor="ctr"/>
            <a:lstStyle/>
            <a:p>
              <a:pPr algn="ctr" defTabSz="914353">
                <a:defRPr/>
              </a:pP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t>
              </a:r>
            </a:p>
          </p:txBody>
        </p:sp>
      </p:grpSp>
      <p:grpSp>
        <p:nvGrpSpPr>
          <p:cNvPr id="4" name="Group 116"/>
          <p:cNvGrpSpPr>
            <a:grpSpLocks/>
          </p:cNvGrpSpPr>
          <p:nvPr/>
        </p:nvGrpSpPr>
        <p:grpSpPr bwMode="auto">
          <a:xfrm>
            <a:off x="1227140" y="2709863"/>
            <a:ext cx="2840037" cy="1428751"/>
            <a:chOff x="1420266" y="3929992"/>
            <a:chExt cx="2840529" cy="1429198"/>
          </a:xfrm>
        </p:grpSpPr>
        <p:sp>
          <p:nvSpPr>
            <p:cNvPr id="27" name="Rounded Rectangle 26"/>
            <p:cNvSpPr/>
            <p:nvPr/>
          </p:nvSpPr>
          <p:spPr bwMode="auto">
            <a:xfrm>
              <a:off x="1420266" y="3929992"/>
              <a:ext cx="2840529" cy="1429198"/>
            </a:xfrm>
            <a:prstGeom prst="roundRect">
              <a:avLst>
                <a:gd name="adj" fmla="val 10274"/>
              </a:avLst>
            </a:prstGeom>
            <a:ln>
              <a:headEnd/>
              <a:tailEnd/>
            </a:ln>
          </p:spPr>
          <p:style>
            <a:lnRef idx="2">
              <a:schemeClr val="dk1"/>
            </a:lnRef>
            <a:fillRef idx="1">
              <a:schemeClr val="lt1"/>
            </a:fillRef>
            <a:effectRef idx="0">
              <a:schemeClr val="dk1"/>
            </a:effectRef>
            <a:fontRef idx="minor">
              <a:schemeClr val="dk1"/>
            </a:fontRef>
          </p:style>
          <p:txBody>
            <a:bodyPr wrap="none" lIns="0" tIns="0" rIns="0" bIns="0"/>
            <a:lstStyle/>
            <a:p>
              <a:pPr algn="l" defTabSz="914353">
                <a:defRPr/>
              </a:pPr>
              <a:r>
                <a:rPr lang="en-US" sz="1400" dirty="0">
                  <a:solidFill>
                    <a:schemeClr val="tx1"/>
                  </a:solidFill>
                </a:rPr>
                <a:t> </a:t>
              </a:r>
              <a:r>
                <a:rPr lang="en-US" sz="1400" b="1" dirty="0">
                  <a:solidFill>
                    <a:schemeClr val="tx1"/>
                  </a:solidFill>
                </a:rPr>
                <a:t>ESX1</a:t>
              </a:r>
            </a:p>
          </p:txBody>
        </p:sp>
        <p:sp>
          <p:nvSpPr>
            <p:cNvPr id="7" name="Rounded Rectangle 6"/>
            <p:cNvSpPr/>
            <p:nvPr/>
          </p:nvSpPr>
          <p:spPr bwMode="auto">
            <a:xfrm>
              <a:off x="1566341" y="4312699"/>
              <a:ext cx="2559493" cy="914687"/>
            </a:xfrm>
            <a:prstGeom prst="roundRect">
              <a:avLst>
                <a:gd name="adj" fmla="val 11671"/>
              </a:avLst>
            </a:prstGeom>
            <a:ln>
              <a:headEnd/>
              <a:tailEnd/>
            </a:ln>
          </p:spPr>
          <p:style>
            <a:lnRef idx="2">
              <a:schemeClr val="dk1"/>
            </a:lnRef>
            <a:fillRef idx="1">
              <a:schemeClr val="lt1"/>
            </a:fillRef>
            <a:effectRef idx="0">
              <a:schemeClr val="dk1"/>
            </a:effectRef>
            <a:fontRef idx="minor">
              <a:schemeClr val="dk1"/>
            </a:fontRef>
          </p:style>
          <p:txBody>
            <a:bodyPr wrap="none" lIns="0" tIns="0" rIns="0" bIns="0"/>
            <a:lstStyle/>
            <a:p>
              <a:pPr algn="r" defTabSz="914353">
                <a:defRPr/>
              </a:pPr>
              <a:r>
                <a:rPr lang="en-US" sz="1400" dirty="0">
                  <a:solidFill>
                    <a:schemeClr val="tx1"/>
                  </a:solidFill>
                </a:rPr>
                <a:t> </a:t>
              </a:r>
              <a:r>
                <a:rPr lang="en-US" sz="1400" b="1" dirty="0">
                  <a:solidFill>
                    <a:schemeClr val="tx1"/>
                  </a:solidFill>
                </a:rPr>
                <a:t>RMQ1</a:t>
              </a:r>
            </a:p>
          </p:txBody>
        </p:sp>
        <p:sp>
          <p:nvSpPr>
            <p:cNvPr id="8" name="Rectangle 7"/>
            <p:cNvSpPr/>
            <p:nvPr/>
          </p:nvSpPr>
          <p:spPr bwMode="auto">
            <a:xfrm>
              <a:off x="2288778" y="4574719"/>
              <a:ext cx="1646523" cy="265195"/>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lIns="0" tIns="0" rIns="0" bIns="0" anchor="ctr"/>
            <a:lstStyle/>
            <a:p>
              <a:pPr defTabSz="914353">
                <a:defRPr/>
              </a:pPr>
              <a:r>
                <a:rPr lang="en-US" sz="1800" dirty="0" err="1">
                  <a:solidFill>
                    <a:schemeClr val="tx1"/>
                  </a:solidFill>
                  <a:latin typeface="Arial"/>
                  <a:cs typeface="Arial"/>
                </a:rPr>
                <a:t>sheraton.queue</a:t>
              </a:r>
              <a:endParaRPr lang="en-US" sz="1800" dirty="0">
                <a:solidFill>
                  <a:schemeClr val="tx1"/>
                </a:solidFill>
                <a:latin typeface="Arial"/>
                <a:cs typeface="Arial"/>
              </a:endParaRPr>
            </a:p>
          </p:txBody>
        </p:sp>
        <p:sp>
          <p:nvSpPr>
            <p:cNvPr id="59" name="Rectangle 58"/>
            <p:cNvSpPr/>
            <p:nvPr/>
          </p:nvSpPr>
          <p:spPr bwMode="auto">
            <a:xfrm>
              <a:off x="2288778" y="4905023"/>
              <a:ext cx="1646523" cy="26519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defTabSz="914353">
                <a:defRPr/>
              </a:pPr>
              <a:r>
                <a:rPr lang="en-US" sz="1800" dirty="0" err="1">
                  <a:solidFill>
                    <a:schemeClr val="tx1"/>
                  </a:solidFill>
                  <a:latin typeface="Arial"/>
                  <a:cs typeface="Arial"/>
                </a:rPr>
                <a:t>marriott.queue</a:t>
              </a:r>
              <a:endParaRPr lang="en-US" sz="1800" dirty="0">
                <a:solidFill>
                  <a:schemeClr val="tx1"/>
                </a:solidFill>
                <a:latin typeface="Arial"/>
                <a:cs typeface="Arial"/>
              </a:endParaRPr>
            </a:p>
          </p:txBody>
        </p:sp>
        <p:sp>
          <p:nvSpPr>
            <p:cNvPr id="90" name="Rectangle 89"/>
            <p:cNvSpPr/>
            <p:nvPr/>
          </p:nvSpPr>
          <p:spPr bwMode="auto">
            <a:xfrm>
              <a:off x="1673553" y="4585005"/>
              <a:ext cx="554264" cy="575817"/>
            </a:xfrm>
            <a:prstGeom prst="rect">
              <a:avLst/>
            </a:prstGeom>
            <a:ln w="38100" cmpd="sng">
              <a:solidFill>
                <a:schemeClr val="tx1"/>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none" lIns="0" tIns="0" rIns="0" bIns="0" anchor="ctr">
              <a:normAutofit/>
            </a:bodyPr>
            <a:lstStyle/>
            <a:p>
              <a:pPr defTabSz="914353">
                <a:defRPr/>
              </a:pPr>
              <a:r>
                <a:rPr lang="en-US" sz="36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X</a:t>
              </a:r>
            </a:p>
          </p:txBody>
        </p:sp>
      </p:grpSp>
      <p:sp>
        <p:nvSpPr>
          <p:cNvPr id="102" name="Rectangle 101"/>
          <p:cNvSpPr/>
          <p:nvPr/>
        </p:nvSpPr>
        <p:spPr bwMode="auto">
          <a:xfrm>
            <a:off x="6892927" y="1692277"/>
            <a:ext cx="790575" cy="26511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lIns="0" tIns="0" rIns="0" bIns="0" anchor="ctr"/>
          <a:lstStyle/>
          <a:p>
            <a:pPr defTabSz="914353">
              <a:defRPr/>
            </a:pPr>
            <a:r>
              <a:rPr lang="en-US" dirty="0">
                <a:solidFill>
                  <a:schemeClr val="tx1"/>
                </a:solidFill>
                <a:cs typeface="Arial"/>
              </a:rPr>
              <a:t>slave</a:t>
            </a:r>
          </a:p>
        </p:txBody>
      </p:sp>
      <p:sp>
        <p:nvSpPr>
          <p:cNvPr id="103" name="Rectangle 102"/>
          <p:cNvSpPr/>
          <p:nvPr/>
        </p:nvSpPr>
        <p:spPr bwMode="auto">
          <a:xfrm>
            <a:off x="6894515" y="1357313"/>
            <a:ext cx="795337" cy="265112"/>
          </a:xfrm>
          <a:prstGeom prst="rect">
            <a:avLst/>
          </a:prstGeom>
          <a:gradFill>
            <a:gsLst>
              <a:gs pos="100000">
                <a:srgbClr val="FFC000"/>
              </a:gs>
              <a:gs pos="35000">
                <a:schemeClr val="accent5">
                  <a:tint val="37000"/>
                  <a:satMod val="300000"/>
                </a:schemeClr>
              </a:gs>
              <a:gs pos="100000">
                <a:schemeClr val="accent5">
                  <a:tint val="15000"/>
                  <a:satMod val="350000"/>
                </a:schemeClr>
              </a:gs>
            </a:gsLst>
          </a:gradFill>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defTabSz="914353">
              <a:defRPr/>
            </a:pPr>
            <a:r>
              <a:rPr lang="en-US" dirty="0">
                <a:solidFill>
                  <a:schemeClr val="tx1"/>
                </a:solidFill>
                <a:cs typeface="Arial"/>
              </a:rPr>
              <a:t>master</a:t>
            </a:r>
          </a:p>
        </p:txBody>
      </p:sp>
      <p:cxnSp>
        <p:nvCxnSpPr>
          <p:cNvPr id="109" name="Straight Arrow Connector 108"/>
          <p:cNvCxnSpPr>
            <a:stCxn id="98" idx="2"/>
            <a:endCxn id="27" idx="0"/>
          </p:cNvCxnSpPr>
          <p:nvPr/>
        </p:nvCxnSpPr>
        <p:spPr bwMode="auto">
          <a:xfrm flipH="1">
            <a:off x="2647952" y="2000251"/>
            <a:ext cx="1139825" cy="709613"/>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13" name="Straight Arrow Connector 112"/>
          <p:cNvCxnSpPr>
            <a:stCxn id="92" idx="6"/>
          </p:cNvCxnSpPr>
          <p:nvPr/>
        </p:nvCxnSpPr>
        <p:spPr bwMode="auto">
          <a:xfrm>
            <a:off x="5159375" y="2003426"/>
            <a:ext cx="1004888" cy="717551"/>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sp>
        <p:nvSpPr>
          <p:cNvPr id="120" name="Rounded Rectangle 119"/>
          <p:cNvSpPr/>
          <p:nvPr/>
        </p:nvSpPr>
        <p:spPr bwMode="auto">
          <a:xfrm>
            <a:off x="4972050" y="2719389"/>
            <a:ext cx="2840038" cy="1430337"/>
          </a:xfrm>
          <a:prstGeom prst="roundRect">
            <a:avLst>
              <a:gd name="adj" fmla="val 10274"/>
            </a:avLst>
          </a:prstGeom>
          <a:ln>
            <a:headEnd/>
            <a:tailEnd/>
          </a:ln>
        </p:spPr>
        <p:style>
          <a:lnRef idx="2">
            <a:schemeClr val="dk1"/>
          </a:lnRef>
          <a:fillRef idx="1">
            <a:schemeClr val="lt1"/>
          </a:fillRef>
          <a:effectRef idx="0">
            <a:schemeClr val="dk1"/>
          </a:effectRef>
          <a:fontRef idx="minor">
            <a:schemeClr val="dk1"/>
          </a:fontRef>
        </p:style>
        <p:txBody>
          <a:bodyPr wrap="none" lIns="0" tIns="0" rIns="0" bIns="0"/>
          <a:lstStyle/>
          <a:p>
            <a:pPr algn="l" defTabSz="914353">
              <a:defRPr/>
            </a:pPr>
            <a:r>
              <a:rPr lang="en-US" sz="1400" dirty="0">
                <a:solidFill>
                  <a:schemeClr val="tx1"/>
                </a:solidFill>
              </a:rPr>
              <a:t> </a:t>
            </a:r>
            <a:r>
              <a:rPr lang="en-US" sz="1400" b="1" dirty="0">
                <a:solidFill>
                  <a:schemeClr val="tx1"/>
                </a:solidFill>
              </a:rPr>
              <a:t>Node B</a:t>
            </a:r>
          </a:p>
        </p:txBody>
      </p:sp>
      <p:sp>
        <p:nvSpPr>
          <p:cNvPr id="121" name="Rounded Rectangle 120"/>
          <p:cNvSpPr/>
          <p:nvPr/>
        </p:nvSpPr>
        <p:spPr bwMode="auto">
          <a:xfrm>
            <a:off x="5129215" y="3101975"/>
            <a:ext cx="2560637" cy="914400"/>
          </a:xfrm>
          <a:prstGeom prst="roundRect">
            <a:avLst>
              <a:gd name="adj" fmla="val 11671"/>
            </a:avLst>
          </a:prstGeom>
          <a:ln>
            <a:headEnd/>
            <a:tailEnd/>
          </a:ln>
        </p:spPr>
        <p:style>
          <a:lnRef idx="2">
            <a:schemeClr val="dk1"/>
          </a:lnRef>
          <a:fillRef idx="1">
            <a:schemeClr val="lt1"/>
          </a:fillRef>
          <a:effectRef idx="0">
            <a:schemeClr val="dk1"/>
          </a:effectRef>
          <a:fontRef idx="minor">
            <a:schemeClr val="dk1"/>
          </a:fontRef>
        </p:style>
        <p:txBody>
          <a:bodyPr wrap="none" lIns="0" tIns="0" rIns="0" bIns="0"/>
          <a:lstStyle/>
          <a:p>
            <a:pPr algn="r" defTabSz="914353">
              <a:defRPr/>
            </a:pPr>
            <a:r>
              <a:rPr lang="en-US" sz="1400" dirty="0">
                <a:solidFill>
                  <a:schemeClr val="tx1"/>
                </a:solidFill>
              </a:rPr>
              <a:t> </a:t>
            </a:r>
            <a:r>
              <a:rPr lang="en-US" sz="1400" b="1" dirty="0">
                <a:solidFill>
                  <a:schemeClr val="tx1"/>
                </a:solidFill>
              </a:rPr>
              <a:t>RMQ2</a:t>
            </a:r>
          </a:p>
        </p:txBody>
      </p:sp>
      <p:sp>
        <p:nvSpPr>
          <p:cNvPr id="122" name="Rectangle 121"/>
          <p:cNvSpPr/>
          <p:nvPr/>
        </p:nvSpPr>
        <p:spPr bwMode="auto">
          <a:xfrm>
            <a:off x="5289550" y="3354388"/>
            <a:ext cx="1646238" cy="265112"/>
          </a:xfrm>
          <a:prstGeom prst="rect">
            <a:avLst/>
          </a:prstGeom>
          <a:gradFill>
            <a:gsLst>
              <a:gs pos="100000">
                <a:srgbClr val="FFC000"/>
              </a:gs>
              <a:gs pos="35000">
                <a:schemeClr val="accent5">
                  <a:tint val="37000"/>
                  <a:satMod val="300000"/>
                </a:schemeClr>
              </a:gs>
              <a:gs pos="100000">
                <a:schemeClr val="accent5">
                  <a:tint val="15000"/>
                  <a:satMod val="350000"/>
                </a:schemeClr>
              </a:gs>
            </a:gsLst>
          </a:gradFill>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defTabSz="914353">
              <a:defRPr/>
            </a:pPr>
            <a:r>
              <a:rPr lang="en-US" dirty="0">
                <a:solidFill>
                  <a:schemeClr val="tx1"/>
                </a:solidFill>
                <a:cs typeface="Arial"/>
              </a:rPr>
              <a:t>Queue 1</a:t>
            </a:r>
          </a:p>
        </p:txBody>
      </p:sp>
      <p:sp>
        <p:nvSpPr>
          <p:cNvPr id="123" name="Rectangle 122"/>
          <p:cNvSpPr/>
          <p:nvPr/>
        </p:nvSpPr>
        <p:spPr bwMode="auto">
          <a:xfrm>
            <a:off x="5299075" y="3675063"/>
            <a:ext cx="1646238" cy="26511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lIns="0" tIns="0" rIns="0" bIns="0" anchor="ctr"/>
          <a:lstStyle/>
          <a:p>
            <a:pPr defTabSz="914353">
              <a:defRPr/>
            </a:pPr>
            <a:r>
              <a:rPr lang="en-US" sz="1800" dirty="0" err="1">
                <a:solidFill>
                  <a:schemeClr val="tx1"/>
                </a:solidFill>
                <a:latin typeface="Arial"/>
                <a:cs typeface="Arial"/>
              </a:rPr>
              <a:t>marriott.queue</a:t>
            </a:r>
            <a:endParaRPr lang="en-US" sz="1800" dirty="0">
              <a:solidFill>
                <a:schemeClr val="tx1"/>
              </a:solidFill>
              <a:latin typeface="Arial"/>
              <a:cs typeface="Arial"/>
            </a:endParaRPr>
          </a:p>
        </p:txBody>
      </p:sp>
      <p:sp>
        <p:nvSpPr>
          <p:cNvPr id="124" name="Rectangle 123"/>
          <p:cNvSpPr/>
          <p:nvPr/>
        </p:nvSpPr>
        <p:spPr bwMode="auto">
          <a:xfrm>
            <a:off x="7007578" y="3360129"/>
            <a:ext cx="554264" cy="575817"/>
          </a:xfrm>
          <a:prstGeom prst="rect">
            <a:avLst/>
          </a:prstGeom>
          <a:solidFill>
            <a:srgbClr val="C00000"/>
          </a:solidFill>
          <a:ln w="38100" cmpd="sng">
            <a:solidFill>
              <a:schemeClr val="tx1"/>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none" lIns="0" tIns="0" rIns="0" bIns="0" anchor="ctr">
            <a:normAutofit/>
          </a:bodyPr>
          <a:lstStyle/>
          <a:p>
            <a:pPr algn="ctr" defTabSz="914353">
              <a:defRPr/>
            </a:pPr>
            <a:r>
              <a:rPr lang="en-US" sz="36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X</a:t>
            </a:r>
          </a:p>
        </p:txBody>
      </p:sp>
      <p:sp>
        <p:nvSpPr>
          <p:cNvPr id="127" name="Rectangle 126"/>
          <p:cNvSpPr/>
          <p:nvPr/>
        </p:nvSpPr>
        <p:spPr bwMode="auto">
          <a:xfrm>
            <a:off x="5294313" y="3671888"/>
            <a:ext cx="1644650" cy="265112"/>
          </a:xfrm>
          <a:prstGeom prst="rect">
            <a:avLst/>
          </a:prstGeom>
          <a:gradFill>
            <a:gsLst>
              <a:gs pos="100000">
                <a:srgbClr val="FFC000"/>
              </a:gs>
              <a:gs pos="35000">
                <a:schemeClr val="accent5">
                  <a:tint val="37000"/>
                  <a:satMod val="300000"/>
                </a:schemeClr>
              </a:gs>
              <a:gs pos="100000">
                <a:schemeClr val="accent5">
                  <a:tint val="15000"/>
                  <a:satMod val="350000"/>
                </a:schemeClr>
              </a:gs>
            </a:gsLst>
          </a:gradFill>
          <a:ln>
            <a:headEnd/>
            <a:tailEnd/>
          </a:ln>
        </p:spPr>
        <p:style>
          <a:lnRef idx="1">
            <a:schemeClr val="accent5"/>
          </a:lnRef>
          <a:fillRef idx="2">
            <a:schemeClr val="accent5"/>
          </a:fillRef>
          <a:effectRef idx="1">
            <a:schemeClr val="accent5"/>
          </a:effectRef>
          <a:fontRef idx="minor">
            <a:schemeClr val="dk1"/>
          </a:fontRef>
        </p:style>
        <p:txBody>
          <a:bodyPr wrap="none" lIns="0" tIns="0" rIns="0" bIns="0" anchor="ctr"/>
          <a:lstStyle/>
          <a:p>
            <a:pPr defTabSz="914353">
              <a:defRPr/>
            </a:pPr>
            <a:r>
              <a:rPr lang="en-US" dirty="0">
                <a:solidFill>
                  <a:schemeClr val="tx1"/>
                </a:solidFill>
                <a:cs typeface="Arial"/>
              </a:rPr>
              <a:t>Queue 2</a:t>
            </a:r>
          </a:p>
        </p:txBody>
      </p:sp>
      <p:grpSp>
        <p:nvGrpSpPr>
          <p:cNvPr id="5" name="Group 117"/>
          <p:cNvGrpSpPr>
            <a:grpSpLocks/>
          </p:cNvGrpSpPr>
          <p:nvPr/>
        </p:nvGrpSpPr>
        <p:grpSpPr bwMode="auto">
          <a:xfrm>
            <a:off x="1227140" y="2708275"/>
            <a:ext cx="2840037" cy="1430339"/>
            <a:chOff x="349741" y="2412724"/>
            <a:chExt cx="2840529" cy="1429198"/>
          </a:xfrm>
        </p:grpSpPr>
        <p:sp>
          <p:nvSpPr>
            <p:cNvPr id="131" name="Rounded Rectangle 130"/>
            <p:cNvSpPr/>
            <p:nvPr/>
          </p:nvSpPr>
          <p:spPr bwMode="auto">
            <a:xfrm>
              <a:off x="349741" y="2412724"/>
              <a:ext cx="2840529" cy="1429198"/>
            </a:xfrm>
            <a:prstGeom prst="roundRect">
              <a:avLst>
                <a:gd name="adj" fmla="val 10274"/>
              </a:avLst>
            </a:prstGeom>
            <a:ln>
              <a:headEnd/>
              <a:tailEnd/>
            </a:ln>
          </p:spPr>
          <p:style>
            <a:lnRef idx="2">
              <a:schemeClr val="dk1"/>
            </a:lnRef>
            <a:fillRef idx="1">
              <a:schemeClr val="lt1"/>
            </a:fillRef>
            <a:effectRef idx="0">
              <a:schemeClr val="dk1"/>
            </a:effectRef>
            <a:fontRef idx="minor">
              <a:schemeClr val="dk1"/>
            </a:fontRef>
          </p:style>
          <p:txBody>
            <a:bodyPr wrap="none" lIns="0" tIns="0" rIns="0" bIns="0"/>
            <a:lstStyle/>
            <a:p>
              <a:pPr algn="l" defTabSz="914353">
                <a:defRPr/>
              </a:pPr>
              <a:r>
                <a:rPr lang="en-US" sz="1400" dirty="0">
                  <a:solidFill>
                    <a:schemeClr val="tx1"/>
                  </a:solidFill>
                </a:rPr>
                <a:t> </a:t>
              </a:r>
              <a:r>
                <a:rPr lang="en-US" sz="1400" b="1" dirty="0">
                  <a:solidFill>
                    <a:schemeClr val="tx1"/>
                  </a:solidFill>
                </a:rPr>
                <a:t>Node A</a:t>
              </a:r>
            </a:p>
          </p:txBody>
        </p:sp>
        <p:sp>
          <p:nvSpPr>
            <p:cNvPr id="132" name="Rounded Rectangle 131"/>
            <p:cNvSpPr/>
            <p:nvPr/>
          </p:nvSpPr>
          <p:spPr bwMode="auto">
            <a:xfrm>
              <a:off x="495816" y="2795007"/>
              <a:ext cx="2559493" cy="915257"/>
            </a:xfrm>
            <a:prstGeom prst="roundRect">
              <a:avLst>
                <a:gd name="adj" fmla="val 11671"/>
              </a:avLst>
            </a:prstGeom>
            <a:ln>
              <a:headEnd/>
              <a:tailEnd/>
            </a:ln>
          </p:spPr>
          <p:style>
            <a:lnRef idx="2">
              <a:schemeClr val="dk1"/>
            </a:lnRef>
            <a:fillRef idx="1">
              <a:schemeClr val="lt1"/>
            </a:fillRef>
            <a:effectRef idx="0">
              <a:schemeClr val="dk1"/>
            </a:effectRef>
            <a:fontRef idx="minor">
              <a:schemeClr val="dk1"/>
            </a:fontRef>
          </p:style>
          <p:txBody>
            <a:bodyPr wrap="none" lIns="0" tIns="0" rIns="0" bIns="0"/>
            <a:lstStyle/>
            <a:p>
              <a:pPr algn="r" defTabSz="914353">
                <a:defRPr/>
              </a:pPr>
              <a:r>
                <a:rPr lang="en-US" sz="1400" dirty="0">
                  <a:solidFill>
                    <a:schemeClr val="tx1"/>
                  </a:solidFill>
                </a:rPr>
                <a:t> </a:t>
              </a:r>
              <a:r>
                <a:rPr lang="en-US" sz="1400" b="1" dirty="0">
                  <a:solidFill>
                    <a:schemeClr val="tx1"/>
                  </a:solidFill>
                </a:rPr>
                <a:t>RMQ1</a:t>
              </a:r>
            </a:p>
          </p:txBody>
        </p:sp>
        <p:sp>
          <p:nvSpPr>
            <p:cNvPr id="133" name="Rectangle 132"/>
            <p:cNvSpPr/>
            <p:nvPr/>
          </p:nvSpPr>
          <p:spPr bwMode="auto">
            <a:xfrm>
              <a:off x="1218253" y="3056735"/>
              <a:ext cx="1646523" cy="264902"/>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lIns="0" tIns="0" rIns="0" bIns="0" anchor="ctr"/>
            <a:lstStyle/>
            <a:p>
              <a:pPr defTabSz="914353">
                <a:defRPr/>
              </a:pPr>
              <a:r>
                <a:rPr lang="en-US" dirty="0">
                  <a:solidFill>
                    <a:schemeClr val="tx1"/>
                  </a:solidFill>
                  <a:cs typeface="Arial"/>
                </a:rPr>
                <a:t>Queue 1</a:t>
              </a:r>
            </a:p>
          </p:txBody>
        </p:sp>
        <p:sp>
          <p:nvSpPr>
            <p:cNvPr id="134" name="Rectangle 133"/>
            <p:cNvSpPr/>
            <p:nvPr/>
          </p:nvSpPr>
          <p:spPr bwMode="auto">
            <a:xfrm>
              <a:off x="1218253" y="3386672"/>
              <a:ext cx="1646523" cy="26648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lIns="0" tIns="0" rIns="0" bIns="0" anchor="ctr"/>
            <a:lstStyle/>
            <a:p>
              <a:pPr defTabSz="914353">
                <a:defRPr/>
              </a:pPr>
              <a:r>
                <a:rPr lang="en-US" dirty="0">
                  <a:solidFill>
                    <a:schemeClr val="tx1"/>
                  </a:solidFill>
                  <a:cs typeface="Arial"/>
                </a:rPr>
                <a:t>Queue 2</a:t>
              </a:r>
            </a:p>
          </p:txBody>
        </p:sp>
        <p:sp>
          <p:nvSpPr>
            <p:cNvPr id="135" name="Rectangle 134"/>
            <p:cNvSpPr/>
            <p:nvPr/>
          </p:nvSpPr>
          <p:spPr bwMode="auto">
            <a:xfrm>
              <a:off x="603028" y="3067737"/>
              <a:ext cx="554264" cy="575817"/>
            </a:xfrm>
            <a:prstGeom prst="rect">
              <a:avLst/>
            </a:prstGeom>
            <a:solidFill>
              <a:srgbClr val="C00000"/>
            </a:solidFill>
            <a:ln w="38100" cmpd="sng">
              <a:solidFill>
                <a:schemeClr val="tx1"/>
              </a:solidFill>
              <a:headEnd/>
              <a:tailEnd/>
            </a:ln>
          </p:spPr>
          <p:style>
            <a:lnRef idx="2">
              <a:schemeClr val="accent6">
                <a:shade val="50000"/>
              </a:schemeClr>
            </a:lnRef>
            <a:fillRef idx="1">
              <a:schemeClr val="accent6"/>
            </a:fillRef>
            <a:effectRef idx="0">
              <a:schemeClr val="accent6"/>
            </a:effectRef>
            <a:fontRef idx="minor">
              <a:schemeClr val="lt1"/>
            </a:fontRef>
          </p:style>
          <p:txBody>
            <a:bodyPr wrap="none" lIns="0" tIns="0" rIns="0" bIns="0" anchor="ctr">
              <a:normAutofit/>
            </a:bodyPr>
            <a:lstStyle/>
            <a:p>
              <a:pPr algn="ctr" defTabSz="914353">
                <a:defRPr/>
              </a:pPr>
              <a:r>
                <a:rPr lang="en-US" sz="3600" b="1" dirty="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X</a:t>
              </a:r>
            </a:p>
          </p:txBody>
        </p:sp>
      </p:grpSp>
      <p:cxnSp>
        <p:nvCxnSpPr>
          <p:cNvPr id="82" name="Straight Connector 81"/>
          <p:cNvCxnSpPr>
            <a:stCxn id="8" idx="3"/>
            <a:endCxn id="122" idx="1"/>
          </p:cNvCxnSpPr>
          <p:nvPr/>
        </p:nvCxnSpPr>
        <p:spPr bwMode="auto">
          <a:xfrm>
            <a:off x="3741738" y="3486151"/>
            <a:ext cx="1547812" cy="0"/>
          </a:xfrm>
          <a:prstGeom prst="line">
            <a:avLst/>
          </a:prstGeom>
          <a:ln>
            <a:prstDash val="dash"/>
            <a:headEnd type="none" w="med" len="med"/>
            <a:tailEnd type="none" w="med" len="med"/>
          </a:ln>
        </p:spPr>
        <p:style>
          <a:lnRef idx="2">
            <a:schemeClr val="dk1"/>
          </a:lnRef>
          <a:fillRef idx="0">
            <a:schemeClr val="dk1"/>
          </a:fillRef>
          <a:effectRef idx="1">
            <a:schemeClr val="dk1"/>
          </a:effectRef>
          <a:fontRef idx="minor">
            <a:schemeClr val="tx1"/>
          </a:fontRef>
        </p:style>
      </p:cxnSp>
      <p:cxnSp>
        <p:nvCxnSpPr>
          <p:cNvPr id="107" name="Straight Connector 106"/>
          <p:cNvCxnSpPr>
            <a:stCxn id="123" idx="1"/>
            <a:endCxn id="59" idx="3"/>
          </p:cNvCxnSpPr>
          <p:nvPr/>
        </p:nvCxnSpPr>
        <p:spPr bwMode="auto">
          <a:xfrm flipH="1">
            <a:off x="3741740" y="3806826"/>
            <a:ext cx="1557337" cy="9525"/>
          </a:xfrm>
          <a:prstGeom prst="line">
            <a:avLst/>
          </a:prstGeom>
          <a:ln>
            <a:prstDash val="dash"/>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30737" name="Title 1"/>
          <p:cNvSpPr>
            <a:spLocks noGrp="1"/>
          </p:cNvSpPr>
          <p:nvPr>
            <p:ph type="title"/>
          </p:nvPr>
        </p:nvSpPr>
        <p:spPr>
          <a:xfrm>
            <a:off x="428627" y="114300"/>
            <a:ext cx="7629525" cy="650875"/>
          </a:xfrm>
        </p:spPr>
        <p:txBody>
          <a:bodyPr/>
          <a:lstStyle/>
          <a:p>
            <a:pPr algn="ctr"/>
            <a:r>
              <a:rPr lang="en-US" sz="3200" dirty="0" smtClean="0"/>
              <a:t>High availability</a:t>
            </a:r>
          </a:p>
        </p:txBody>
      </p:sp>
      <p:sp>
        <p:nvSpPr>
          <p:cNvPr id="35" name="Content Placeholder 4"/>
          <p:cNvSpPr txBox="1">
            <a:spLocks/>
          </p:cNvSpPr>
          <p:nvPr/>
        </p:nvSpPr>
        <p:spPr>
          <a:xfrm>
            <a:off x="606425" y="4581525"/>
            <a:ext cx="8069263" cy="1871663"/>
          </a:xfrm>
          <a:prstGeom prst="rect">
            <a:avLst/>
          </a:prstGeom>
          <a:ln>
            <a:noFill/>
          </a:ln>
        </p:spPr>
        <p:style>
          <a:lnRef idx="2">
            <a:schemeClr val="accent6"/>
          </a:lnRef>
          <a:fillRef idx="1">
            <a:schemeClr val="lt1"/>
          </a:fillRef>
          <a:effectRef idx="0">
            <a:schemeClr val="accent6"/>
          </a:effectRef>
          <a:fontRef idx="minor">
            <a:schemeClr val="dk1"/>
          </a:fontRef>
        </p:style>
        <p:txBody>
          <a:bodyPr lIns="91435" tIns="45718" rIns="91435" bIns="45718"/>
          <a:lstStyle>
            <a:lvl1pPr marL="233363" indent="-233363" algn="l" rtl="0" eaLnBrk="0" fontAlgn="base" hangingPunct="0">
              <a:lnSpc>
                <a:spcPts val="2400"/>
              </a:lnSpc>
              <a:spcBef>
                <a:spcPts val="1000"/>
              </a:spcBef>
              <a:spcAft>
                <a:spcPct val="0"/>
              </a:spcAft>
              <a:buClr>
                <a:schemeClr val="accent1">
                  <a:lumMod val="75000"/>
                </a:schemeClr>
              </a:buClr>
              <a:buSzPct val="115000"/>
              <a:buFont typeface="Wingdings" pitchFamily="2" charset="2"/>
              <a:buChar char="§"/>
              <a:defRPr sz="2000" b="1">
                <a:solidFill>
                  <a:srgbClr val="333333"/>
                </a:solidFill>
                <a:latin typeface="+mn-lt"/>
                <a:ea typeface="+mn-ea"/>
                <a:cs typeface="+mn-cs"/>
              </a:defRPr>
            </a:lvl1pPr>
            <a:lvl2pPr marL="400050" indent="-171450" algn="l" rtl="0" eaLnBrk="0" fontAlgn="base" hangingPunct="0">
              <a:lnSpc>
                <a:spcPts val="2200"/>
              </a:lnSpc>
              <a:spcBef>
                <a:spcPts val="800"/>
              </a:spcBef>
              <a:spcAft>
                <a:spcPct val="0"/>
              </a:spcAft>
              <a:buClr>
                <a:schemeClr val="accent1">
                  <a:lumMod val="75000"/>
                </a:schemeClr>
              </a:buClr>
              <a:buSzPct val="110000"/>
              <a:buFont typeface="Times" pitchFamily="18" charset="0"/>
              <a:buChar char="•"/>
              <a:defRPr>
                <a:solidFill>
                  <a:srgbClr val="333333"/>
                </a:solidFill>
                <a:latin typeface="+mn-lt"/>
                <a:ea typeface="+mn-ea"/>
              </a:defRPr>
            </a:lvl2pPr>
            <a:lvl3pPr marL="6286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3pPr>
            <a:lvl4pPr marL="91440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4pPr>
            <a:lvl5pPr marL="1200150" indent="-171450" algn="l" rtl="0" eaLnBrk="0" fontAlgn="base" hangingPunct="0">
              <a:lnSpc>
                <a:spcPts val="2000"/>
              </a:lnSpc>
              <a:spcBef>
                <a:spcPts val="600"/>
              </a:spcBef>
              <a:spcAft>
                <a:spcPct val="0"/>
              </a:spcAft>
              <a:buClr>
                <a:schemeClr val="accent1">
                  <a:lumMod val="75000"/>
                </a:schemeClr>
              </a:buClr>
              <a:buSzPct val="110000"/>
              <a:buFont typeface="Arial" pitchFamily="34" charset="0"/>
              <a:buChar char="•"/>
              <a:defRPr sz="1600">
                <a:solidFill>
                  <a:srgbClr val="333333"/>
                </a:solidFill>
                <a:latin typeface="+mn-lt"/>
                <a:ea typeface="+mn-ea"/>
              </a:defRPr>
            </a:lvl5pPr>
            <a:lvl6pPr marL="16002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6pPr>
            <a:lvl7pPr marL="20574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7pPr>
            <a:lvl8pPr marL="25146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8pPr>
            <a:lvl9pPr marL="2971800" indent="-171450" algn="l" rtl="0" fontAlgn="base">
              <a:spcBef>
                <a:spcPct val="0"/>
              </a:spcBef>
              <a:spcAft>
                <a:spcPct val="40000"/>
              </a:spcAft>
              <a:buClr>
                <a:schemeClr val="accent2"/>
              </a:buClr>
              <a:buFont typeface="Arial" charset="0"/>
              <a:buChar char="­"/>
              <a:defRPr sz="1600">
                <a:solidFill>
                  <a:schemeClr val="tx1"/>
                </a:solidFill>
                <a:latin typeface="+mn-lt"/>
                <a:ea typeface="+mn-ea"/>
              </a:defRPr>
            </a:lvl9pPr>
          </a:lstStyle>
          <a:p>
            <a:pPr marL="180000" indent="-180000">
              <a:lnSpc>
                <a:spcPct val="100000"/>
              </a:lnSpc>
              <a:spcBef>
                <a:spcPts val="400"/>
              </a:spcBef>
              <a:spcAft>
                <a:spcPts val="0"/>
              </a:spcAft>
              <a:buFont typeface="Arial" pitchFamily="34" charset="0"/>
              <a:buChar char="•"/>
              <a:defRPr/>
            </a:pPr>
            <a:r>
              <a:rPr lang="en-US" sz="1400" b="0" dirty="0" smtClean="0"/>
              <a:t>Highly available, mirrored queues – this is a relatively new </a:t>
            </a:r>
            <a:r>
              <a:rPr lang="en-US" sz="1400" b="0" dirty="0" err="1" smtClean="0"/>
              <a:t>RabbitMQ</a:t>
            </a:r>
            <a:r>
              <a:rPr lang="en-US" sz="1400" b="0" dirty="0" smtClean="0"/>
              <a:t> feature that was introduced in version 2.7.0</a:t>
            </a:r>
          </a:p>
          <a:p>
            <a:pPr marL="180000" indent="-180000">
              <a:lnSpc>
                <a:spcPct val="100000"/>
              </a:lnSpc>
              <a:spcBef>
                <a:spcPts val="400"/>
              </a:spcBef>
              <a:spcAft>
                <a:spcPts val="0"/>
              </a:spcAft>
              <a:buFont typeface="Arial" pitchFamily="34" charset="0"/>
              <a:buChar char="•"/>
              <a:defRPr/>
            </a:pPr>
            <a:r>
              <a:rPr lang="en-US" sz="1400" b="0" dirty="0" smtClean="0"/>
              <a:t>Potentially better performance and less downtime</a:t>
            </a:r>
          </a:p>
          <a:p>
            <a:pPr marL="180000" indent="-180000">
              <a:lnSpc>
                <a:spcPct val="100000"/>
              </a:lnSpc>
              <a:spcBef>
                <a:spcPts val="400"/>
              </a:spcBef>
              <a:spcAft>
                <a:spcPts val="0"/>
              </a:spcAft>
              <a:buFont typeface="Arial" pitchFamily="34" charset="0"/>
              <a:buChar char="•"/>
              <a:defRPr/>
            </a:pPr>
            <a:r>
              <a:rPr lang="en-US" sz="1400" b="0" dirty="0" smtClean="0"/>
              <a:t>Downside is more network traffic inside the </a:t>
            </a:r>
            <a:r>
              <a:rPr lang="en-US" sz="1400" b="0" dirty="0" err="1" smtClean="0"/>
              <a:t>RabbitMQ</a:t>
            </a:r>
            <a:r>
              <a:rPr lang="en-US" sz="1400" b="0" dirty="0" smtClean="0"/>
              <a:t> cluster as messages are replicated to slave queues on message send</a:t>
            </a:r>
          </a:p>
          <a:p>
            <a:pPr marL="180000" indent="-180000">
              <a:lnSpc>
                <a:spcPct val="100000"/>
              </a:lnSpc>
              <a:spcBef>
                <a:spcPts val="400"/>
              </a:spcBef>
              <a:spcAft>
                <a:spcPts val="0"/>
              </a:spcAft>
              <a:buFont typeface="Arial" pitchFamily="34" charset="0"/>
              <a:buChar char="•"/>
              <a:defRPr/>
            </a:pPr>
            <a:r>
              <a:rPr lang="en-US" sz="1400" b="0" dirty="0" smtClean="0"/>
              <a:t>Need to add a little code to clients to make them HA cluster aware (so they will try a backup server when a primary connection fails)</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61965" y="981075"/>
            <a:ext cx="3749675" cy="5037276"/>
          </a:xfrm>
          <a:prstGeom prst="rect">
            <a:avLst/>
          </a:prstGeom>
        </p:spPr>
        <p:txBody>
          <a:bodyPr>
            <a:spAutoFit/>
          </a:bodyPr>
          <a:lstStyle/>
          <a:p>
            <a:pPr marL="180000" indent="-180000" algn="l">
              <a:spcBef>
                <a:spcPts val="400"/>
              </a:spcBef>
              <a:spcAft>
                <a:spcPts val="400"/>
              </a:spcAft>
              <a:buFont typeface="Arial" pitchFamily="34" charset="0"/>
              <a:buChar char="•"/>
              <a:defRPr/>
            </a:pPr>
            <a:r>
              <a:rPr lang="en-US" sz="1800" dirty="0">
                <a:solidFill>
                  <a:srgbClr val="333333"/>
                </a:solidFill>
                <a:latin typeface="+mn-lt"/>
                <a:cs typeface="Calibri"/>
              </a:rPr>
              <a:t>The rabbitmq-management plugin provides an HTTP-based API for management and monitoring the </a:t>
            </a:r>
            <a:r>
              <a:rPr lang="en-US" sz="1800" dirty="0" err="1">
                <a:solidFill>
                  <a:srgbClr val="333333"/>
                </a:solidFill>
                <a:latin typeface="+mn-lt"/>
                <a:cs typeface="Calibri"/>
              </a:rPr>
              <a:t>RabbitMQ</a:t>
            </a:r>
            <a:r>
              <a:rPr lang="en-US" sz="1800" dirty="0">
                <a:solidFill>
                  <a:srgbClr val="333333"/>
                </a:solidFill>
                <a:latin typeface="+mn-lt"/>
                <a:cs typeface="Calibri"/>
              </a:rPr>
              <a:t> broker</a:t>
            </a:r>
          </a:p>
          <a:p>
            <a:pPr marL="180000" indent="-180000" algn="l">
              <a:spcBef>
                <a:spcPts val="400"/>
              </a:spcBef>
              <a:spcAft>
                <a:spcPts val="400"/>
              </a:spcAft>
              <a:buFont typeface="Arial" pitchFamily="34" charset="0"/>
              <a:buChar char="•"/>
              <a:defRPr/>
            </a:pPr>
            <a:r>
              <a:rPr lang="en-US" sz="1800" dirty="0">
                <a:solidFill>
                  <a:srgbClr val="333333"/>
                </a:solidFill>
                <a:latin typeface="+mn-lt"/>
                <a:cs typeface="Calibri"/>
              </a:rPr>
              <a:t>Two tools are provided that use this API:</a:t>
            </a:r>
          </a:p>
          <a:p>
            <a:pPr marL="637200" lvl="1" indent="-180000" algn="l">
              <a:spcBef>
                <a:spcPts val="400"/>
              </a:spcBef>
              <a:spcAft>
                <a:spcPts val="400"/>
              </a:spcAft>
              <a:buFont typeface="Arial" pitchFamily="34" charset="0"/>
              <a:buChar char="•"/>
              <a:defRPr/>
            </a:pPr>
            <a:r>
              <a:rPr lang="en-US" sz="1800" dirty="0">
                <a:solidFill>
                  <a:srgbClr val="333333"/>
                </a:solidFill>
                <a:latin typeface="+mn-lt"/>
                <a:cs typeface="Calibri"/>
              </a:rPr>
              <a:t>A powerful browser-based UI</a:t>
            </a:r>
          </a:p>
          <a:p>
            <a:pPr marL="637200" lvl="1" indent="-180000" algn="l">
              <a:spcBef>
                <a:spcPts val="400"/>
              </a:spcBef>
              <a:spcAft>
                <a:spcPts val="400"/>
              </a:spcAft>
              <a:buFont typeface="Arial" pitchFamily="34" charset="0"/>
              <a:buChar char="•"/>
              <a:defRPr/>
            </a:pPr>
            <a:r>
              <a:rPr lang="en-US" sz="1800" dirty="0">
                <a:solidFill>
                  <a:srgbClr val="333333"/>
                </a:solidFill>
                <a:latin typeface="+mn-lt"/>
                <a:cs typeface="Calibri"/>
              </a:rPr>
              <a:t>A powerful command line tool (</a:t>
            </a:r>
            <a:r>
              <a:rPr lang="en-US" sz="1800" dirty="0" err="1">
                <a:solidFill>
                  <a:srgbClr val="333333"/>
                </a:solidFill>
                <a:latin typeface="Courier New" pitchFamily="49" charset="0"/>
                <a:cs typeface="Courier New" pitchFamily="49" charset="0"/>
              </a:rPr>
              <a:t>rabbitmqadmin</a:t>
            </a:r>
            <a:r>
              <a:rPr lang="en-US" sz="1800" dirty="0">
                <a:solidFill>
                  <a:srgbClr val="333333"/>
                </a:solidFill>
                <a:latin typeface="+mn-lt"/>
                <a:cs typeface="Calibri"/>
              </a:rPr>
              <a:t>)</a:t>
            </a:r>
          </a:p>
          <a:p>
            <a:pPr marL="637200" lvl="1" indent="-180000" algn="l">
              <a:spcBef>
                <a:spcPts val="400"/>
              </a:spcBef>
              <a:spcAft>
                <a:spcPts val="400"/>
              </a:spcAft>
              <a:buFont typeface="Arial" pitchFamily="34" charset="0"/>
              <a:buChar char="•"/>
              <a:defRPr/>
            </a:pPr>
            <a:r>
              <a:rPr lang="en-US" sz="1800" dirty="0" err="1">
                <a:solidFill>
                  <a:srgbClr val="333333"/>
                </a:solidFill>
                <a:latin typeface="Courier New" pitchFamily="49" charset="0"/>
                <a:cs typeface="Courier New" pitchFamily="49" charset="0"/>
              </a:rPr>
              <a:t>rabbitmqadmin</a:t>
            </a:r>
            <a:r>
              <a:rPr lang="en-US" sz="1800" dirty="0">
                <a:solidFill>
                  <a:srgbClr val="333333"/>
                </a:solidFill>
                <a:latin typeface="+mn-lt"/>
                <a:cs typeface="Calibri"/>
              </a:rPr>
              <a:t> </a:t>
            </a:r>
            <a:r>
              <a:rPr lang="en-US" sz="1800" dirty="0">
                <a:solidFill>
                  <a:srgbClr val="333333"/>
                </a:solidFill>
                <a:cs typeface="Calibri"/>
              </a:rPr>
              <a:t>can perform the same actions as the web-based UI, and is convenient for use when scripting</a:t>
            </a:r>
            <a:endParaRPr lang="en-US" sz="1800" dirty="0">
              <a:solidFill>
                <a:srgbClr val="333333"/>
              </a:solidFill>
              <a:latin typeface="+mn-lt"/>
              <a:cs typeface="Calibri"/>
            </a:endParaRPr>
          </a:p>
          <a:p>
            <a:pPr marL="180000" indent="-180000" algn="l">
              <a:spcBef>
                <a:spcPts val="400"/>
              </a:spcBef>
              <a:spcAft>
                <a:spcPts val="400"/>
              </a:spcAft>
              <a:buFont typeface="Arial" pitchFamily="34" charset="0"/>
              <a:buChar char="•"/>
              <a:defRPr/>
            </a:pPr>
            <a:r>
              <a:rPr lang="en-NZ" sz="1800" dirty="0">
                <a:solidFill>
                  <a:srgbClr val="333333"/>
                </a:solidFill>
                <a:latin typeface="+mn-lt"/>
                <a:cs typeface="Calibri"/>
              </a:rPr>
              <a:t>Or you can use the API to develop your own tools...</a:t>
            </a:r>
            <a:endParaRPr lang="en-US" sz="1800" dirty="0">
              <a:solidFill>
                <a:srgbClr val="333333"/>
              </a:solidFill>
              <a:latin typeface="+mn-lt"/>
              <a:cs typeface="Calibri"/>
            </a:endParaRPr>
          </a:p>
        </p:txBody>
      </p:sp>
      <p:pic>
        <p:nvPicPr>
          <p:cNvPr id="31747" name="Picture 2" descr="rabbitmq_server_overview.png"/>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4355976" y="876457"/>
            <a:ext cx="4503465" cy="51555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8" name="Title 1"/>
          <p:cNvSpPr>
            <a:spLocks noGrp="1"/>
          </p:cNvSpPr>
          <p:nvPr>
            <p:ph type="title"/>
          </p:nvPr>
        </p:nvSpPr>
        <p:spPr>
          <a:xfrm>
            <a:off x="428627" y="114300"/>
            <a:ext cx="7629525" cy="650875"/>
          </a:xfrm>
        </p:spPr>
        <p:txBody>
          <a:bodyPr/>
          <a:lstStyle/>
          <a:p>
            <a:pPr algn="ctr"/>
            <a:r>
              <a:rPr lang="en-US" sz="3200" dirty="0" smtClean="0"/>
              <a:t>Management and monitoring</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0527" y="908051"/>
            <a:ext cx="8429625" cy="5611793"/>
          </a:xfrm>
          <a:prstGeom prst="rect">
            <a:avLst/>
          </a:prstGeom>
        </p:spPr>
        <p:txBody>
          <a:bodyPr>
            <a:spAutoFit/>
          </a:bodyPr>
          <a:lstStyle/>
          <a:p>
            <a:pPr marL="180000" indent="-180000" algn="l">
              <a:spcBef>
                <a:spcPts val="400"/>
              </a:spcBef>
              <a:spcAft>
                <a:spcPts val="400"/>
              </a:spcAft>
              <a:buFont typeface="Arial" pitchFamily="34" charset="0"/>
              <a:buChar char="•"/>
              <a:defRPr/>
            </a:pPr>
            <a:r>
              <a:rPr lang="en-NZ" sz="1800" dirty="0">
                <a:solidFill>
                  <a:srgbClr val="333333"/>
                </a:solidFill>
                <a:latin typeface="+mn-lt"/>
                <a:cs typeface="Calibri"/>
              </a:rPr>
              <a:t>Virtual hosts (</a:t>
            </a:r>
            <a:r>
              <a:rPr lang="en-NZ" sz="1800" dirty="0" err="1">
                <a:solidFill>
                  <a:srgbClr val="333333"/>
                </a:solidFill>
                <a:latin typeface="+mn-lt"/>
                <a:cs typeface="Calibri"/>
              </a:rPr>
              <a:t>vhosts</a:t>
            </a:r>
            <a:r>
              <a:rPr lang="en-NZ" sz="1800" dirty="0">
                <a:solidFill>
                  <a:srgbClr val="333333"/>
                </a:solidFill>
                <a:latin typeface="+mn-lt"/>
                <a:cs typeface="Calibri"/>
              </a:rPr>
              <a:t>): </a:t>
            </a:r>
            <a:endParaRPr lang="en-US" sz="1800" dirty="0">
              <a:solidFill>
                <a:srgbClr val="FF0000"/>
              </a:solidFill>
              <a:latin typeface="+mn-lt"/>
              <a:cs typeface="Calibri"/>
            </a:endParaRPr>
          </a:p>
          <a:p>
            <a:pPr marL="637200" lvl="1" indent="-180000" algn="l">
              <a:spcBef>
                <a:spcPts val="400"/>
              </a:spcBef>
              <a:spcAft>
                <a:spcPts val="400"/>
              </a:spcAft>
              <a:buFont typeface="Arial" pitchFamily="34" charset="0"/>
              <a:buChar char="•"/>
              <a:defRPr/>
            </a:pPr>
            <a:r>
              <a:rPr lang="en-US" dirty="0">
                <a:solidFill>
                  <a:srgbClr val="333333"/>
                </a:solidFill>
                <a:latin typeface="+mn-lt"/>
                <a:cs typeface="Calibri"/>
              </a:rPr>
              <a:t>When an AMQP client establishes a connection to an AMQP server, it specifies a virtual host within which it intends to operate</a:t>
            </a:r>
          </a:p>
          <a:p>
            <a:pPr marL="637200" lvl="1" indent="-180000" algn="l">
              <a:spcBef>
                <a:spcPts val="400"/>
              </a:spcBef>
              <a:spcAft>
                <a:spcPts val="400"/>
              </a:spcAft>
              <a:buFont typeface="Arial" pitchFamily="34" charset="0"/>
              <a:buChar char="•"/>
              <a:defRPr/>
            </a:pPr>
            <a:r>
              <a:rPr lang="en-US" dirty="0">
                <a:solidFill>
                  <a:srgbClr val="333333"/>
                </a:solidFill>
                <a:latin typeface="+mn-lt"/>
                <a:cs typeface="Calibri"/>
              </a:rPr>
              <a:t>A first level of access control is enforced at this point, with the server checking whether the user has any permissions to access the virtual hosts, and rejecting the connection attempt otherwise</a:t>
            </a:r>
          </a:p>
          <a:p>
            <a:pPr marL="637200" lvl="1" indent="-180000" algn="l">
              <a:spcBef>
                <a:spcPts val="400"/>
              </a:spcBef>
              <a:spcAft>
                <a:spcPts val="400"/>
              </a:spcAft>
              <a:buFont typeface="Arial" pitchFamily="34" charset="0"/>
              <a:buChar char="•"/>
              <a:defRPr/>
            </a:pPr>
            <a:r>
              <a:rPr lang="en-NZ" dirty="0" err="1">
                <a:solidFill>
                  <a:srgbClr val="333333"/>
                </a:solidFill>
                <a:latin typeface="+mn-lt"/>
                <a:cs typeface="Calibri"/>
              </a:rPr>
              <a:t>Vhosts</a:t>
            </a:r>
            <a:r>
              <a:rPr lang="en-NZ" dirty="0">
                <a:solidFill>
                  <a:srgbClr val="333333"/>
                </a:solidFill>
                <a:latin typeface="+mn-lt"/>
                <a:cs typeface="Calibri"/>
              </a:rPr>
              <a:t> are essentially independent </a:t>
            </a:r>
            <a:r>
              <a:rPr lang="en-NZ" dirty="0" err="1">
                <a:solidFill>
                  <a:srgbClr val="333333"/>
                </a:solidFill>
                <a:latin typeface="+mn-lt"/>
                <a:cs typeface="Calibri"/>
              </a:rPr>
              <a:t>RabbitMQ</a:t>
            </a:r>
            <a:r>
              <a:rPr lang="en-NZ" dirty="0">
                <a:solidFill>
                  <a:srgbClr val="333333"/>
                </a:solidFill>
                <a:latin typeface="+mn-lt"/>
                <a:cs typeface="Calibri"/>
              </a:rPr>
              <a:t> message brokers within the </a:t>
            </a:r>
            <a:r>
              <a:rPr lang="en-NZ" dirty="0" err="1">
                <a:solidFill>
                  <a:srgbClr val="333333"/>
                </a:solidFill>
                <a:latin typeface="+mn-lt"/>
                <a:cs typeface="Calibri"/>
              </a:rPr>
              <a:t>RabbitMQ</a:t>
            </a:r>
            <a:r>
              <a:rPr lang="en-NZ" dirty="0">
                <a:solidFill>
                  <a:srgbClr val="333333"/>
                </a:solidFill>
                <a:latin typeface="+mn-lt"/>
                <a:cs typeface="Calibri"/>
              </a:rPr>
              <a:t> process with their own queues, exchanges, permissions, and so on </a:t>
            </a:r>
            <a:endParaRPr lang="en-US" dirty="0">
              <a:solidFill>
                <a:srgbClr val="333333"/>
              </a:solidFill>
              <a:latin typeface="+mn-lt"/>
              <a:cs typeface="Calibri"/>
            </a:endParaRPr>
          </a:p>
          <a:p>
            <a:pPr marL="180000" indent="-180000" algn="l">
              <a:spcBef>
                <a:spcPts val="400"/>
              </a:spcBef>
              <a:spcAft>
                <a:spcPts val="400"/>
              </a:spcAft>
              <a:buFont typeface="Arial" pitchFamily="34" charset="0"/>
              <a:buChar char="•"/>
              <a:defRPr/>
            </a:pPr>
            <a:r>
              <a:rPr lang="en-NZ" sz="1800" dirty="0">
                <a:solidFill>
                  <a:srgbClr val="333333"/>
                </a:solidFill>
                <a:latin typeface="+mn-lt"/>
                <a:cs typeface="Calibri"/>
              </a:rPr>
              <a:t>Users and permissions:</a:t>
            </a:r>
            <a:endParaRPr lang="en-US" sz="1800" dirty="0">
              <a:solidFill>
                <a:srgbClr val="333333"/>
              </a:solidFill>
              <a:latin typeface="+mn-lt"/>
              <a:cs typeface="Calibri"/>
            </a:endParaRPr>
          </a:p>
          <a:p>
            <a:pPr marL="637200" lvl="1" indent="-180000" algn="l">
              <a:spcBef>
                <a:spcPts val="400"/>
              </a:spcBef>
              <a:spcAft>
                <a:spcPts val="400"/>
              </a:spcAft>
              <a:buFont typeface="Arial" pitchFamily="34" charset="0"/>
              <a:buChar char="•"/>
              <a:defRPr/>
            </a:pPr>
            <a:r>
              <a:rPr lang="en-US" dirty="0">
                <a:solidFill>
                  <a:srgbClr val="333333"/>
                </a:solidFill>
                <a:latin typeface="+mn-lt"/>
                <a:cs typeface="Calibri"/>
              </a:rPr>
              <a:t>A second level of access control is enforced when certain operations are performed on resources</a:t>
            </a:r>
          </a:p>
          <a:p>
            <a:pPr marL="1094400" lvl="2" indent="-180000" algn="l">
              <a:spcBef>
                <a:spcPts val="400"/>
              </a:spcBef>
              <a:spcAft>
                <a:spcPts val="400"/>
              </a:spcAft>
              <a:buFont typeface="Arial" pitchFamily="34" charset="0"/>
              <a:buChar char="•"/>
              <a:defRPr/>
            </a:pPr>
            <a:r>
              <a:rPr lang="en-US" dirty="0">
                <a:solidFill>
                  <a:srgbClr val="333333"/>
                </a:solidFill>
                <a:latin typeface="+mn-lt"/>
                <a:cs typeface="Calibri"/>
              </a:rPr>
              <a:t>Resources (exchanges and queues) are named entities inside a particular virtual host</a:t>
            </a:r>
          </a:p>
          <a:p>
            <a:pPr marL="637200" lvl="1" indent="-180000" algn="l">
              <a:spcBef>
                <a:spcPts val="400"/>
              </a:spcBef>
              <a:spcAft>
                <a:spcPts val="400"/>
              </a:spcAft>
              <a:buFont typeface="Arial" pitchFamily="34" charset="0"/>
              <a:buChar char="•"/>
              <a:defRPr/>
            </a:pPr>
            <a:r>
              <a:rPr lang="en-US" dirty="0" err="1">
                <a:solidFill>
                  <a:srgbClr val="333333"/>
                </a:solidFill>
                <a:latin typeface="+mn-lt"/>
                <a:cs typeface="Calibri"/>
              </a:rPr>
              <a:t>RabbitMQ</a:t>
            </a:r>
            <a:r>
              <a:rPr lang="en-US" dirty="0">
                <a:solidFill>
                  <a:srgbClr val="333333"/>
                </a:solidFill>
                <a:latin typeface="+mn-lt"/>
                <a:cs typeface="Calibri"/>
              </a:rPr>
              <a:t> distinguishes between </a:t>
            </a:r>
            <a:r>
              <a:rPr lang="en-US" i="1" dirty="0">
                <a:solidFill>
                  <a:srgbClr val="333333"/>
                </a:solidFill>
                <a:latin typeface="+mn-lt"/>
                <a:cs typeface="Calibri"/>
              </a:rPr>
              <a:t>configure</a:t>
            </a:r>
            <a:r>
              <a:rPr lang="en-US" dirty="0">
                <a:solidFill>
                  <a:srgbClr val="333333"/>
                </a:solidFill>
                <a:latin typeface="+mn-lt"/>
                <a:cs typeface="Calibri"/>
              </a:rPr>
              <a:t>, </a:t>
            </a:r>
            <a:r>
              <a:rPr lang="en-US" i="1" dirty="0">
                <a:solidFill>
                  <a:srgbClr val="333333"/>
                </a:solidFill>
                <a:latin typeface="+mn-lt"/>
                <a:cs typeface="Calibri"/>
              </a:rPr>
              <a:t>write,</a:t>
            </a:r>
            <a:r>
              <a:rPr lang="en-US" dirty="0">
                <a:solidFill>
                  <a:srgbClr val="333333"/>
                </a:solidFill>
                <a:latin typeface="+mn-lt"/>
                <a:cs typeface="Calibri"/>
              </a:rPr>
              <a:t> and </a:t>
            </a:r>
            <a:r>
              <a:rPr lang="en-US" i="1" dirty="0">
                <a:solidFill>
                  <a:srgbClr val="333333"/>
                </a:solidFill>
                <a:latin typeface="+mn-lt"/>
                <a:cs typeface="Calibri"/>
              </a:rPr>
              <a:t>read</a:t>
            </a:r>
            <a:r>
              <a:rPr lang="en-US" dirty="0">
                <a:solidFill>
                  <a:srgbClr val="333333"/>
                </a:solidFill>
                <a:latin typeface="+mn-lt"/>
                <a:cs typeface="Calibri"/>
              </a:rPr>
              <a:t> operations on a resource</a:t>
            </a:r>
          </a:p>
          <a:p>
            <a:pPr marL="1094400" lvl="2" indent="-180000" algn="l">
              <a:spcBef>
                <a:spcPts val="400"/>
              </a:spcBef>
              <a:spcAft>
                <a:spcPts val="400"/>
              </a:spcAft>
              <a:buFont typeface="Arial" pitchFamily="34" charset="0"/>
              <a:buChar char="•"/>
              <a:defRPr/>
            </a:pPr>
            <a:r>
              <a:rPr lang="en-US" i="1" dirty="0">
                <a:solidFill>
                  <a:srgbClr val="333333"/>
                </a:solidFill>
                <a:latin typeface="+mn-lt"/>
                <a:cs typeface="Calibri"/>
              </a:rPr>
              <a:t>Configure</a:t>
            </a:r>
            <a:r>
              <a:rPr lang="en-US" dirty="0">
                <a:solidFill>
                  <a:srgbClr val="333333"/>
                </a:solidFill>
                <a:latin typeface="+mn-lt"/>
                <a:cs typeface="Calibri"/>
              </a:rPr>
              <a:t> operations create or destroy resources, or </a:t>
            </a:r>
            <a:br>
              <a:rPr lang="en-US" dirty="0">
                <a:solidFill>
                  <a:srgbClr val="333333"/>
                </a:solidFill>
                <a:latin typeface="+mn-lt"/>
                <a:cs typeface="Calibri"/>
              </a:rPr>
            </a:br>
            <a:r>
              <a:rPr lang="en-US" dirty="0">
                <a:solidFill>
                  <a:srgbClr val="333333"/>
                </a:solidFill>
                <a:latin typeface="+mn-lt"/>
                <a:cs typeface="Calibri"/>
              </a:rPr>
              <a:t>alter their behavior</a:t>
            </a:r>
          </a:p>
          <a:p>
            <a:pPr marL="1094400" lvl="2" indent="-180000" algn="l">
              <a:spcBef>
                <a:spcPts val="400"/>
              </a:spcBef>
              <a:spcAft>
                <a:spcPts val="400"/>
              </a:spcAft>
              <a:buFont typeface="Arial" pitchFamily="34" charset="0"/>
              <a:buChar char="•"/>
              <a:defRPr/>
            </a:pPr>
            <a:r>
              <a:rPr lang="en-US" i="1" dirty="0">
                <a:solidFill>
                  <a:srgbClr val="333333"/>
                </a:solidFill>
                <a:latin typeface="+mn-lt"/>
                <a:cs typeface="Calibri"/>
              </a:rPr>
              <a:t>Write</a:t>
            </a:r>
            <a:r>
              <a:rPr lang="en-US" dirty="0">
                <a:solidFill>
                  <a:srgbClr val="333333"/>
                </a:solidFill>
                <a:latin typeface="+mn-lt"/>
                <a:cs typeface="Calibri"/>
              </a:rPr>
              <a:t> operations inject messages into a resource</a:t>
            </a:r>
          </a:p>
          <a:p>
            <a:pPr marL="1094400" lvl="2" indent="-180000" algn="l">
              <a:spcBef>
                <a:spcPts val="400"/>
              </a:spcBef>
              <a:spcAft>
                <a:spcPts val="400"/>
              </a:spcAft>
              <a:buFont typeface="Arial" pitchFamily="34" charset="0"/>
              <a:buChar char="•"/>
              <a:defRPr/>
            </a:pPr>
            <a:r>
              <a:rPr lang="en-US" i="1" dirty="0">
                <a:solidFill>
                  <a:srgbClr val="333333"/>
                </a:solidFill>
                <a:latin typeface="+mn-lt"/>
                <a:cs typeface="Calibri"/>
              </a:rPr>
              <a:t>Read</a:t>
            </a:r>
            <a:r>
              <a:rPr lang="en-US" dirty="0">
                <a:solidFill>
                  <a:srgbClr val="333333"/>
                </a:solidFill>
                <a:latin typeface="+mn-lt"/>
                <a:cs typeface="Calibri"/>
              </a:rPr>
              <a:t> operations retrieve messages from a resource</a:t>
            </a:r>
          </a:p>
        </p:txBody>
      </p:sp>
      <p:sp>
        <p:nvSpPr>
          <p:cNvPr id="32771" name="Title 1"/>
          <p:cNvSpPr>
            <a:spLocks noGrp="1"/>
          </p:cNvSpPr>
          <p:nvPr>
            <p:ph type="title"/>
          </p:nvPr>
        </p:nvSpPr>
        <p:spPr>
          <a:xfrm>
            <a:off x="428627" y="114300"/>
            <a:ext cx="7629525" cy="577851"/>
          </a:xfrm>
        </p:spPr>
        <p:txBody>
          <a:bodyPr/>
          <a:lstStyle/>
          <a:p>
            <a:pPr algn="ctr"/>
            <a:r>
              <a:rPr lang="en-US" sz="3200" dirty="0" smtClean="0"/>
              <a:t>Security</a:t>
            </a:r>
          </a:p>
        </p:txBody>
      </p:sp>
      <p:pic>
        <p:nvPicPr>
          <p:cNvPr id="32772" name="Picture 6" descr="2294144289_a54db90ac5.jpg"/>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6660232" y="5229200"/>
            <a:ext cx="1885950" cy="12515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28627" y="104775"/>
            <a:ext cx="7629525" cy="552451"/>
          </a:xfrm>
        </p:spPr>
        <p:txBody>
          <a:bodyPr/>
          <a:lstStyle/>
          <a:p>
            <a:pPr algn="ctr"/>
            <a:r>
              <a:rPr lang="en-NZ" sz="3200" dirty="0" smtClean="0"/>
              <a:t>Some other AMQP implementations</a:t>
            </a:r>
            <a:endParaRPr lang="en-GB" sz="3200" dirty="0" smtClean="0"/>
          </a:p>
        </p:txBody>
      </p:sp>
      <p:sp>
        <p:nvSpPr>
          <p:cNvPr id="34819" name="Rectangle 3"/>
          <p:cNvSpPr>
            <a:spLocks noGrp="1" noChangeArrowheads="1"/>
          </p:cNvSpPr>
          <p:nvPr>
            <p:ph type="body" idx="1"/>
          </p:nvPr>
        </p:nvSpPr>
        <p:spPr>
          <a:xfrm>
            <a:off x="419102" y="836613"/>
            <a:ext cx="8455025" cy="5638800"/>
          </a:xfrm>
        </p:spPr>
        <p:txBody>
          <a:bodyPr/>
          <a:lstStyle/>
          <a:p>
            <a:pPr>
              <a:lnSpc>
                <a:spcPct val="120000"/>
              </a:lnSpc>
            </a:pPr>
            <a:r>
              <a:rPr lang="en-NZ" altLang="ja-JP" sz="1600" dirty="0" err="1" smtClean="0">
                <a:ea typeface="MS PGothic" pitchFamily="34" charset="-128"/>
              </a:rPr>
              <a:t>OpenAMQ</a:t>
            </a:r>
            <a:r>
              <a:rPr lang="en-NZ" altLang="ja-JP" sz="1600" dirty="0" smtClean="0">
                <a:ea typeface="MS PGothic" pitchFamily="34" charset="-128"/>
              </a:rPr>
              <a:t> (</a:t>
            </a:r>
            <a:r>
              <a:rPr lang="en-NZ" altLang="ja-JP" sz="1600" dirty="0" smtClean="0">
                <a:ea typeface="MS PGothic" pitchFamily="34" charset="-128"/>
                <a:hlinkClick r:id="rId2"/>
              </a:rPr>
              <a:t>http://www.openamq.org</a:t>
            </a:r>
            <a:r>
              <a:rPr lang="en-NZ" altLang="ja-JP" sz="1600" dirty="0" smtClean="0">
                <a:ea typeface="MS PGothic" pitchFamily="34" charset="-128"/>
              </a:rPr>
              <a:t>) </a:t>
            </a:r>
          </a:p>
          <a:p>
            <a:pPr lvl="1">
              <a:lnSpc>
                <a:spcPct val="120000"/>
              </a:lnSpc>
            </a:pPr>
            <a:r>
              <a:rPr lang="en-NZ" altLang="ja-JP" sz="1400" dirty="0" smtClean="0">
                <a:ea typeface="MS PGothic" pitchFamily="34" charset="-128"/>
              </a:rPr>
              <a:t>Original Open Source implementation of AMQP, written in C by </a:t>
            </a:r>
            <a:r>
              <a:rPr lang="en-NZ" altLang="ja-JP" sz="1400" dirty="0" err="1" smtClean="0">
                <a:ea typeface="MS PGothic" pitchFamily="34" charset="-128"/>
              </a:rPr>
              <a:t>iMatix</a:t>
            </a:r>
            <a:endParaRPr lang="en-NZ" altLang="ja-JP" sz="1400" dirty="0" smtClean="0">
              <a:ea typeface="MS PGothic" pitchFamily="34" charset="-128"/>
            </a:endParaRPr>
          </a:p>
          <a:p>
            <a:pPr lvl="2">
              <a:lnSpc>
                <a:spcPct val="120000"/>
              </a:lnSpc>
            </a:pPr>
            <a:r>
              <a:rPr lang="en-NZ" altLang="ja-JP" sz="1200" dirty="0" smtClean="0">
                <a:ea typeface="MS PGothic" pitchFamily="34" charset="-128"/>
              </a:rPr>
              <a:t>No longer supported (sadly)</a:t>
            </a:r>
          </a:p>
          <a:p>
            <a:pPr lvl="1">
              <a:lnSpc>
                <a:spcPct val="120000"/>
              </a:lnSpc>
            </a:pPr>
            <a:r>
              <a:rPr lang="en-NZ" altLang="ja-JP" sz="1400" dirty="0" smtClean="0">
                <a:ea typeface="MS PGothic" pitchFamily="34" charset="-128"/>
              </a:rPr>
              <a:t>Runs on Linux, AIX, Solaris, Windows, OpenVMS, HP-UX</a:t>
            </a:r>
          </a:p>
          <a:p>
            <a:pPr lvl="1">
              <a:lnSpc>
                <a:spcPct val="120000"/>
              </a:lnSpc>
            </a:pPr>
            <a:r>
              <a:rPr lang="en-NZ" altLang="ja-JP" sz="1400" dirty="0" smtClean="0">
                <a:ea typeface="MS PGothic" pitchFamily="34" charset="-128"/>
              </a:rPr>
              <a:t>Includes broker, APIs in C/C++ and Java JMS, remote administration shell, scripting, federation, failover, and AMQP-over-HTTP via the </a:t>
            </a:r>
            <a:r>
              <a:rPr lang="en-NZ" altLang="ja-JP" sz="1400" dirty="0" err="1" smtClean="0">
                <a:ea typeface="MS PGothic" pitchFamily="34" charset="-128"/>
              </a:rPr>
              <a:t>RestMS</a:t>
            </a:r>
            <a:r>
              <a:rPr lang="en-NZ" altLang="ja-JP" sz="1400" dirty="0" smtClean="0">
                <a:ea typeface="MS PGothic" pitchFamily="34" charset="-128"/>
              </a:rPr>
              <a:t> protocol </a:t>
            </a:r>
          </a:p>
          <a:p>
            <a:pPr>
              <a:lnSpc>
                <a:spcPct val="150000"/>
              </a:lnSpc>
            </a:pPr>
            <a:r>
              <a:rPr lang="en-NZ" altLang="ja-JP" sz="1600" dirty="0" smtClean="0">
                <a:ea typeface="MS PGothic" pitchFamily="34" charset="-128"/>
              </a:rPr>
              <a:t>Apache </a:t>
            </a:r>
            <a:r>
              <a:rPr lang="en-NZ" altLang="ja-JP" sz="1600" dirty="0" err="1" smtClean="0">
                <a:ea typeface="MS PGothic" pitchFamily="34" charset="-128"/>
              </a:rPr>
              <a:t>Qpid</a:t>
            </a:r>
            <a:r>
              <a:rPr lang="en-NZ" altLang="ja-JP" sz="1600" dirty="0" smtClean="0">
                <a:ea typeface="MS PGothic" pitchFamily="34" charset="-128"/>
              </a:rPr>
              <a:t> (</a:t>
            </a:r>
            <a:r>
              <a:rPr lang="en-NZ" altLang="ja-JP" sz="1600" dirty="0" smtClean="0">
                <a:ea typeface="MS PGothic" pitchFamily="34" charset="-128"/>
                <a:hlinkClick r:id="rId3"/>
              </a:rPr>
              <a:t>http://qpid.apache.org/</a:t>
            </a:r>
            <a:r>
              <a:rPr lang="en-NZ" altLang="ja-JP" sz="1600" dirty="0" smtClean="0">
                <a:ea typeface="MS PGothic" pitchFamily="34" charset="-128"/>
              </a:rPr>
              <a:t>) </a:t>
            </a:r>
          </a:p>
          <a:p>
            <a:pPr lvl="1">
              <a:lnSpc>
                <a:spcPct val="120000"/>
              </a:lnSpc>
            </a:pPr>
            <a:r>
              <a:rPr lang="en-NZ" altLang="ja-JP" sz="1400" dirty="0" smtClean="0">
                <a:ea typeface="MS PGothic" pitchFamily="34" charset="-128"/>
              </a:rPr>
              <a:t>A project in the Apache Foundation</a:t>
            </a:r>
          </a:p>
          <a:p>
            <a:pPr lvl="1">
              <a:lnSpc>
                <a:spcPct val="120000"/>
              </a:lnSpc>
            </a:pPr>
            <a:r>
              <a:rPr lang="en-NZ" altLang="ja-JP" sz="1400" dirty="0" smtClean="0">
                <a:ea typeface="MS PGothic" pitchFamily="34" charset="-128"/>
              </a:rPr>
              <a:t>Includes broker and APIs that support C++, Ruby, Java, JMS, Python and .NET; AMQP 1.0 support </a:t>
            </a:r>
          </a:p>
          <a:p>
            <a:pPr>
              <a:lnSpc>
                <a:spcPct val="150000"/>
              </a:lnSpc>
            </a:pPr>
            <a:r>
              <a:rPr lang="en-NZ" altLang="ja-JP" sz="1600" dirty="0" smtClean="0">
                <a:ea typeface="MS PGothic" pitchFamily="34" charset="-128"/>
              </a:rPr>
              <a:t>Red Hat Enterprise MRG (</a:t>
            </a:r>
            <a:r>
              <a:rPr lang="en-NZ" altLang="ja-JP" sz="1600" dirty="0" smtClean="0">
                <a:ea typeface="MS PGothic" pitchFamily="34" charset="-128"/>
                <a:hlinkClick r:id="rId4"/>
              </a:rPr>
              <a:t>http://www.redhat.com/mrg/</a:t>
            </a:r>
            <a:r>
              <a:rPr lang="en-NZ" altLang="ja-JP" sz="1600" dirty="0" smtClean="0">
                <a:ea typeface="MS PGothic" pitchFamily="34" charset="-128"/>
              </a:rPr>
              <a:t>) </a:t>
            </a:r>
          </a:p>
          <a:p>
            <a:pPr lvl="1">
              <a:lnSpc>
                <a:spcPct val="120000"/>
              </a:lnSpc>
            </a:pPr>
            <a:r>
              <a:rPr lang="en-NZ" altLang="ja-JP" sz="1400" dirty="0" smtClean="0">
                <a:ea typeface="MS PGothic" pitchFamily="34" charset="-128"/>
              </a:rPr>
              <a:t>Rich set of features including management, federation, Active-Active clustering, and APIs for C++, Ruby, Java, JMS, Python .NET; AMQP 1.0 support</a:t>
            </a:r>
            <a:endParaRPr lang="en-NZ" altLang="ja-JP" sz="1200" dirty="0" smtClean="0">
              <a:ea typeface="MS PGothic" pitchFamily="34" charset="-128"/>
            </a:endParaRPr>
          </a:p>
          <a:p>
            <a:pPr>
              <a:lnSpc>
                <a:spcPct val="150000"/>
              </a:lnSpc>
            </a:pPr>
            <a:r>
              <a:rPr lang="en-NZ" altLang="ja-JP" sz="1600" dirty="0" err="1" smtClean="0">
                <a:ea typeface="MS PGothic" pitchFamily="34" charset="-128"/>
              </a:rPr>
              <a:t>SwiftMQ</a:t>
            </a:r>
            <a:r>
              <a:rPr lang="en-NZ" altLang="ja-JP" sz="1600" dirty="0" smtClean="0">
                <a:ea typeface="MS PGothic" pitchFamily="34" charset="-128"/>
              </a:rPr>
              <a:t> (</a:t>
            </a:r>
            <a:r>
              <a:rPr lang="en-NZ" altLang="ja-JP" sz="1600" dirty="0" smtClean="0">
                <a:ea typeface="MS PGothic" pitchFamily="34" charset="-128"/>
                <a:hlinkClick r:id="rId5"/>
              </a:rPr>
              <a:t>http://www.swiftmq.com/</a:t>
            </a:r>
            <a:r>
              <a:rPr lang="en-NZ" altLang="ja-JP" sz="1600" dirty="0" smtClean="0">
                <a:ea typeface="MS PGothic" pitchFamily="34" charset="-128"/>
              </a:rPr>
              <a:t>) </a:t>
            </a:r>
          </a:p>
          <a:p>
            <a:pPr lvl="1">
              <a:lnSpc>
                <a:spcPct val="120000"/>
              </a:lnSpc>
            </a:pPr>
            <a:r>
              <a:rPr lang="en-US" altLang="ja-JP" sz="1400" dirty="0" smtClean="0">
                <a:ea typeface="MS PGothic" pitchFamily="34" charset="-128"/>
              </a:rPr>
              <a:t>An enterprise-grade JMS messaging product with full support for AMQP 1.0</a:t>
            </a:r>
            <a:endParaRPr lang="en-NZ" altLang="ja-JP" sz="1400" dirty="0" smtClean="0">
              <a:ea typeface="MS PGothic" pitchFamily="34" charset="-128"/>
            </a:endParaRPr>
          </a:p>
          <a:p>
            <a:pPr>
              <a:lnSpc>
                <a:spcPct val="150000"/>
              </a:lnSpc>
            </a:pPr>
            <a:r>
              <a:rPr lang="en-NZ" altLang="ja-JP" sz="1600" dirty="0" err="1" smtClean="0">
                <a:ea typeface="MS PGothic" pitchFamily="34" charset="-128"/>
              </a:rPr>
              <a:t>StormMQ</a:t>
            </a:r>
            <a:r>
              <a:rPr lang="en-NZ" altLang="ja-JP" sz="1600" dirty="0" smtClean="0">
                <a:ea typeface="MS PGothic" pitchFamily="34" charset="-128"/>
              </a:rPr>
              <a:t> (</a:t>
            </a:r>
            <a:r>
              <a:rPr lang="en-NZ" altLang="ja-JP" sz="1600" dirty="0" smtClean="0">
                <a:ea typeface="MS PGothic" pitchFamily="34" charset="-128"/>
                <a:hlinkClick r:id="rId6"/>
              </a:rPr>
              <a:t>http://stormmq.com/</a:t>
            </a:r>
            <a:r>
              <a:rPr lang="en-NZ" altLang="ja-JP" sz="1600" dirty="0" smtClean="0">
                <a:ea typeface="MS PGothic" pitchFamily="34" charset="-128"/>
              </a:rPr>
              <a:t>) </a:t>
            </a:r>
          </a:p>
          <a:p>
            <a:pPr lvl="1">
              <a:lnSpc>
                <a:spcPct val="120000"/>
              </a:lnSpc>
            </a:pPr>
            <a:r>
              <a:rPr lang="en-US" sz="1400" dirty="0" smtClean="0"/>
              <a:t>A cloud-hosted messaging service based on AMQP</a:t>
            </a:r>
            <a:endParaRPr lang="en-NZ" altLang="ja-JP" sz="1400" dirty="0" smtClean="0">
              <a:ea typeface="MS PGothic" pitchFamily="34" charset="-128"/>
            </a:endParaRP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itle 242689"/>
          <p:cNvSpPr>
            <a:spLocks noGrp="1" noChangeArrowheads="1"/>
          </p:cNvSpPr>
          <p:nvPr>
            <p:ph type="title" idx="4294967295"/>
          </p:nvPr>
        </p:nvSpPr>
        <p:spPr>
          <a:xfrm>
            <a:off x="428625" y="114300"/>
            <a:ext cx="7629525" cy="722313"/>
          </a:xfrm>
        </p:spPr>
        <p:txBody>
          <a:bodyPr/>
          <a:lstStyle/>
          <a:p>
            <a:pPr algn="ctr" eaLnBrk="1" hangingPunct="1"/>
            <a:r>
              <a:rPr lang="en-US" sz="3200" smtClean="0"/>
              <a:t>Agenda</a:t>
            </a:r>
          </a:p>
        </p:txBody>
      </p:sp>
      <p:sp>
        <p:nvSpPr>
          <p:cNvPr id="6149" name="Text Placeholder 242690"/>
          <p:cNvSpPr>
            <a:spLocks noGrp="1" noChangeArrowheads="1"/>
          </p:cNvSpPr>
          <p:nvPr>
            <p:ph type="body" idx="4294967295"/>
          </p:nvPr>
        </p:nvSpPr>
        <p:spPr>
          <a:xfrm>
            <a:off x="539552" y="1052737"/>
            <a:ext cx="8136904" cy="5400452"/>
          </a:xfrm>
        </p:spPr>
        <p:txBody>
          <a:bodyPr/>
          <a:lstStyle/>
          <a:p>
            <a:pPr lvl="0"/>
            <a:r>
              <a:rPr lang="en-US" sz="2400" dirty="0" smtClean="0"/>
              <a:t>Introduction</a:t>
            </a:r>
          </a:p>
          <a:p>
            <a:pPr lvl="0"/>
            <a:r>
              <a:rPr lang="en-US" sz="2400" dirty="0" smtClean="0"/>
              <a:t>AMQP</a:t>
            </a:r>
          </a:p>
          <a:p>
            <a:pPr lvl="0"/>
            <a:r>
              <a:rPr lang="en-US" sz="2400" dirty="0" smtClean="0"/>
              <a:t>RabbitMQ</a:t>
            </a:r>
          </a:p>
          <a:p>
            <a:pPr lvl="0"/>
            <a:r>
              <a:rPr lang="en-US" sz="2400" b="1" dirty="0" smtClean="0"/>
              <a:t>RabbitMQ plugins</a:t>
            </a:r>
            <a:endParaRPr lang="en-US" sz="2000" b="1" dirty="0" smtClean="0"/>
          </a:p>
          <a:p>
            <a:pPr lvl="0"/>
            <a:r>
              <a:rPr lang="en-US" sz="2400" dirty="0" smtClean="0"/>
              <a:t>Multi-protocol Open Source cloud-based messaging hub</a:t>
            </a:r>
          </a:p>
          <a:p>
            <a:pPr lvl="0"/>
            <a:r>
              <a:rPr lang="en-US" sz="2400" dirty="0" smtClean="0"/>
              <a:t>Summary</a:t>
            </a:r>
          </a:p>
          <a:p>
            <a:pPr lvl="0"/>
            <a:r>
              <a:rPr lang="en-US" sz="2400" dirty="0" smtClean="0"/>
              <a:t>Questions</a:t>
            </a:r>
          </a:p>
          <a:p>
            <a:pPr eaLnBrk="1" hangingPunct="1">
              <a:lnSpc>
                <a:spcPct val="100000"/>
              </a:lnSpc>
              <a:buClr>
                <a:schemeClr val="bg1"/>
              </a:buClr>
              <a:buNone/>
            </a:pPr>
            <a:endParaRPr lang="en-US" sz="2000" dirty="0" smtClean="0">
              <a:solidFill>
                <a:schemeClr val="bg2"/>
              </a:solidFill>
            </a:endParaRPr>
          </a:p>
        </p:txBody>
      </p:sp>
    </p:spTree>
  </p:cSld>
  <p:clrMapOvr>
    <a:masterClrMapping/>
  </p:clrMapOvr>
  <p:transition advTm="5000">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28625" y="114300"/>
            <a:ext cx="7629525" cy="671513"/>
          </a:xfrm>
        </p:spPr>
        <p:txBody>
          <a:bodyPr/>
          <a:lstStyle/>
          <a:p>
            <a:pPr algn="ctr" eaLnBrk="1" hangingPunct="1"/>
            <a:r>
              <a:rPr lang="en-US" sz="3200" dirty="0" smtClean="0"/>
              <a:t>About me…</a:t>
            </a:r>
          </a:p>
        </p:txBody>
      </p:sp>
      <p:sp>
        <p:nvSpPr>
          <p:cNvPr id="6" name="TextBox 5"/>
          <p:cNvSpPr txBox="1"/>
          <p:nvPr/>
        </p:nvSpPr>
        <p:spPr>
          <a:xfrm>
            <a:off x="604018" y="1147763"/>
            <a:ext cx="8072438" cy="2893100"/>
          </a:xfrm>
          <a:prstGeom prst="rect">
            <a:avLst/>
          </a:prstGeom>
          <a:solidFill>
            <a:srgbClr val="F6FF7D"/>
          </a:solidFill>
          <a:effectLst>
            <a:outerShdw blurRad="50800" dist="50800" dir="5400000" algn="ctr" rotWithShape="0">
              <a:schemeClr val="bg1"/>
            </a:outerShdw>
          </a:effectLst>
        </p:spPr>
        <p:txBody>
          <a:bodyPr>
            <a:spAutoFit/>
          </a:bodyPr>
          <a:lstStyle/>
          <a:p>
            <a:pPr algn="just"/>
            <a:r>
              <a:rPr lang="en-US" sz="1400" dirty="0" smtClean="0"/>
              <a:t>Brett Cameron currently works as a senior architect with HP’s corporate Cloud Services group, focusing on the design and implementation of message queuing and related integration services for customers and internal use. Brett lives in Christchurch, New Zealand and has worked in the software industry for some 20 years. In that time he has gained experience in a wide range of technologies, many of which have long since been retired to the software scrapheap of dubious ideas. Brett is involved in the research and development of low-latency and highly scalable messaging solutions for the Financial Services sector running on HP platforms and as a consequence of this work, Brett has been involved in several interesting Open Source projects. He is responsible (or should that be irresponsible) for porting various Open Source solutions (including Erlang and RabbitMQ) to HP’s “legacy” OpenVMS operating system platform. Brett holds a doctorate in chemical physics from the University of Canterbury, and still maintains close links with the University, working as a part time lecturer in the Computer Science and Electronic and Computer Engineering departments. In his spare time, Brett enjoys listening to music, playing the guitar, and drinking beer (preferably cheap Australia lager).</a:t>
            </a:r>
            <a:endParaRPr lang="en-US" sz="1400" dirty="0"/>
          </a:p>
        </p:txBody>
      </p:sp>
    </p:spTree>
  </p:cSld>
  <p:clrMapOvr>
    <a:masterClrMapping/>
  </p:clrMapOvr>
  <p:transition advTm="5000">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3770"/>
            <a:ext cx="8229600" cy="642942"/>
          </a:xfrm>
        </p:spPr>
        <p:txBody>
          <a:bodyPr>
            <a:normAutofit/>
          </a:bodyPr>
          <a:lstStyle/>
          <a:p>
            <a:pPr algn="ctr"/>
            <a:r>
              <a:rPr lang="en-NZ" sz="3200" dirty="0" smtClean="0"/>
              <a:t>RabbitMQ plugins</a:t>
            </a:r>
            <a:endParaRPr lang="en-US" sz="3200" dirty="0"/>
          </a:p>
        </p:txBody>
      </p:sp>
      <p:sp>
        <p:nvSpPr>
          <p:cNvPr id="7" name="Content Placeholder 6"/>
          <p:cNvSpPr>
            <a:spLocks noGrp="1"/>
          </p:cNvSpPr>
          <p:nvPr>
            <p:ph idx="1"/>
          </p:nvPr>
        </p:nvSpPr>
        <p:spPr>
          <a:xfrm>
            <a:off x="457200" y="1000108"/>
            <a:ext cx="8229600" cy="5126055"/>
          </a:xfrm>
        </p:spPr>
        <p:txBody>
          <a:bodyPr lIns="108000" tIns="36000" rIns="108000" bIns="72000">
            <a:normAutofit/>
          </a:bodyPr>
          <a:lstStyle/>
          <a:p>
            <a:pPr>
              <a:lnSpc>
                <a:spcPct val="100000"/>
              </a:lnSpc>
              <a:spcBef>
                <a:spcPts val="600"/>
              </a:spcBef>
            </a:pPr>
            <a:r>
              <a:rPr lang="en-US" sz="2400" dirty="0" smtClean="0"/>
              <a:t>RabbitMQ provides a highly flexible plugin system</a:t>
            </a:r>
          </a:p>
          <a:p>
            <a:pPr lvl="1">
              <a:lnSpc>
                <a:spcPct val="100000"/>
              </a:lnSpc>
              <a:spcBef>
                <a:spcPts val="600"/>
              </a:spcBef>
            </a:pPr>
            <a:r>
              <a:rPr lang="en-US" sz="2000" dirty="0" smtClean="0"/>
              <a:t>Provides a powerful facility for extending or supplementing the capabilities of the RabbitMQ broker</a:t>
            </a:r>
          </a:p>
          <a:p>
            <a:pPr lvl="1">
              <a:lnSpc>
                <a:spcPct val="100000"/>
              </a:lnSpc>
              <a:spcBef>
                <a:spcPts val="600"/>
              </a:spcBef>
            </a:pPr>
            <a:r>
              <a:rPr lang="en-NZ" sz="2000" dirty="0" smtClean="0"/>
              <a:t>Provides an interface into core RabbitMQ functionality</a:t>
            </a:r>
            <a:endParaRPr lang="en-US" sz="2000" dirty="0" smtClean="0"/>
          </a:p>
          <a:p>
            <a:pPr algn="just">
              <a:spcBef>
                <a:spcPts val="600"/>
              </a:spcBef>
            </a:pPr>
            <a:endParaRPr lang="en-NZ" sz="2400" dirty="0" smtClean="0"/>
          </a:p>
        </p:txBody>
      </p:sp>
      <p:pic>
        <p:nvPicPr>
          <p:cNvPr id="4" name="Picture 5" descr="iStock_000003121538Small.jpg"/>
          <p:cNvPicPr>
            <a:picLocks noChangeAspect="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3145854" y="4616152"/>
            <a:ext cx="5962650" cy="198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advTm="5000">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44624"/>
            <a:ext cx="7629525" cy="722412"/>
          </a:xfrm>
        </p:spPr>
        <p:txBody>
          <a:bodyPr>
            <a:normAutofit/>
          </a:bodyPr>
          <a:lstStyle/>
          <a:p>
            <a:pPr algn="ctr"/>
            <a:r>
              <a:rPr lang="en-NZ" sz="3200" dirty="0" smtClean="0"/>
              <a:t>What can you do with plugins?</a:t>
            </a:r>
            <a:endParaRPr lang="en-US" sz="3200" dirty="0"/>
          </a:p>
        </p:txBody>
      </p:sp>
      <p:sp>
        <p:nvSpPr>
          <p:cNvPr id="7" name="Content Placeholder 6"/>
          <p:cNvSpPr>
            <a:spLocks noGrp="1"/>
          </p:cNvSpPr>
          <p:nvPr>
            <p:ph sz="half" idx="1"/>
          </p:nvPr>
        </p:nvSpPr>
        <p:spPr>
          <a:xfrm>
            <a:off x="419100" y="980728"/>
            <a:ext cx="4151313" cy="5027613"/>
          </a:xfrm>
        </p:spPr>
        <p:txBody>
          <a:bodyPr lIns="108000" tIns="36000" rIns="108000" bIns="72000">
            <a:noAutofit/>
          </a:bodyPr>
          <a:lstStyle/>
          <a:p>
            <a:pPr>
              <a:lnSpc>
                <a:spcPct val="100000"/>
              </a:lnSpc>
              <a:spcBef>
                <a:spcPts val="0"/>
              </a:spcBef>
              <a:buClrTx/>
            </a:pPr>
            <a:r>
              <a:rPr lang="en-US" sz="1800" dirty="0" smtClean="0"/>
              <a:t>Add support for other messaging protocols</a:t>
            </a:r>
          </a:p>
          <a:p>
            <a:pPr lvl="1">
              <a:lnSpc>
                <a:spcPct val="100000"/>
              </a:lnSpc>
              <a:spcBef>
                <a:spcPts val="0"/>
              </a:spcBef>
              <a:buClrTx/>
            </a:pPr>
            <a:r>
              <a:rPr lang="en-US" sz="1600" dirty="0" smtClean="0"/>
              <a:t>STOMP</a:t>
            </a:r>
          </a:p>
          <a:p>
            <a:pPr lvl="1">
              <a:lnSpc>
                <a:spcPct val="100000"/>
              </a:lnSpc>
              <a:spcBef>
                <a:spcPts val="0"/>
              </a:spcBef>
              <a:buClrTx/>
            </a:pPr>
            <a:r>
              <a:rPr lang="en-US" sz="1600" dirty="0" err="1" smtClean="0"/>
              <a:t>WebSockets</a:t>
            </a:r>
            <a:endParaRPr lang="en-US" sz="1600" dirty="0" smtClean="0"/>
          </a:p>
          <a:p>
            <a:pPr lvl="1">
              <a:lnSpc>
                <a:spcPct val="100000"/>
              </a:lnSpc>
              <a:spcBef>
                <a:spcPts val="0"/>
              </a:spcBef>
              <a:buClrTx/>
            </a:pPr>
            <a:r>
              <a:rPr lang="en-US" sz="1600" dirty="0" smtClean="0"/>
              <a:t>MQTT</a:t>
            </a:r>
          </a:p>
          <a:p>
            <a:pPr lvl="1">
              <a:lnSpc>
                <a:spcPct val="100000"/>
              </a:lnSpc>
              <a:spcBef>
                <a:spcPts val="0"/>
              </a:spcBef>
              <a:buClrTx/>
            </a:pPr>
            <a:r>
              <a:rPr lang="en-US" sz="1600" dirty="0" smtClean="0"/>
              <a:t>HTTP/REST</a:t>
            </a:r>
          </a:p>
          <a:p>
            <a:pPr lvl="1">
              <a:lnSpc>
                <a:spcPct val="100000"/>
              </a:lnSpc>
              <a:spcBef>
                <a:spcPts val="0"/>
              </a:spcBef>
              <a:buClrTx/>
            </a:pPr>
            <a:r>
              <a:rPr lang="en-US" sz="1600" dirty="0" err="1" smtClean="0"/>
              <a:t>ZeroMQ</a:t>
            </a:r>
            <a:endParaRPr lang="en-US" sz="1600" dirty="0" smtClean="0"/>
          </a:p>
          <a:p>
            <a:pPr lvl="1">
              <a:lnSpc>
                <a:spcPct val="100000"/>
              </a:lnSpc>
              <a:spcBef>
                <a:spcPts val="0"/>
              </a:spcBef>
              <a:buClrTx/>
            </a:pPr>
            <a:endParaRPr lang="en-US" sz="1600" dirty="0" smtClean="0"/>
          </a:p>
          <a:p>
            <a:pPr>
              <a:lnSpc>
                <a:spcPct val="100000"/>
              </a:lnSpc>
              <a:spcBef>
                <a:spcPts val="0"/>
              </a:spcBef>
              <a:buClrTx/>
            </a:pPr>
            <a:r>
              <a:rPr lang="en-US" sz="1800" dirty="0" smtClean="0"/>
              <a:t>Alternative authentication mechanisms</a:t>
            </a:r>
          </a:p>
          <a:p>
            <a:pPr lvl="1">
              <a:lnSpc>
                <a:spcPct val="100000"/>
              </a:lnSpc>
              <a:spcBef>
                <a:spcPts val="0"/>
              </a:spcBef>
              <a:buClrTx/>
            </a:pPr>
            <a:r>
              <a:rPr lang="en-US" sz="1600" dirty="0" smtClean="0"/>
              <a:t>LDAP</a:t>
            </a:r>
          </a:p>
          <a:p>
            <a:pPr lvl="1">
              <a:lnSpc>
                <a:spcPct val="100000"/>
              </a:lnSpc>
              <a:spcBef>
                <a:spcPts val="0"/>
              </a:spcBef>
              <a:buClrTx/>
            </a:pPr>
            <a:r>
              <a:rPr lang="en-US" sz="1600" dirty="0" smtClean="0"/>
              <a:t>SSL</a:t>
            </a:r>
          </a:p>
          <a:p>
            <a:pPr lvl="1">
              <a:lnSpc>
                <a:spcPct val="100000"/>
              </a:lnSpc>
              <a:spcBef>
                <a:spcPts val="0"/>
              </a:spcBef>
              <a:buClrTx/>
            </a:pPr>
            <a:r>
              <a:rPr lang="en-US" sz="1600" dirty="0" smtClean="0"/>
              <a:t>Kerberos (work in progress)</a:t>
            </a:r>
          </a:p>
          <a:p>
            <a:pPr lvl="1">
              <a:lnSpc>
                <a:spcPct val="100000"/>
              </a:lnSpc>
              <a:spcBef>
                <a:spcPts val="0"/>
              </a:spcBef>
              <a:buClrTx/>
            </a:pPr>
            <a:r>
              <a:rPr lang="en-US" sz="1600" dirty="0" err="1" smtClean="0"/>
              <a:t>OpenStack</a:t>
            </a:r>
            <a:r>
              <a:rPr lang="en-US" sz="1600" dirty="0" smtClean="0"/>
              <a:t> Keystone?</a:t>
            </a:r>
          </a:p>
          <a:p>
            <a:pPr lvl="1">
              <a:lnSpc>
                <a:spcPct val="100000"/>
              </a:lnSpc>
              <a:spcBef>
                <a:spcPts val="0"/>
              </a:spcBef>
              <a:buClrTx/>
            </a:pPr>
            <a:endParaRPr lang="en-US" sz="1800" dirty="0" smtClean="0"/>
          </a:p>
          <a:p>
            <a:pPr>
              <a:lnSpc>
                <a:spcPct val="100000"/>
              </a:lnSpc>
              <a:spcBef>
                <a:spcPts val="0"/>
              </a:spcBef>
              <a:buClrTx/>
            </a:pPr>
            <a:r>
              <a:rPr lang="en-US" sz="1800" dirty="0" smtClean="0"/>
              <a:t>Implement alternative message stores</a:t>
            </a:r>
          </a:p>
        </p:txBody>
      </p:sp>
      <p:sp>
        <p:nvSpPr>
          <p:cNvPr id="4" name="Content Placeholder 3"/>
          <p:cNvSpPr>
            <a:spLocks noGrp="1"/>
          </p:cNvSpPr>
          <p:nvPr>
            <p:ph sz="half" idx="2"/>
          </p:nvPr>
        </p:nvSpPr>
        <p:spPr>
          <a:xfrm>
            <a:off x="4722813" y="993675"/>
            <a:ext cx="4151312" cy="3371429"/>
          </a:xfrm>
        </p:spPr>
        <p:txBody>
          <a:bodyPr/>
          <a:lstStyle/>
          <a:p>
            <a:pPr>
              <a:lnSpc>
                <a:spcPct val="100000"/>
              </a:lnSpc>
              <a:spcBef>
                <a:spcPts val="0"/>
              </a:spcBef>
              <a:buClr>
                <a:schemeClr val="tx1"/>
              </a:buClr>
            </a:pPr>
            <a:r>
              <a:rPr lang="en-US" sz="1800" dirty="0" smtClean="0"/>
              <a:t>Add extra functionality to the RabbitMQ broker</a:t>
            </a:r>
          </a:p>
          <a:p>
            <a:pPr lvl="1">
              <a:lnSpc>
                <a:spcPct val="100000"/>
              </a:lnSpc>
              <a:spcBef>
                <a:spcPts val="0"/>
              </a:spcBef>
              <a:buClr>
                <a:schemeClr val="tx1"/>
              </a:buClr>
            </a:pPr>
            <a:r>
              <a:rPr lang="en-US" sz="1600" dirty="0" smtClean="0"/>
              <a:t>RabbitMQ Management plugin</a:t>
            </a:r>
          </a:p>
          <a:p>
            <a:pPr lvl="1">
              <a:lnSpc>
                <a:spcPct val="100000"/>
              </a:lnSpc>
              <a:spcBef>
                <a:spcPts val="0"/>
              </a:spcBef>
              <a:buClr>
                <a:schemeClr val="tx1"/>
              </a:buClr>
            </a:pPr>
            <a:r>
              <a:rPr lang="en-US" sz="1600" dirty="0" smtClean="0"/>
              <a:t>RabbitMQ Shovel plugin</a:t>
            </a:r>
          </a:p>
          <a:p>
            <a:pPr lvl="1" algn="just">
              <a:lnSpc>
                <a:spcPct val="100000"/>
              </a:lnSpc>
              <a:spcBef>
                <a:spcPts val="0"/>
              </a:spcBef>
              <a:buClr>
                <a:schemeClr val="tx1"/>
              </a:buClr>
            </a:pPr>
            <a:endParaRPr lang="en-US" sz="1800" dirty="0" smtClean="0"/>
          </a:p>
          <a:p>
            <a:pPr algn="just">
              <a:lnSpc>
                <a:spcPct val="100000"/>
              </a:lnSpc>
              <a:spcBef>
                <a:spcPts val="0"/>
              </a:spcBef>
              <a:buClr>
                <a:schemeClr val="tx1"/>
              </a:buClr>
            </a:pPr>
            <a:r>
              <a:rPr lang="en-US" sz="1800" dirty="0" smtClean="0"/>
              <a:t>Create new exchange types</a:t>
            </a:r>
          </a:p>
          <a:p>
            <a:pPr lvl="1" algn="just">
              <a:lnSpc>
                <a:spcPct val="100000"/>
              </a:lnSpc>
              <a:spcBef>
                <a:spcPts val="0"/>
              </a:spcBef>
              <a:buClr>
                <a:schemeClr val="tx1"/>
              </a:buClr>
            </a:pPr>
            <a:r>
              <a:rPr lang="en-US" sz="1600" dirty="0" smtClean="0"/>
              <a:t>Random exchange</a:t>
            </a:r>
          </a:p>
          <a:p>
            <a:pPr lvl="1" algn="just">
              <a:lnSpc>
                <a:spcPct val="100000"/>
              </a:lnSpc>
              <a:spcBef>
                <a:spcPts val="0"/>
              </a:spcBef>
              <a:buClr>
                <a:schemeClr val="tx1"/>
              </a:buClr>
            </a:pPr>
            <a:r>
              <a:rPr lang="en-US" sz="1600" dirty="0" smtClean="0"/>
              <a:t>Consistent hash exchange</a:t>
            </a:r>
          </a:p>
          <a:p>
            <a:pPr lvl="1" algn="just">
              <a:lnSpc>
                <a:spcPct val="100000"/>
              </a:lnSpc>
              <a:spcBef>
                <a:spcPts val="0"/>
              </a:spcBef>
              <a:buClr>
                <a:schemeClr val="tx1"/>
              </a:buClr>
            </a:pPr>
            <a:r>
              <a:rPr lang="en-US" sz="1600" dirty="0" err="1" smtClean="0">
                <a:solidFill>
                  <a:srgbClr val="FF0000"/>
                </a:solidFill>
              </a:rPr>
              <a:t>Riak</a:t>
            </a:r>
            <a:r>
              <a:rPr lang="en-US" sz="1600" dirty="0" smtClean="0">
                <a:solidFill>
                  <a:srgbClr val="FF0000"/>
                </a:solidFill>
              </a:rPr>
              <a:t> exchange</a:t>
            </a:r>
          </a:p>
          <a:p>
            <a:pPr lvl="1" algn="just">
              <a:lnSpc>
                <a:spcPct val="100000"/>
              </a:lnSpc>
              <a:spcBef>
                <a:spcPts val="0"/>
              </a:spcBef>
              <a:buClr>
                <a:schemeClr val="tx1"/>
              </a:buClr>
            </a:pPr>
            <a:r>
              <a:rPr lang="en-US" sz="1600" dirty="0" smtClean="0"/>
              <a:t>Global </a:t>
            </a:r>
            <a:r>
              <a:rPr lang="en-US" sz="1600" dirty="0" err="1" smtClean="0"/>
              <a:t>fanout</a:t>
            </a:r>
            <a:r>
              <a:rPr lang="en-US" sz="1600" dirty="0" smtClean="0"/>
              <a:t> exchange</a:t>
            </a:r>
          </a:p>
          <a:p>
            <a:pPr lvl="1" algn="just">
              <a:lnSpc>
                <a:spcPct val="100000"/>
              </a:lnSpc>
              <a:spcBef>
                <a:spcPts val="0"/>
              </a:spcBef>
              <a:buClr>
                <a:schemeClr val="tx1"/>
              </a:buClr>
            </a:pPr>
            <a:r>
              <a:rPr lang="en-US" sz="1600" dirty="0" smtClean="0"/>
              <a:t>Recent history exchange</a:t>
            </a:r>
          </a:p>
          <a:p>
            <a:pPr>
              <a:buClr>
                <a:schemeClr val="tx1"/>
              </a:buClr>
            </a:pPr>
            <a:endParaRPr lang="en-US" sz="1800" dirty="0"/>
          </a:p>
        </p:txBody>
      </p:sp>
      <p:sp>
        <p:nvSpPr>
          <p:cNvPr id="5" name="TextBox 4"/>
          <p:cNvSpPr txBox="1"/>
          <p:nvPr/>
        </p:nvSpPr>
        <p:spPr>
          <a:xfrm>
            <a:off x="2555776" y="5796553"/>
            <a:ext cx="6120680" cy="584775"/>
          </a:xfrm>
          <a:prstGeom prst="rect">
            <a:avLst/>
          </a:prstGeom>
          <a:noFill/>
        </p:spPr>
        <p:txBody>
          <a:bodyPr wrap="square" rtlCol="0">
            <a:spAutoFit/>
          </a:bodyPr>
          <a:lstStyle/>
          <a:p>
            <a:r>
              <a:rPr lang="en-US" dirty="0" smtClean="0">
                <a:solidFill>
                  <a:srgbClr val="0070C0"/>
                </a:solidFill>
              </a:rPr>
              <a:t>See </a:t>
            </a:r>
            <a:r>
              <a:rPr lang="en-US" dirty="0" smtClean="0">
                <a:solidFill>
                  <a:srgbClr val="0070C0"/>
                </a:solidFill>
                <a:hlinkClick r:id="rId2"/>
              </a:rPr>
              <a:t>http://www.rabbitmq.com/plugins.html</a:t>
            </a:r>
            <a:r>
              <a:rPr lang="en-US" dirty="0" smtClean="0">
                <a:solidFill>
                  <a:srgbClr val="0070C0"/>
                </a:solidFill>
              </a:rPr>
              <a:t> for a more complete list of official and community-developed plugins.</a:t>
            </a:r>
            <a:endParaRPr lang="en-US" dirty="0">
              <a:solidFill>
                <a:srgbClr val="0070C0"/>
              </a:solidFill>
            </a:endParaRPr>
          </a:p>
        </p:txBody>
      </p:sp>
    </p:spTree>
  </p:cSld>
  <p:clrMapOvr>
    <a:masterClrMapping/>
  </p:clrMapOvr>
  <p:transition advTm="5000">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642942"/>
          </a:xfrm>
        </p:spPr>
        <p:txBody>
          <a:bodyPr>
            <a:normAutofit/>
          </a:bodyPr>
          <a:lstStyle/>
          <a:p>
            <a:pPr algn="ctr"/>
            <a:r>
              <a:rPr lang="en-NZ" sz="3200" dirty="0" smtClean="0"/>
              <a:t>Why write a plugin?</a:t>
            </a:r>
            <a:endParaRPr lang="en-US" sz="3200" dirty="0"/>
          </a:p>
        </p:txBody>
      </p:sp>
      <p:sp>
        <p:nvSpPr>
          <p:cNvPr id="7" name="Content Placeholder 6"/>
          <p:cNvSpPr>
            <a:spLocks noGrp="1"/>
          </p:cNvSpPr>
          <p:nvPr>
            <p:ph idx="1"/>
          </p:nvPr>
        </p:nvSpPr>
        <p:spPr>
          <a:xfrm>
            <a:off x="457200" y="1000109"/>
            <a:ext cx="8229600" cy="3148972"/>
          </a:xfrm>
        </p:spPr>
        <p:txBody>
          <a:bodyPr lIns="108000" tIns="36000" rIns="108000" bIns="72000">
            <a:noAutofit/>
          </a:bodyPr>
          <a:lstStyle/>
          <a:p>
            <a:pPr>
              <a:lnSpc>
                <a:spcPct val="100000"/>
              </a:lnSpc>
              <a:spcBef>
                <a:spcPts val="0"/>
              </a:spcBef>
            </a:pPr>
            <a:r>
              <a:rPr lang="en-US" sz="1800" dirty="0" smtClean="0"/>
              <a:t>Enable your application to access internal RabbitMQ functionality that is not exposed via the AMQP interface</a:t>
            </a:r>
          </a:p>
          <a:p>
            <a:pPr>
              <a:lnSpc>
                <a:spcPct val="100000"/>
              </a:lnSpc>
              <a:spcBef>
                <a:spcPts val="0"/>
              </a:spcBef>
            </a:pPr>
            <a:endParaRPr lang="en-US" sz="1800" dirty="0" smtClean="0"/>
          </a:p>
          <a:p>
            <a:pPr>
              <a:lnSpc>
                <a:spcPct val="100000"/>
              </a:lnSpc>
              <a:spcBef>
                <a:spcPts val="0"/>
              </a:spcBef>
            </a:pPr>
            <a:r>
              <a:rPr lang="en-US" sz="1800" dirty="0" smtClean="0"/>
              <a:t>Plugins run in the same </a:t>
            </a:r>
            <a:r>
              <a:rPr lang="en-US" sz="1800" dirty="0" err="1" smtClean="0"/>
              <a:t>Erlang</a:t>
            </a:r>
            <a:r>
              <a:rPr lang="en-US" sz="1800" dirty="0" smtClean="0"/>
              <a:t> VM as the RabbitMQ broker</a:t>
            </a:r>
          </a:p>
          <a:p>
            <a:pPr lvl="1">
              <a:lnSpc>
                <a:spcPct val="100000"/>
              </a:lnSpc>
              <a:spcBef>
                <a:spcPts val="0"/>
              </a:spcBef>
            </a:pPr>
            <a:r>
              <a:rPr lang="en-US" sz="1800" dirty="0" smtClean="0"/>
              <a:t>This may improve performance for certain applications</a:t>
            </a:r>
          </a:p>
          <a:p>
            <a:pPr lvl="1">
              <a:lnSpc>
                <a:spcPct val="100000"/>
              </a:lnSpc>
              <a:spcBef>
                <a:spcPts val="0"/>
              </a:spcBef>
            </a:pPr>
            <a:endParaRPr lang="en-US" sz="1800" dirty="0" smtClean="0"/>
          </a:p>
          <a:p>
            <a:pPr>
              <a:lnSpc>
                <a:spcPct val="100000"/>
              </a:lnSpc>
              <a:spcBef>
                <a:spcPts val="0"/>
              </a:spcBef>
            </a:pPr>
            <a:r>
              <a:rPr lang="en-NZ" sz="1800" dirty="0" smtClean="0"/>
              <a:t>Can simplify deployment</a:t>
            </a:r>
            <a:endParaRPr lang="en-US" sz="1800" dirty="0" smtClean="0"/>
          </a:p>
          <a:p>
            <a:pPr lvl="1">
              <a:lnSpc>
                <a:spcPct val="100000"/>
              </a:lnSpc>
              <a:spcBef>
                <a:spcPts val="0"/>
              </a:spcBef>
            </a:pPr>
            <a:r>
              <a:rPr lang="en-US" sz="1800" dirty="0" smtClean="0"/>
              <a:t>Plugins can be packed with the broker as a single deployable unit</a:t>
            </a:r>
          </a:p>
          <a:p>
            <a:pPr>
              <a:lnSpc>
                <a:spcPct val="100000"/>
              </a:lnSpc>
              <a:spcBef>
                <a:spcPts val="0"/>
              </a:spcBef>
            </a:pPr>
            <a:endParaRPr lang="en-US" sz="1800" dirty="0" smtClean="0"/>
          </a:p>
        </p:txBody>
      </p:sp>
      <p:sp>
        <p:nvSpPr>
          <p:cNvPr id="4" name="TextBox 3"/>
          <p:cNvSpPr txBox="1"/>
          <p:nvPr/>
        </p:nvSpPr>
        <p:spPr>
          <a:xfrm>
            <a:off x="4716016" y="4809926"/>
            <a:ext cx="3744416" cy="923330"/>
          </a:xfrm>
          <a:prstGeom prst="rect">
            <a:avLst/>
          </a:prstGeom>
          <a:noFill/>
        </p:spPr>
        <p:txBody>
          <a:bodyPr wrap="square" rtlCol="0">
            <a:spAutoFit/>
          </a:bodyPr>
          <a:lstStyle/>
          <a:p>
            <a:r>
              <a:rPr lang="en-US" sz="1800" dirty="0" smtClean="0">
                <a:solidFill>
                  <a:srgbClr val="0070C0"/>
                </a:solidFill>
              </a:rPr>
              <a:t>Plugins must be written in </a:t>
            </a:r>
            <a:r>
              <a:rPr lang="en-US" sz="1800" dirty="0" err="1" smtClean="0">
                <a:solidFill>
                  <a:srgbClr val="0070C0"/>
                </a:solidFill>
              </a:rPr>
              <a:t>Erlang</a:t>
            </a:r>
            <a:r>
              <a:rPr lang="en-US" sz="1800" dirty="0" smtClean="0">
                <a:solidFill>
                  <a:srgbClr val="0070C0"/>
                </a:solidFill>
              </a:rPr>
              <a:t> and run in the same </a:t>
            </a:r>
            <a:r>
              <a:rPr lang="en-US" sz="1800" dirty="0" err="1" smtClean="0">
                <a:solidFill>
                  <a:srgbClr val="0070C0"/>
                </a:solidFill>
              </a:rPr>
              <a:t>Erlang</a:t>
            </a:r>
            <a:r>
              <a:rPr lang="en-US" sz="1800" dirty="0" smtClean="0">
                <a:solidFill>
                  <a:srgbClr val="0070C0"/>
                </a:solidFill>
              </a:rPr>
              <a:t> VM as the broker.</a:t>
            </a:r>
            <a:endParaRPr lang="en-US" sz="1800" dirty="0">
              <a:solidFill>
                <a:srgbClr val="0070C0"/>
              </a:solidFill>
            </a:endParaRPr>
          </a:p>
        </p:txBody>
      </p:sp>
    </p:spTree>
  </p:cSld>
  <p:clrMapOvr>
    <a:masterClrMapping/>
  </p:clrMapOvr>
  <p:transition advTm="5000">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7" y="44624"/>
            <a:ext cx="7629525" cy="722412"/>
          </a:xfrm>
        </p:spPr>
        <p:txBody>
          <a:bodyPr/>
          <a:lstStyle/>
          <a:p>
            <a:pPr algn="ctr"/>
            <a:r>
              <a:rPr lang="en-NZ" sz="3200" dirty="0" smtClean="0"/>
              <a:t>Comments on writing plugins</a:t>
            </a:r>
            <a:endParaRPr lang="en-US" sz="3200" dirty="0"/>
          </a:p>
        </p:txBody>
      </p:sp>
      <p:sp>
        <p:nvSpPr>
          <p:cNvPr id="3" name="Content Placeholder 2"/>
          <p:cNvSpPr>
            <a:spLocks noGrp="1"/>
          </p:cNvSpPr>
          <p:nvPr>
            <p:ph idx="1"/>
          </p:nvPr>
        </p:nvSpPr>
        <p:spPr>
          <a:xfrm>
            <a:off x="323528" y="908720"/>
            <a:ext cx="8550599" cy="5566693"/>
          </a:xfrm>
        </p:spPr>
        <p:txBody>
          <a:bodyPr/>
          <a:lstStyle/>
          <a:p>
            <a:pPr>
              <a:lnSpc>
                <a:spcPct val="100000"/>
              </a:lnSpc>
            </a:pPr>
            <a:r>
              <a:rPr lang="en-NZ" sz="2000" dirty="0" smtClean="0"/>
              <a:t>Not going to go into the gory details</a:t>
            </a:r>
          </a:p>
          <a:p>
            <a:pPr lvl="1">
              <a:lnSpc>
                <a:spcPct val="100000"/>
              </a:lnSpc>
            </a:pPr>
            <a:r>
              <a:rPr lang="en-NZ" sz="1800" dirty="0" smtClean="0"/>
              <a:t>The RabbitMQ team provides the </a:t>
            </a:r>
            <a:r>
              <a:rPr lang="en-NZ" sz="1800" i="1" dirty="0" smtClean="0"/>
              <a:t>RabbitMQ Public Umbrella</a:t>
            </a:r>
            <a:r>
              <a:rPr lang="en-NZ" sz="1800" dirty="0" smtClean="0"/>
              <a:t> to assist with plugin development</a:t>
            </a:r>
          </a:p>
          <a:p>
            <a:pPr lvl="2">
              <a:lnSpc>
                <a:spcPct val="100000"/>
              </a:lnSpc>
            </a:pPr>
            <a:r>
              <a:rPr lang="en-NZ" sz="1800" dirty="0" smtClean="0"/>
              <a:t>See </a:t>
            </a:r>
            <a:r>
              <a:rPr lang="en-NZ" sz="1800" dirty="0" smtClean="0">
                <a:hlinkClick r:id="rId2"/>
              </a:rPr>
              <a:t>http://www.rabbitmq.com/plugin-development.html</a:t>
            </a:r>
            <a:r>
              <a:rPr lang="en-NZ" sz="1800" dirty="0" smtClean="0"/>
              <a:t> and </a:t>
            </a:r>
            <a:r>
              <a:rPr lang="en-NZ" sz="1800" dirty="0" smtClean="0">
                <a:hlinkClick r:id="rId3"/>
              </a:rPr>
              <a:t>http://manning.com/videla/</a:t>
            </a:r>
            <a:r>
              <a:rPr lang="en-NZ" sz="1800" dirty="0" smtClean="0"/>
              <a:t> </a:t>
            </a:r>
          </a:p>
          <a:p>
            <a:pPr lvl="1">
              <a:lnSpc>
                <a:spcPct val="100000"/>
              </a:lnSpc>
            </a:pPr>
            <a:r>
              <a:rPr lang="en-NZ" sz="1800" dirty="0" smtClean="0"/>
              <a:t>Study and borrow code from existing plugins!</a:t>
            </a:r>
          </a:p>
          <a:p>
            <a:pPr lvl="1">
              <a:lnSpc>
                <a:spcPct val="100000"/>
              </a:lnSpc>
            </a:pPr>
            <a:endParaRPr lang="en-NZ" sz="1800" dirty="0" smtClean="0"/>
          </a:p>
          <a:p>
            <a:pPr>
              <a:lnSpc>
                <a:spcPct val="100000"/>
              </a:lnSpc>
            </a:pPr>
            <a:r>
              <a:rPr lang="en-NZ" sz="2000" dirty="0" smtClean="0"/>
              <a:t>Desirable to have a reasonable knowledge of RabbitMQ internals</a:t>
            </a:r>
          </a:p>
          <a:p>
            <a:pPr lvl="1">
              <a:lnSpc>
                <a:spcPct val="100000"/>
              </a:lnSpc>
            </a:pPr>
            <a:r>
              <a:rPr lang="en-NZ" sz="1800" dirty="0" smtClean="0"/>
              <a:t>API’s</a:t>
            </a:r>
          </a:p>
          <a:p>
            <a:pPr lvl="1">
              <a:lnSpc>
                <a:spcPct val="100000"/>
              </a:lnSpc>
            </a:pPr>
            <a:r>
              <a:rPr lang="en-NZ" sz="1800" dirty="0" smtClean="0"/>
              <a:t>Boot steps</a:t>
            </a:r>
          </a:p>
          <a:p>
            <a:pPr lvl="1">
              <a:lnSpc>
                <a:spcPct val="100000"/>
              </a:lnSpc>
            </a:pPr>
            <a:r>
              <a:rPr lang="en-NZ" sz="1800" dirty="0" smtClean="0"/>
              <a:t>...</a:t>
            </a:r>
          </a:p>
          <a:p>
            <a:pPr>
              <a:lnSpc>
                <a:spcPct val="100000"/>
              </a:lnSpc>
            </a:pPr>
            <a:r>
              <a:rPr lang="en-NZ" sz="2000" dirty="0" smtClean="0"/>
              <a:t>Beware of minor changes to internals between versions</a:t>
            </a:r>
          </a:p>
          <a:p>
            <a:pPr lvl="1">
              <a:lnSpc>
                <a:spcPct val="100000"/>
              </a:lnSpc>
            </a:pPr>
            <a:r>
              <a:rPr lang="en-NZ" sz="1800" dirty="0" smtClean="0"/>
              <a:t>Can break plugins</a:t>
            </a:r>
          </a:p>
          <a:p>
            <a:pPr lvl="1">
              <a:lnSpc>
                <a:spcPct val="100000"/>
              </a:lnSpc>
            </a:pPr>
            <a:r>
              <a:rPr lang="en-NZ" sz="1800" dirty="0" smtClean="0"/>
              <a:t>Far less of a problem with newer versions of RabbitMQ, but be careful</a:t>
            </a:r>
          </a:p>
          <a:p>
            <a:pPr>
              <a:lnSpc>
                <a:spcPct val="100000"/>
              </a:lnSpc>
            </a:pPr>
            <a:endParaRPr lang="en-US" sz="1600" dirty="0" smtClean="0"/>
          </a:p>
        </p:txBody>
      </p:sp>
    </p:spTree>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642942"/>
          </a:xfrm>
        </p:spPr>
        <p:txBody>
          <a:bodyPr>
            <a:normAutofit/>
          </a:bodyPr>
          <a:lstStyle/>
          <a:p>
            <a:pPr algn="ctr"/>
            <a:r>
              <a:rPr lang="en-NZ" sz="3200" dirty="0" smtClean="0"/>
              <a:t>RabbitMQ boot steps</a:t>
            </a:r>
            <a:endParaRPr lang="en-US" sz="3200" dirty="0"/>
          </a:p>
        </p:txBody>
      </p:sp>
      <p:sp>
        <p:nvSpPr>
          <p:cNvPr id="7" name="Content Placeholder 6"/>
          <p:cNvSpPr>
            <a:spLocks noGrp="1"/>
          </p:cNvSpPr>
          <p:nvPr>
            <p:ph idx="1"/>
          </p:nvPr>
        </p:nvSpPr>
        <p:spPr>
          <a:xfrm>
            <a:off x="457200" y="1000108"/>
            <a:ext cx="8229600" cy="5381220"/>
          </a:xfrm>
        </p:spPr>
        <p:txBody>
          <a:bodyPr lIns="108000" tIns="36000" rIns="108000" bIns="72000">
            <a:noAutofit/>
          </a:bodyPr>
          <a:lstStyle/>
          <a:p>
            <a:pPr>
              <a:lnSpc>
                <a:spcPct val="100000"/>
              </a:lnSpc>
              <a:spcBef>
                <a:spcPts val="0"/>
              </a:spcBef>
              <a:buClrTx/>
              <a:buSzPct val="100000"/>
            </a:pPr>
            <a:r>
              <a:rPr lang="en-US" sz="1800" dirty="0" smtClean="0"/>
              <a:t>When RabbitMQ starts it goes through a series of “boot steps”</a:t>
            </a:r>
          </a:p>
          <a:p>
            <a:pPr lvl="1">
              <a:lnSpc>
                <a:spcPct val="100000"/>
              </a:lnSpc>
              <a:spcBef>
                <a:spcPts val="0"/>
              </a:spcBef>
              <a:buClrTx/>
              <a:buSzPct val="100000"/>
            </a:pPr>
            <a:r>
              <a:rPr lang="en-US" sz="1600" dirty="0" smtClean="0"/>
              <a:t>These steps take care of initializing the core components of the broker in a specific order</a:t>
            </a:r>
          </a:p>
          <a:p>
            <a:pPr lvl="2">
              <a:lnSpc>
                <a:spcPct val="100000"/>
              </a:lnSpc>
              <a:spcBef>
                <a:spcPts val="0"/>
              </a:spcBef>
              <a:buClrTx/>
              <a:buSzPct val="100000"/>
            </a:pPr>
            <a:r>
              <a:rPr lang="en-US" sz="1600" dirty="0" smtClean="0"/>
              <a:t>The idea is that each sub-system that forms part of RabbitMQ as a whole will declare on which other sub-systems it depends and, if it is successfully started, which other systems it will enable</a:t>
            </a:r>
          </a:p>
          <a:p>
            <a:pPr lvl="1">
              <a:lnSpc>
                <a:spcPct val="100000"/>
              </a:lnSpc>
              <a:spcBef>
                <a:spcPts val="0"/>
              </a:spcBef>
              <a:buClrTx/>
              <a:buSzPct val="100000"/>
            </a:pPr>
            <a:r>
              <a:rPr lang="en-US" sz="1600" dirty="0" smtClean="0"/>
              <a:t>The boot step approach seems quite unique to RabbitMQ</a:t>
            </a:r>
          </a:p>
          <a:p>
            <a:pPr lvl="2">
              <a:lnSpc>
                <a:spcPct val="100000"/>
              </a:lnSpc>
              <a:spcBef>
                <a:spcPts val="0"/>
              </a:spcBef>
              <a:buClrTx/>
              <a:buSzPct val="100000"/>
            </a:pPr>
            <a:r>
              <a:rPr lang="en-US" sz="1600" dirty="0" smtClean="0"/>
              <a:t>Although others have now borrowed the idea…</a:t>
            </a:r>
          </a:p>
          <a:p>
            <a:pPr lvl="2">
              <a:lnSpc>
                <a:spcPct val="100000"/>
              </a:lnSpc>
              <a:spcBef>
                <a:spcPts val="0"/>
              </a:spcBef>
              <a:buClrTx/>
              <a:buSzPct val="100000"/>
            </a:pPr>
            <a:endParaRPr lang="en-NZ" sz="1600" dirty="0" smtClean="0"/>
          </a:p>
          <a:p>
            <a:pPr lvl="2">
              <a:lnSpc>
                <a:spcPct val="100000"/>
              </a:lnSpc>
              <a:spcBef>
                <a:spcPts val="0"/>
              </a:spcBef>
              <a:buClrTx/>
              <a:buSzPct val="100000"/>
            </a:pPr>
            <a:endParaRPr lang="en-US" sz="1600" dirty="0" smtClean="0"/>
          </a:p>
          <a:p>
            <a:pPr>
              <a:lnSpc>
                <a:spcPct val="100000"/>
              </a:lnSpc>
              <a:spcBef>
                <a:spcPts val="0"/>
              </a:spcBef>
              <a:buClrTx/>
              <a:buSzPct val="100000"/>
            </a:pPr>
            <a:r>
              <a:rPr lang="en-US" sz="1800" dirty="0" smtClean="0"/>
              <a:t>The "boot step" implementation </a:t>
            </a:r>
            <a:r>
              <a:rPr lang="en-US" sz="1800" u="sng" dirty="0" smtClean="0"/>
              <a:t>relies on adding custom attributes</a:t>
            </a:r>
            <a:r>
              <a:rPr lang="en-US" sz="1800" dirty="0" smtClean="0"/>
              <a:t> to Erlang modules that declare:</a:t>
            </a:r>
          </a:p>
          <a:p>
            <a:pPr lvl="1">
              <a:lnSpc>
                <a:spcPct val="100000"/>
              </a:lnSpc>
              <a:spcBef>
                <a:spcPts val="0"/>
              </a:spcBef>
              <a:buClrTx/>
              <a:buSzPct val="100000"/>
            </a:pPr>
            <a:r>
              <a:rPr lang="en-US" sz="1600" dirty="0" smtClean="0"/>
              <a:t>How to start a boot step</a:t>
            </a:r>
          </a:p>
          <a:p>
            <a:pPr lvl="1">
              <a:lnSpc>
                <a:spcPct val="100000"/>
              </a:lnSpc>
              <a:spcBef>
                <a:spcPts val="0"/>
              </a:spcBef>
              <a:buClrTx/>
              <a:buSzPct val="100000"/>
            </a:pPr>
            <a:r>
              <a:rPr lang="en-US" sz="1600" dirty="0" smtClean="0"/>
              <a:t>What other boot steps it depends on; and </a:t>
            </a:r>
          </a:p>
          <a:p>
            <a:pPr lvl="1">
              <a:lnSpc>
                <a:spcPct val="100000"/>
              </a:lnSpc>
              <a:spcBef>
                <a:spcPts val="0"/>
              </a:spcBef>
              <a:buClrTx/>
              <a:buSzPct val="100000"/>
            </a:pPr>
            <a:r>
              <a:rPr lang="en-US" sz="1600" dirty="0" smtClean="0"/>
              <a:t>Which boot steps it will enable</a:t>
            </a:r>
          </a:p>
          <a:p>
            <a:pPr lvl="1">
              <a:lnSpc>
                <a:spcPct val="100000"/>
              </a:lnSpc>
              <a:spcBef>
                <a:spcPts val="0"/>
              </a:spcBef>
              <a:buClrTx/>
              <a:buSzPct val="100000"/>
              <a:buNone/>
            </a:pPr>
            <a:endParaRPr lang="en-US" sz="1600" dirty="0" smtClean="0"/>
          </a:p>
          <a:p>
            <a:pPr lvl="1">
              <a:lnSpc>
                <a:spcPct val="100000"/>
              </a:lnSpc>
              <a:spcBef>
                <a:spcPts val="0"/>
              </a:spcBef>
              <a:buClrTx/>
              <a:buSzPct val="100000"/>
              <a:buNone/>
            </a:pPr>
            <a:r>
              <a:rPr lang="en-US" sz="1600" dirty="0" smtClean="0"/>
              <a:t>... all very sneaky</a:t>
            </a:r>
          </a:p>
          <a:p>
            <a:pPr>
              <a:lnSpc>
                <a:spcPct val="100000"/>
              </a:lnSpc>
              <a:spcBef>
                <a:spcPts val="0"/>
              </a:spcBef>
              <a:buClrTx/>
              <a:buSzPct val="100000"/>
            </a:pPr>
            <a:endParaRPr lang="en-US" sz="1800" dirty="0" smtClean="0"/>
          </a:p>
        </p:txBody>
      </p:sp>
      <p:sp>
        <p:nvSpPr>
          <p:cNvPr id="4" name="TextBox 3"/>
          <p:cNvSpPr txBox="1"/>
          <p:nvPr/>
        </p:nvSpPr>
        <p:spPr>
          <a:xfrm>
            <a:off x="5004048" y="5085184"/>
            <a:ext cx="3538736" cy="1200329"/>
          </a:xfrm>
          <a:prstGeom prst="rect">
            <a:avLst/>
          </a:prstGeom>
          <a:noFill/>
        </p:spPr>
        <p:txBody>
          <a:bodyPr wrap="square" rtlCol="0">
            <a:spAutoFit/>
          </a:bodyPr>
          <a:lstStyle/>
          <a:p>
            <a:r>
              <a:rPr lang="en-US" sz="1200" i="1" dirty="0" smtClean="0">
                <a:solidFill>
                  <a:srgbClr val="0070C0"/>
                </a:solidFill>
              </a:rPr>
              <a:t>Boot steps take care of starting the many sub systems that compose RabbitMQ respecting order and dependencies. The boot step approach was devised by Tony </a:t>
            </a:r>
            <a:r>
              <a:rPr lang="en-US" sz="1200" i="1" dirty="0" err="1" smtClean="0">
                <a:solidFill>
                  <a:srgbClr val="0070C0"/>
                </a:solidFill>
              </a:rPr>
              <a:t>Garnock</a:t>
            </a:r>
            <a:r>
              <a:rPr lang="en-US" sz="1200" i="1" dirty="0" smtClean="0">
                <a:solidFill>
                  <a:srgbClr val="0070C0"/>
                </a:solidFill>
              </a:rPr>
              <a:t>-Jones (</a:t>
            </a:r>
            <a:r>
              <a:rPr lang="en-US" sz="1200" i="1" dirty="0" smtClean="0">
                <a:solidFill>
                  <a:srgbClr val="0070C0"/>
                </a:solidFill>
                <a:hlinkClick r:id="rId2"/>
              </a:rPr>
              <a:t>http://homepages.kcbbs.gen.nz/tonyg/</a:t>
            </a:r>
            <a:r>
              <a:rPr lang="en-US" sz="1200" i="1" dirty="0" smtClean="0">
                <a:solidFill>
                  <a:srgbClr val="0070C0"/>
                </a:solidFill>
              </a:rPr>
              <a:t>), one of the original RabbitMQ developers.</a:t>
            </a:r>
            <a:endParaRPr lang="en-US" sz="1200" i="1" dirty="0">
              <a:solidFill>
                <a:srgbClr val="0070C0"/>
              </a:solidFill>
            </a:endParaRPr>
          </a:p>
        </p:txBody>
      </p:sp>
      <p:sp>
        <p:nvSpPr>
          <p:cNvPr id="5" name="TextBox 4"/>
          <p:cNvSpPr txBox="1"/>
          <p:nvPr/>
        </p:nvSpPr>
        <p:spPr>
          <a:xfrm>
            <a:off x="72008" y="6623774"/>
            <a:ext cx="5292080" cy="215444"/>
          </a:xfrm>
          <a:prstGeom prst="rect">
            <a:avLst/>
          </a:prstGeom>
          <a:noFill/>
        </p:spPr>
        <p:txBody>
          <a:bodyPr wrap="square" rtlCol="0">
            <a:spAutoFit/>
          </a:bodyPr>
          <a:lstStyle/>
          <a:p>
            <a:pPr algn="l"/>
            <a:r>
              <a:rPr lang="en-US" sz="800" dirty="0" smtClean="0"/>
              <a:t>Much of this material is adapted from https://github.com/videlalvaro/rabbit-internals.</a:t>
            </a:r>
            <a:endParaRPr lang="en-US" sz="800" dirty="0"/>
          </a:p>
        </p:txBody>
      </p:sp>
    </p:spTree>
  </p:cSld>
  <p:clrMapOvr>
    <a:masterClrMapping/>
  </p:clrMapOvr>
  <p:transition advTm="5000">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42942"/>
          </a:xfrm>
        </p:spPr>
        <p:txBody>
          <a:bodyPr>
            <a:normAutofit/>
          </a:bodyPr>
          <a:lstStyle/>
          <a:p>
            <a:pPr algn="ctr"/>
            <a:r>
              <a:rPr lang="en-NZ" sz="3200" dirty="0" smtClean="0"/>
              <a:t>RabbitMQ boot steps</a:t>
            </a:r>
            <a:endParaRPr lang="en-US" sz="3200" dirty="0"/>
          </a:p>
        </p:txBody>
      </p:sp>
      <p:sp>
        <p:nvSpPr>
          <p:cNvPr id="7" name="Content Placeholder 6"/>
          <p:cNvSpPr>
            <a:spLocks noGrp="1"/>
          </p:cNvSpPr>
          <p:nvPr>
            <p:ph idx="1"/>
          </p:nvPr>
        </p:nvSpPr>
        <p:spPr>
          <a:xfrm>
            <a:off x="457200" y="1000108"/>
            <a:ext cx="8229600" cy="5126055"/>
          </a:xfrm>
        </p:spPr>
        <p:txBody>
          <a:bodyPr lIns="108000" tIns="36000" rIns="108000" bIns="72000">
            <a:noAutofit/>
          </a:bodyPr>
          <a:lstStyle/>
          <a:p>
            <a:pPr>
              <a:lnSpc>
                <a:spcPct val="100000"/>
              </a:lnSpc>
              <a:spcBef>
                <a:spcPts val="0"/>
              </a:spcBef>
              <a:buClrTx/>
              <a:buSzPct val="100000"/>
            </a:pPr>
            <a:r>
              <a:rPr lang="en-US" sz="1800" dirty="0" smtClean="0"/>
              <a:t>Consider the "</a:t>
            </a:r>
            <a:r>
              <a:rPr lang="en-US" sz="1800" dirty="0" smtClean="0">
                <a:latin typeface="Courier New" pitchFamily="49" charset="0"/>
                <a:cs typeface="Courier New" pitchFamily="49" charset="0"/>
              </a:rPr>
              <a:t>recovery</a:t>
            </a:r>
            <a:r>
              <a:rPr lang="en-US" sz="1800" dirty="0" smtClean="0"/>
              <a:t>" boot step:</a:t>
            </a:r>
          </a:p>
          <a:p>
            <a:pPr>
              <a:lnSpc>
                <a:spcPct val="100000"/>
              </a:lnSpc>
              <a:spcBef>
                <a:spcPts val="0"/>
              </a:spcBef>
              <a:buClrTx/>
              <a:buSzPct val="100000"/>
            </a:pPr>
            <a:endParaRPr lang="en-NZ" sz="1600" dirty="0" smtClean="0"/>
          </a:p>
          <a:p>
            <a:pPr>
              <a:lnSpc>
                <a:spcPct val="100000"/>
              </a:lnSpc>
              <a:spcBef>
                <a:spcPts val="0"/>
              </a:spcBef>
              <a:buClrTx/>
              <a:buSzPct val="100000"/>
            </a:pPr>
            <a:endParaRPr lang="en-NZ" sz="1600" dirty="0" smtClean="0"/>
          </a:p>
          <a:p>
            <a:pPr>
              <a:lnSpc>
                <a:spcPct val="100000"/>
              </a:lnSpc>
              <a:spcBef>
                <a:spcPts val="0"/>
              </a:spcBef>
              <a:buClrTx/>
              <a:buSzPct val="100000"/>
            </a:pPr>
            <a:endParaRPr lang="en-NZ" sz="1600" dirty="0" smtClean="0"/>
          </a:p>
          <a:p>
            <a:pPr>
              <a:lnSpc>
                <a:spcPct val="100000"/>
              </a:lnSpc>
              <a:spcBef>
                <a:spcPts val="0"/>
              </a:spcBef>
              <a:buClrTx/>
              <a:buSzPct val="100000"/>
            </a:pPr>
            <a:endParaRPr lang="en-NZ" sz="1600" dirty="0" smtClean="0"/>
          </a:p>
          <a:p>
            <a:pPr>
              <a:lnSpc>
                <a:spcPct val="100000"/>
              </a:lnSpc>
              <a:spcBef>
                <a:spcPts val="0"/>
              </a:spcBef>
              <a:buClrTx/>
              <a:buSzPct val="100000"/>
              <a:buNone/>
            </a:pPr>
            <a:endParaRPr lang="en-US" sz="1600" dirty="0" smtClean="0"/>
          </a:p>
          <a:p>
            <a:pPr>
              <a:lnSpc>
                <a:spcPct val="100000"/>
              </a:lnSpc>
              <a:spcBef>
                <a:spcPts val="0"/>
              </a:spcBef>
              <a:buClrTx/>
              <a:buSzPct val="100000"/>
            </a:pPr>
            <a:r>
              <a:rPr lang="en-US" sz="1800" dirty="0" smtClean="0"/>
              <a:t>This boot step:</a:t>
            </a:r>
          </a:p>
          <a:p>
            <a:pPr lvl="1">
              <a:lnSpc>
                <a:spcPct val="100000"/>
              </a:lnSpc>
              <a:spcBef>
                <a:spcPts val="0"/>
              </a:spcBef>
              <a:buClrTx/>
              <a:buSzPct val="100000"/>
            </a:pPr>
            <a:r>
              <a:rPr lang="en-US" sz="1600" dirty="0" smtClean="0"/>
              <a:t>Requires the </a:t>
            </a:r>
            <a:r>
              <a:rPr lang="en-US" sz="1600" dirty="0" err="1" smtClean="0">
                <a:latin typeface="Courier New" pitchFamily="49" charset="0"/>
                <a:cs typeface="Courier New" pitchFamily="49" charset="0"/>
              </a:rPr>
              <a:t>empty_db_check</a:t>
            </a:r>
            <a:r>
              <a:rPr lang="en-US" sz="1600" dirty="0" smtClean="0"/>
              <a:t> boot step to have been performed; and</a:t>
            </a:r>
          </a:p>
          <a:p>
            <a:pPr lvl="1">
              <a:lnSpc>
                <a:spcPct val="100000"/>
              </a:lnSpc>
              <a:spcBef>
                <a:spcPts val="0"/>
              </a:spcBef>
              <a:buClrTx/>
              <a:buSzPct val="100000"/>
            </a:pPr>
            <a:r>
              <a:rPr lang="en-US" sz="1600" dirty="0" smtClean="0"/>
              <a:t>Enables the </a:t>
            </a:r>
            <a:r>
              <a:rPr lang="en-US" sz="1600" dirty="0" err="1" smtClean="0">
                <a:latin typeface="Courier New" pitchFamily="49" charset="0"/>
                <a:cs typeface="Courier New" pitchFamily="49" charset="0"/>
              </a:rPr>
              <a:t>routing_ready</a:t>
            </a:r>
            <a:r>
              <a:rPr lang="en-US" sz="1600" dirty="0" smtClean="0"/>
              <a:t> boot step</a:t>
            </a:r>
          </a:p>
          <a:p>
            <a:pPr lvl="1">
              <a:lnSpc>
                <a:spcPct val="100000"/>
              </a:lnSpc>
              <a:spcBef>
                <a:spcPts val="0"/>
              </a:spcBef>
              <a:buClrTx/>
              <a:buSzPct val="100000"/>
            </a:pPr>
            <a:r>
              <a:rPr lang="en-US" sz="1600" dirty="0" smtClean="0"/>
              <a:t>The </a:t>
            </a:r>
            <a:r>
              <a:rPr lang="en-US" sz="1600" dirty="0" err="1" smtClean="0">
                <a:latin typeface="Courier New" pitchFamily="49" charset="0"/>
                <a:cs typeface="Courier New" pitchFamily="49" charset="0"/>
              </a:rPr>
              <a:t>mfa</a:t>
            </a:r>
            <a:r>
              <a:rPr lang="en-US" sz="1600" dirty="0" smtClean="0"/>
              <a:t> directive specifies the </a:t>
            </a:r>
            <a:r>
              <a:rPr lang="en-US" sz="1600" dirty="0" err="1" smtClean="0"/>
              <a:t>module:function</a:t>
            </a:r>
            <a:r>
              <a:rPr lang="en-US" sz="1600" dirty="0" smtClean="0"/>
              <a:t> to call in order to perform this boot step and the arguments for the call</a:t>
            </a:r>
          </a:p>
          <a:p>
            <a:pPr lvl="2">
              <a:lnSpc>
                <a:spcPct val="100000"/>
              </a:lnSpc>
              <a:spcBef>
                <a:spcPts val="0"/>
              </a:spcBef>
              <a:buClrTx/>
              <a:buSzPct val="100000"/>
            </a:pPr>
            <a:r>
              <a:rPr lang="en-NZ" sz="1600" dirty="0" smtClean="0"/>
              <a:t>There may be zero or more </a:t>
            </a:r>
            <a:r>
              <a:rPr lang="en-NZ" sz="1600" dirty="0" err="1" smtClean="0">
                <a:latin typeface="Courier New" pitchFamily="49" charset="0"/>
                <a:cs typeface="Courier New" pitchFamily="49" charset="0"/>
              </a:rPr>
              <a:t>mfa</a:t>
            </a:r>
            <a:r>
              <a:rPr lang="en-NZ" sz="1600" dirty="0" smtClean="0"/>
              <a:t> directives</a:t>
            </a:r>
            <a:endParaRPr lang="en-US" sz="1600" dirty="0" smtClean="0"/>
          </a:p>
          <a:p>
            <a:pPr>
              <a:lnSpc>
                <a:spcPct val="100000"/>
              </a:lnSpc>
              <a:spcBef>
                <a:spcPts val="0"/>
              </a:spcBef>
              <a:buClrTx/>
              <a:buSzPct val="100000"/>
            </a:pPr>
            <a:endParaRPr lang="en-US" sz="1800" dirty="0" smtClean="0"/>
          </a:p>
          <a:p>
            <a:pPr>
              <a:lnSpc>
                <a:spcPct val="100000"/>
              </a:lnSpc>
              <a:spcBef>
                <a:spcPts val="0"/>
              </a:spcBef>
              <a:buClrTx/>
              <a:buSzPct val="100000"/>
            </a:pPr>
            <a:r>
              <a:rPr lang="en-US" sz="1800" dirty="0" smtClean="0"/>
              <a:t>Seems simple enough... what's the big deal?... why not just have a simple sequence of function calls?</a:t>
            </a:r>
          </a:p>
        </p:txBody>
      </p:sp>
      <p:sp>
        <p:nvSpPr>
          <p:cNvPr id="4" name="TextBox 3"/>
          <p:cNvSpPr txBox="1"/>
          <p:nvPr/>
        </p:nvSpPr>
        <p:spPr>
          <a:xfrm>
            <a:off x="5508104" y="5445224"/>
            <a:ext cx="3096344" cy="338554"/>
          </a:xfrm>
          <a:prstGeom prst="rect">
            <a:avLst/>
          </a:prstGeom>
          <a:noFill/>
        </p:spPr>
        <p:txBody>
          <a:bodyPr wrap="square" rtlCol="0">
            <a:spAutoFit/>
          </a:bodyPr>
          <a:lstStyle/>
          <a:p>
            <a:pPr algn="r"/>
            <a:r>
              <a:rPr lang="en-NZ" i="1" dirty="0" smtClean="0">
                <a:solidFill>
                  <a:srgbClr val="0070C0"/>
                </a:solidFill>
              </a:rPr>
              <a:t>Well, it’s not quite that simple...</a:t>
            </a:r>
            <a:endParaRPr lang="en-US" i="1" dirty="0">
              <a:solidFill>
                <a:srgbClr val="0070C0"/>
              </a:solidFill>
            </a:endParaRPr>
          </a:p>
        </p:txBody>
      </p:sp>
      <p:sp>
        <p:nvSpPr>
          <p:cNvPr id="5" name="TextBox 4"/>
          <p:cNvSpPr txBox="1"/>
          <p:nvPr/>
        </p:nvSpPr>
        <p:spPr>
          <a:xfrm>
            <a:off x="820042" y="1477233"/>
            <a:ext cx="7866758" cy="1015663"/>
          </a:xfrm>
          <a:prstGeom prst="rect">
            <a:avLst/>
          </a:prstGeom>
          <a:solidFill>
            <a:srgbClr val="F6FF7D"/>
          </a:solidFill>
          <a:effectLst>
            <a:outerShdw blurRad="50800" dist="50800" dir="5400000" algn="ctr" rotWithShape="0">
              <a:schemeClr val="bg1"/>
            </a:outerShdw>
          </a:effectLst>
        </p:spPr>
        <p:txBody>
          <a:bodyPr wrap="square">
            <a:spAutoFit/>
          </a:bodyPr>
          <a:lstStyle/>
          <a:p>
            <a:pPr algn="just"/>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rabbit_boot_step</a:t>
            </a:r>
            <a:r>
              <a:rPr lang="en-US" sz="1200" dirty="0" smtClean="0">
                <a:latin typeface="Courier New" pitchFamily="49" charset="0"/>
                <a:cs typeface="Courier New" pitchFamily="49" charset="0"/>
              </a:rPr>
              <a:t>({recovery,</a:t>
            </a:r>
          </a:p>
          <a:p>
            <a:pPr algn="just"/>
            <a:r>
              <a:rPr lang="en-US" sz="1200" dirty="0" smtClean="0">
                <a:latin typeface="Courier New" pitchFamily="49" charset="0"/>
                <a:cs typeface="Courier New" pitchFamily="49" charset="0"/>
              </a:rPr>
              <a:t>                   [{description, "exchange, queue and binding recovery"},</a:t>
            </a:r>
          </a:p>
          <a:p>
            <a:pPr algn="just"/>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mfa</a:t>
            </a:r>
            <a:r>
              <a:rPr lang="en-US" sz="1200" dirty="0" smtClean="0">
                <a:latin typeface="Courier New" pitchFamily="49" charset="0"/>
                <a:cs typeface="Courier New" pitchFamily="49" charset="0"/>
              </a:rPr>
              <a:t>,         {rabbit, recover, []}},</a:t>
            </a:r>
          </a:p>
          <a:p>
            <a:pPr algn="just"/>
            <a:r>
              <a:rPr lang="en-US" sz="1200" dirty="0" smtClean="0">
                <a:latin typeface="Courier New" pitchFamily="49" charset="0"/>
                <a:cs typeface="Courier New" pitchFamily="49" charset="0"/>
              </a:rPr>
              <a:t>                    {requires,    </a:t>
            </a:r>
            <a:r>
              <a:rPr lang="en-US" sz="1200" dirty="0" err="1" smtClean="0">
                <a:latin typeface="Courier New" pitchFamily="49" charset="0"/>
                <a:cs typeface="Courier New" pitchFamily="49" charset="0"/>
              </a:rPr>
              <a:t>empty_db_check</a:t>
            </a:r>
            <a:r>
              <a:rPr lang="en-US" sz="1200" dirty="0" smtClean="0">
                <a:latin typeface="Courier New" pitchFamily="49" charset="0"/>
                <a:cs typeface="Courier New" pitchFamily="49" charset="0"/>
              </a:rPr>
              <a:t>},</a:t>
            </a:r>
          </a:p>
          <a:p>
            <a:pPr algn="just"/>
            <a:r>
              <a:rPr lang="en-US" sz="1200" dirty="0" smtClean="0">
                <a:latin typeface="Courier New" pitchFamily="49" charset="0"/>
                <a:cs typeface="Courier New" pitchFamily="49" charset="0"/>
              </a:rPr>
              <a:t>                    {enables,     </a:t>
            </a:r>
            <a:r>
              <a:rPr lang="en-US" sz="1200" dirty="0" err="1" smtClean="0">
                <a:latin typeface="Courier New" pitchFamily="49" charset="0"/>
                <a:cs typeface="Courier New" pitchFamily="49" charset="0"/>
              </a:rPr>
              <a:t>routing_ready</a:t>
            </a:r>
            <a:r>
              <a:rPr lang="en-US" sz="1200" dirty="0" smtClean="0">
                <a:latin typeface="Courier New" pitchFamily="49" charset="0"/>
                <a:cs typeface="Courier New" pitchFamily="49" charset="0"/>
              </a:rPr>
              <a:t>}]}).</a:t>
            </a:r>
            <a:endParaRPr lang="en-US" sz="1200" dirty="0">
              <a:latin typeface="Courier New" pitchFamily="49" charset="0"/>
              <a:cs typeface="Courier New" pitchFamily="49" charset="0"/>
            </a:endParaRPr>
          </a:p>
        </p:txBody>
      </p:sp>
    </p:spTree>
  </p:cSld>
  <p:clrMapOvr>
    <a:masterClrMapping/>
  </p:clrMapOvr>
  <p:transition advTm="5000">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42942"/>
          </a:xfrm>
        </p:spPr>
        <p:txBody>
          <a:bodyPr>
            <a:normAutofit/>
          </a:bodyPr>
          <a:lstStyle/>
          <a:p>
            <a:pPr algn="ctr"/>
            <a:r>
              <a:rPr lang="en-NZ" sz="3200" dirty="0" smtClean="0"/>
              <a:t>RabbitMQ boot steps</a:t>
            </a:r>
            <a:endParaRPr lang="en-US" sz="3200" dirty="0"/>
          </a:p>
        </p:txBody>
      </p:sp>
      <p:sp>
        <p:nvSpPr>
          <p:cNvPr id="7" name="Content Placeholder 6"/>
          <p:cNvSpPr>
            <a:spLocks noGrp="1"/>
          </p:cNvSpPr>
          <p:nvPr>
            <p:ph idx="1"/>
          </p:nvPr>
        </p:nvSpPr>
        <p:spPr>
          <a:xfrm>
            <a:off x="467544" y="908720"/>
            <a:ext cx="8229600" cy="5544616"/>
          </a:xfrm>
        </p:spPr>
        <p:txBody>
          <a:bodyPr lIns="108000" tIns="36000" rIns="108000" bIns="72000">
            <a:noAutofit/>
          </a:bodyPr>
          <a:lstStyle/>
          <a:p>
            <a:pPr>
              <a:lnSpc>
                <a:spcPct val="100000"/>
              </a:lnSpc>
              <a:spcBef>
                <a:spcPts val="0"/>
              </a:spcBef>
              <a:buClrTx/>
              <a:buSzPct val="100000"/>
            </a:pPr>
            <a:r>
              <a:rPr lang="en-US" sz="1800" dirty="0" smtClean="0"/>
              <a:t>Boot steps can be separated into groups</a:t>
            </a:r>
          </a:p>
          <a:p>
            <a:pPr lvl="1">
              <a:lnSpc>
                <a:spcPct val="100000"/>
              </a:lnSpc>
              <a:spcBef>
                <a:spcPts val="0"/>
              </a:spcBef>
              <a:buClrTx/>
              <a:buSzPct val="100000"/>
            </a:pPr>
            <a:r>
              <a:rPr lang="en-US" sz="1600" dirty="0" smtClean="0"/>
              <a:t>One group of boot steps can be enabled by another</a:t>
            </a:r>
          </a:p>
          <a:p>
            <a:pPr lvl="2">
              <a:lnSpc>
                <a:spcPct val="100000"/>
              </a:lnSpc>
              <a:spcBef>
                <a:spcPts val="0"/>
              </a:spcBef>
              <a:buClrTx/>
              <a:buSzPct val="100000"/>
            </a:pPr>
            <a:r>
              <a:rPr lang="en-US" sz="1600" dirty="0" smtClean="0"/>
              <a:t>For example, </a:t>
            </a:r>
            <a:r>
              <a:rPr lang="en-US" sz="1600" dirty="0" err="1" smtClean="0">
                <a:latin typeface="Courier New" pitchFamily="49" charset="0"/>
                <a:cs typeface="Courier New" pitchFamily="49" charset="0"/>
              </a:rPr>
              <a:t>routing_ready</a:t>
            </a:r>
            <a:r>
              <a:rPr lang="en-US" sz="1600" dirty="0" smtClean="0"/>
              <a:t> may be enabled by many other boot steps, not just the </a:t>
            </a:r>
            <a:r>
              <a:rPr lang="en-US" sz="1600" dirty="0" smtClean="0">
                <a:latin typeface="Courier New" pitchFamily="49" charset="0"/>
                <a:cs typeface="Courier New" pitchFamily="49" charset="0"/>
              </a:rPr>
              <a:t>recovery</a:t>
            </a:r>
            <a:r>
              <a:rPr lang="en-US" sz="1600" dirty="0" smtClean="0"/>
              <a:t> boot step</a:t>
            </a:r>
          </a:p>
          <a:p>
            <a:pPr lvl="3">
              <a:lnSpc>
                <a:spcPct val="100000"/>
              </a:lnSpc>
              <a:spcBef>
                <a:spcPts val="0"/>
              </a:spcBef>
              <a:buClrTx/>
              <a:buSzPct val="100000"/>
            </a:pPr>
            <a:r>
              <a:rPr lang="en-US" sz="1600" dirty="0" smtClean="0"/>
              <a:t>One of such step is the </a:t>
            </a:r>
            <a:r>
              <a:rPr lang="en-US" sz="1600" dirty="0" err="1" smtClean="0">
                <a:latin typeface="Courier New" pitchFamily="49" charset="0"/>
                <a:cs typeface="Courier New" pitchFamily="49" charset="0"/>
              </a:rPr>
              <a:t>empty_db_check</a:t>
            </a:r>
            <a:endParaRPr lang="en-US" sz="1600" dirty="0" smtClean="0">
              <a:latin typeface="Courier New" pitchFamily="49" charset="0"/>
              <a:cs typeface="Courier New" pitchFamily="49" charset="0"/>
            </a:endParaRPr>
          </a:p>
          <a:p>
            <a:pPr lvl="4">
              <a:lnSpc>
                <a:spcPct val="100000"/>
              </a:lnSpc>
              <a:spcBef>
                <a:spcPts val="0"/>
              </a:spcBef>
              <a:buClrTx/>
              <a:buSzPct val="100000"/>
            </a:pPr>
            <a:r>
              <a:rPr lang="en-US" sz="1600" dirty="0" smtClean="0"/>
              <a:t>This step ensures that the </a:t>
            </a:r>
            <a:r>
              <a:rPr lang="en-US" sz="1600" dirty="0" err="1" smtClean="0"/>
              <a:t>RabbitMQ's</a:t>
            </a:r>
            <a:r>
              <a:rPr lang="en-US" sz="1600" dirty="0" smtClean="0"/>
              <a:t> Mnesia database is correctly initialized </a:t>
            </a:r>
          </a:p>
          <a:p>
            <a:pPr lvl="3">
              <a:lnSpc>
                <a:spcPct val="100000"/>
              </a:lnSpc>
              <a:spcBef>
                <a:spcPts val="0"/>
              </a:spcBef>
              <a:buClrTx/>
              <a:buSzPct val="100000"/>
            </a:pPr>
            <a:r>
              <a:rPr lang="en-US" sz="1600" dirty="0" smtClean="0"/>
              <a:t>The </a:t>
            </a:r>
            <a:r>
              <a:rPr lang="en-US" sz="1600" dirty="0" smtClean="0">
                <a:latin typeface="Courier New" pitchFamily="49" charset="0"/>
                <a:cs typeface="Courier New" pitchFamily="49" charset="0"/>
              </a:rPr>
              <a:t>recovery</a:t>
            </a:r>
            <a:r>
              <a:rPr lang="en-US" sz="1600" dirty="0" smtClean="0"/>
              <a:t> boot step also depends on </a:t>
            </a:r>
            <a:r>
              <a:rPr lang="en-US" sz="1600" dirty="0" err="1" smtClean="0">
                <a:latin typeface="Courier New" pitchFamily="49" charset="0"/>
                <a:cs typeface="Courier New" pitchFamily="49" charset="0"/>
              </a:rPr>
              <a:t>empty_db_check</a:t>
            </a:r>
            <a:endParaRPr lang="en-US" sz="1600" dirty="0" smtClean="0">
              <a:latin typeface="Courier New" pitchFamily="49" charset="0"/>
              <a:cs typeface="Courier New" pitchFamily="49" charset="0"/>
            </a:endParaRPr>
          </a:p>
          <a:p>
            <a:pPr lvl="2">
              <a:lnSpc>
                <a:spcPct val="100000"/>
              </a:lnSpc>
              <a:spcBef>
                <a:spcPts val="0"/>
              </a:spcBef>
              <a:buClrTx/>
              <a:buSzPct val="100000"/>
            </a:pPr>
            <a:r>
              <a:rPr lang="en-US" sz="1600" dirty="0" smtClean="0"/>
              <a:t>This logic ensures that steps are performed in the correct order to satisfy any interdependencies</a:t>
            </a:r>
          </a:p>
          <a:p>
            <a:pPr lvl="2">
              <a:lnSpc>
                <a:spcPct val="100000"/>
              </a:lnSpc>
              <a:spcBef>
                <a:spcPts val="0"/>
              </a:spcBef>
              <a:buClrTx/>
              <a:buSzPct val="100000"/>
            </a:pPr>
            <a:endParaRPr lang="en-US" sz="1600" dirty="0" smtClean="0"/>
          </a:p>
          <a:p>
            <a:pPr>
              <a:lnSpc>
                <a:spcPct val="100000"/>
              </a:lnSpc>
              <a:spcBef>
                <a:spcPts val="0"/>
              </a:spcBef>
              <a:buClrTx/>
              <a:buSzPct val="100000"/>
            </a:pPr>
            <a:r>
              <a:rPr lang="en-US" sz="1800" dirty="0" smtClean="0"/>
              <a:t>Some boot steps don't enable or require others…  </a:t>
            </a:r>
          </a:p>
          <a:p>
            <a:pPr lvl="1">
              <a:lnSpc>
                <a:spcPct val="100000"/>
              </a:lnSpc>
              <a:spcBef>
                <a:spcPts val="0"/>
              </a:spcBef>
              <a:buClrTx/>
              <a:buSzPct val="100000"/>
            </a:pPr>
            <a:r>
              <a:rPr lang="en-US" sz="1600" dirty="0" smtClean="0"/>
              <a:t>They are used to signal that a group of boot steps have happened as a whole, so that the next group can start running</a:t>
            </a:r>
          </a:p>
        </p:txBody>
      </p:sp>
      <p:sp>
        <p:nvSpPr>
          <p:cNvPr id="6" name="TextBox 5"/>
          <p:cNvSpPr txBox="1"/>
          <p:nvPr/>
        </p:nvSpPr>
        <p:spPr>
          <a:xfrm>
            <a:off x="5785792" y="5322694"/>
            <a:ext cx="2818656" cy="338554"/>
          </a:xfrm>
          <a:prstGeom prst="rect">
            <a:avLst/>
          </a:prstGeom>
          <a:noFill/>
        </p:spPr>
        <p:txBody>
          <a:bodyPr wrap="square" rtlCol="0">
            <a:spAutoFit/>
          </a:bodyPr>
          <a:lstStyle/>
          <a:p>
            <a:pPr algn="r"/>
            <a:r>
              <a:rPr lang="en-NZ" i="1" dirty="0" smtClean="0">
                <a:solidFill>
                  <a:srgbClr val="0070C0"/>
                </a:solidFill>
              </a:rPr>
              <a:t>But wait, there’s more...</a:t>
            </a:r>
            <a:endParaRPr lang="en-US" i="1" dirty="0">
              <a:solidFill>
                <a:srgbClr val="0070C0"/>
              </a:solidFill>
            </a:endParaRPr>
          </a:p>
        </p:txBody>
      </p:sp>
    </p:spTree>
  </p:cSld>
  <p:clrMapOvr>
    <a:masterClrMapping/>
  </p:clrMapOvr>
  <p:transition advTm="5000">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762"/>
            <a:ext cx="8229600" cy="642942"/>
          </a:xfrm>
        </p:spPr>
        <p:txBody>
          <a:bodyPr>
            <a:normAutofit/>
          </a:bodyPr>
          <a:lstStyle/>
          <a:p>
            <a:pPr algn="ctr"/>
            <a:r>
              <a:rPr lang="en-NZ" sz="3200" dirty="0" smtClean="0"/>
              <a:t>RabbitMQ boot steps</a:t>
            </a:r>
            <a:endParaRPr lang="en-US" sz="3200" dirty="0"/>
          </a:p>
        </p:txBody>
      </p:sp>
      <p:sp>
        <p:nvSpPr>
          <p:cNvPr id="7" name="Content Placeholder 6"/>
          <p:cNvSpPr>
            <a:spLocks noGrp="1"/>
          </p:cNvSpPr>
          <p:nvPr>
            <p:ph idx="1"/>
          </p:nvPr>
        </p:nvSpPr>
        <p:spPr>
          <a:xfrm>
            <a:off x="457200" y="908720"/>
            <a:ext cx="8229600" cy="5525236"/>
          </a:xfrm>
        </p:spPr>
        <p:txBody>
          <a:bodyPr lIns="108000" tIns="36000" rIns="108000" bIns="72000">
            <a:noAutofit/>
          </a:bodyPr>
          <a:lstStyle/>
          <a:p>
            <a:pPr algn="just">
              <a:lnSpc>
                <a:spcPct val="100000"/>
              </a:lnSpc>
              <a:spcBef>
                <a:spcPts val="0"/>
              </a:spcBef>
              <a:buClrTx/>
              <a:buSzPct val="100000"/>
            </a:pPr>
            <a:r>
              <a:rPr lang="en-US" sz="1800" dirty="0" smtClean="0"/>
              <a:t>Boot steps are very important with regard to plugins…</a:t>
            </a:r>
          </a:p>
          <a:p>
            <a:pPr lvl="1" algn="just">
              <a:lnSpc>
                <a:spcPct val="100000"/>
              </a:lnSpc>
              <a:spcBef>
                <a:spcPts val="0"/>
              </a:spcBef>
              <a:buClrTx/>
              <a:buSzPct val="100000"/>
            </a:pPr>
            <a:r>
              <a:rPr lang="en-US" sz="1600" dirty="0" smtClean="0"/>
              <a:t>Plugins may require certain boot steps to occur before the plugin can be started</a:t>
            </a:r>
          </a:p>
          <a:p>
            <a:pPr lvl="1" algn="just">
              <a:lnSpc>
                <a:spcPct val="100000"/>
              </a:lnSpc>
              <a:spcBef>
                <a:spcPts val="0"/>
              </a:spcBef>
              <a:buClrTx/>
              <a:buSzPct val="100000"/>
            </a:pPr>
            <a:r>
              <a:rPr lang="en-US" sz="1600" dirty="0" smtClean="0"/>
              <a:t>Plugins can depend on other plugins</a:t>
            </a:r>
          </a:p>
          <a:p>
            <a:pPr lvl="1" algn="just">
              <a:lnSpc>
                <a:spcPct val="100000"/>
              </a:lnSpc>
              <a:spcBef>
                <a:spcPts val="0"/>
              </a:spcBef>
              <a:buClrTx/>
              <a:buSzPct val="100000"/>
            </a:pPr>
            <a:r>
              <a:rPr lang="en-US" sz="1600" dirty="0" smtClean="0"/>
              <a:t>Plugins can have their own specific boot sequences</a:t>
            </a:r>
          </a:p>
          <a:p>
            <a:pPr lvl="1" algn="just">
              <a:lnSpc>
                <a:spcPct val="100000"/>
              </a:lnSpc>
              <a:spcBef>
                <a:spcPts val="0"/>
              </a:spcBef>
              <a:buClrTx/>
              <a:buSzPct val="100000"/>
            </a:pPr>
            <a:r>
              <a:rPr lang="en-US" sz="1600" dirty="0" smtClean="0"/>
              <a:t>The boot step mechanism makes it possible for developers to implement plugins without having to overly concern themselves with when other components will be started</a:t>
            </a:r>
          </a:p>
          <a:p>
            <a:pPr lvl="2" algn="just">
              <a:lnSpc>
                <a:spcPct val="100000"/>
              </a:lnSpc>
              <a:spcBef>
                <a:spcPts val="0"/>
              </a:spcBef>
              <a:buClrTx/>
              <a:buSzPct val="100000"/>
            </a:pPr>
            <a:r>
              <a:rPr lang="en-US" sz="1600" dirty="0" smtClean="0"/>
              <a:t>It is </a:t>
            </a:r>
            <a:r>
              <a:rPr lang="en-US" sz="1600" i="1" dirty="0" smtClean="0"/>
              <a:t>just</a:t>
            </a:r>
            <a:r>
              <a:rPr lang="en-US" sz="1600" dirty="0" smtClean="0"/>
              <a:t> a case of specifying the relevant dependencies ("</a:t>
            </a:r>
            <a:r>
              <a:rPr lang="en-US" sz="1600" dirty="0" smtClean="0">
                <a:latin typeface="Courier New" pitchFamily="49" charset="0"/>
                <a:cs typeface="Courier New" pitchFamily="49" charset="0"/>
              </a:rPr>
              <a:t>requires</a:t>
            </a:r>
            <a:r>
              <a:rPr lang="en-US" sz="1600" dirty="0" smtClean="0"/>
              <a:t>"), and the RabbitMQ boot process will take care of the rest</a:t>
            </a:r>
          </a:p>
          <a:p>
            <a:pPr lvl="2" algn="just">
              <a:lnSpc>
                <a:spcPct val="100000"/>
              </a:lnSpc>
              <a:spcBef>
                <a:spcPts val="0"/>
              </a:spcBef>
              <a:buClrTx/>
              <a:buSzPct val="100000"/>
            </a:pPr>
            <a:endParaRPr lang="en-US" sz="1600" dirty="0" smtClean="0"/>
          </a:p>
          <a:p>
            <a:pPr lvl="1" algn="just">
              <a:lnSpc>
                <a:spcPct val="100000"/>
              </a:lnSpc>
              <a:spcBef>
                <a:spcPts val="0"/>
              </a:spcBef>
              <a:buClrTx/>
              <a:buSzPct val="100000"/>
            </a:pPr>
            <a:r>
              <a:rPr lang="en-US" sz="1600" dirty="0" smtClean="0"/>
              <a:t>Consider the following boot step for the RabbitHub plugin:</a:t>
            </a:r>
          </a:p>
          <a:p>
            <a:pPr lvl="1" algn="just">
              <a:lnSpc>
                <a:spcPct val="100000"/>
              </a:lnSpc>
              <a:spcBef>
                <a:spcPts val="0"/>
              </a:spcBef>
              <a:buClrTx/>
              <a:buSzPct val="100000"/>
            </a:pPr>
            <a:endParaRPr lang="en-US" sz="1600" dirty="0" smtClean="0"/>
          </a:p>
          <a:p>
            <a:pPr lvl="1" algn="just">
              <a:lnSpc>
                <a:spcPct val="100000"/>
              </a:lnSpc>
              <a:spcBef>
                <a:spcPts val="0"/>
              </a:spcBef>
              <a:buClrTx/>
              <a:buSzPct val="100000"/>
            </a:pPr>
            <a:endParaRPr lang="en-NZ" sz="1600" dirty="0" smtClean="0"/>
          </a:p>
          <a:p>
            <a:pPr lvl="1" algn="just">
              <a:lnSpc>
                <a:spcPct val="100000"/>
              </a:lnSpc>
              <a:spcBef>
                <a:spcPts val="0"/>
              </a:spcBef>
              <a:buClrTx/>
              <a:buSzPct val="100000"/>
            </a:pPr>
            <a:endParaRPr lang="en-NZ" sz="1600" dirty="0" smtClean="0"/>
          </a:p>
          <a:p>
            <a:pPr lvl="1" algn="just">
              <a:lnSpc>
                <a:spcPct val="100000"/>
              </a:lnSpc>
              <a:spcBef>
                <a:spcPts val="0"/>
              </a:spcBef>
              <a:buClrTx/>
              <a:buSzPct val="100000"/>
            </a:pPr>
            <a:endParaRPr lang="en-NZ" sz="1600" dirty="0" smtClean="0"/>
          </a:p>
          <a:p>
            <a:pPr lvl="1" algn="just">
              <a:lnSpc>
                <a:spcPct val="100000"/>
              </a:lnSpc>
              <a:spcBef>
                <a:spcPts val="0"/>
              </a:spcBef>
              <a:buClrTx/>
              <a:buSzPct val="100000"/>
            </a:pPr>
            <a:endParaRPr lang="en-NZ" sz="1600" dirty="0" smtClean="0"/>
          </a:p>
          <a:p>
            <a:pPr lvl="1" algn="just">
              <a:lnSpc>
                <a:spcPct val="100000"/>
              </a:lnSpc>
              <a:spcBef>
                <a:spcPts val="0"/>
              </a:spcBef>
              <a:buClrTx/>
              <a:buSzPct val="100000"/>
            </a:pPr>
            <a:endParaRPr lang="en-NZ" sz="1600" dirty="0" smtClean="0"/>
          </a:p>
          <a:p>
            <a:pPr lvl="2" algn="just">
              <a:lnSpc>
                <a:spcPct val="100000"/>
              </a:lnSpc>
              <a:spcBef>
                <a:spcPts val="0"/>
              </a:spcBef>
              <a:buClrTx/>
              <a:buSzPct val="100000"/>
            </a:pPr>
            <a:r>
              <a:rPr lang="en-US" sz="1600" dirty="0" smtClean="0"/>
              <a:t>RabbitHub cannot be started until </a:t>
            </a:r>
            <a:r>
              <a:rPr lang="en-US" sz="1600" dirty="0" err="1" smtClean="0">
                <a:latin typeface="Courier New" pitchFamily="49" charset="0"/>
                <a:cs typeface="Courier New" pitchFamily="49" charset="0"/>
              </a:rPr>
              <a:t>routing_ready</a:t>
            </a:r>
            <a:r>
              <a:rPr lang="en-US" sz="1600" dirty="0" smtClean="0"/>
              <a:t> has been enabled</a:t>
            </a:r>
          </a:p>
          <a:p>
            <a:pPr lvl="2" algn="just">
              <a:lnSpc>
                <a:spcPct val="100000"/>
              </a:lnSpc>
              <a:spcBef>
                <a:spcPts val="0"/>
              </a:spcBef>
              <a:buClrTx/>
              <a:buSzPct val="100000"/>
            </a:pPr>
            <a:r>
              <a:rPr lang="en-US" sz="1600" dirty="0" smtClean="0"/>
              <a:t>Starting RabbitHub involves the execution of several functions as per the </a:t>
            </a:r>
            <a:r>
              <a:rPr lang="en-US" sz="1600" dirty="0" err="1" smtClean="0">
                <a:latin typeface="Courier New" pitchFamily="49" charset="0"/>
                <a:cs typeface="Courier New" pitchFamily="49" charset="0"/>
              </a:rPr>
              <a:t>mfa</a:t>
            </a:r>
            <a:r>
              <a:rPr lang="en-US" sz="1600" dirty="0" smtClean="0"/>
              <a:t> directives</a:t>
            </a:r>
          </a:p>
          <a:p>
            <a:pPr algn="just">
              <a:lnSpc>
                <a:spcPct val="100000"/>
              </a:lnSpc>
              <a:spcBef>
                <a:spcPts val="0"/>
              </a:spcBef>
              <a:buClrTx/>
              <a:buSzPct val="100000"/>
            </a:pPr>
            <a:endParaRPr lang="en-US" sz="1800" dirty="0" smtClean="0"/>
          </a:p>
          <a:p>
            <a:pPr lvl="1" algn="just">
              <a:lnSpc>
                <a:spcPct val="100000"/>
              </a:lnSpc>
              <a:spcBef>
                <a:spcPts val="0"/>
              </a:spcBef>
              <a:buClrTx/>
              <a:buSzPct val="100000"/>
              <a:buNone/>
            </a:pPr>
            <a:endParaRPr lang="en-US" sz="1600" dirty="0" smtClean="0"/>
          </a:p>
          <a:p>
            <a:pPr algn="just">
              <a:lnSpc>
                <a:spcPct val="100000"/>
              </a:lnSpc>
              <a:spcBef>
                <a:spcPts val="0"/>
              </a:spcBef>
              <a:buClrTx/>
              <a:buSzPct val="100000"/>
            </a:pPr>
            <a:endParaRPr lang="en-US" sz="1800" dirty="0" smtClean="0"/>
          </a:p>
        </p:txBody>
      </p:sp>
      <p:sp>
        <p:nvSpPr>
          <p:cNvPr id="4" name="TextBox 3"/>
          <p:cNvSpPr txBox="1"/>
          <p:nvPr/>
        </p:nvSpPr>
        <p:spPr>
          <a:xfrm>
            <a:off x="1177280" y="3933056"/>
            <a:ext cx="7427168" cy="1384995"/>
          </a:xfrm>
          <a:prstGeom prst="rect">
            <a:avLst/>
          </a:prstGeom>
          <a:solidFill>
            <a:srgbClr val="F6FF7D"/>
          </a:solidFill>
          <a:effectLst>
            <a:outerShdw blurRad="50800" dist="50800" dir="5400000" algn="ctr" rotWithShape="0">
              <a:schemeClr val="bg1"/>
            </a:outerShdw>
          </a:effectLst>
        </p:spPr>
        <p:txBody>
          <a:bodyPr wrap="square">
            <a:spAutoFit/>
          </a:bodyPr>
          <a:lstStyle/>
          <a:p>
            <a:pPr algn="just"/>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rabbit_boot_step</a:t>
            </a:r>
            <a:r>
              <a:rPr lang="en-US" sz="1200" dirty="0" smtClean="0">
                <a:latin typeface="Courier New" pitchFamily="49" charset="0"/>
                <a:cs typeface="Courier New" pitchFamily="49" charset="0"/>
              </a:rPr>
              <a:t>({?MODULE,</a:t>
            </a:r>
          </a:p>
          <a:p>
            <a:pPr algn="just"/>
            <a:r>
              <a:rPr lang="en-US" sz="1200" dirty="0" smtClean="0">
                <a:latin typeface="Courier New" pitchFamily="49" charset="0"/>
                <a:cs typeface="Courier New" pitchFamily="49" charset="0"/>
              </a:rPr>
              <a:t>                   [{description, "RabbitHub"},</a:t>
            </a:r>
          </a:p>
          <a:p>
            <a:pPr algn="just"/>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mfa</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rabbithub</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setup_schema</a:t>
            </a:r>
            <a:r>
              <a:rPr lang="en-US" sz="1200" dirty="0" smtClean="0">
                <a:latin typeface="Courier New" pitchFamily="49" charset="0"/>
                <a:cs typeface="Courier New" pitchFamily="49" charset="0"/>
              </a:rPr>
              <a:t>, []}},</a:t>
            </a:r>
          </a:p>
          <a:p>
            <a:pPr algn="just"/>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mfa</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rabbit_sup</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start_child</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rabbithub_sup</a:t>
            </a:r>
            <a:r>
              <a:rPr lang="en-US" sz="1200" dirty="0" smtClean="0">
                <a:latin typeface="Courier New" pitchFamily="49" charset="0"/>
                <a:cs typeface="Courier New" pitchFamily="49" charset="0"/>
              </a:rPr>
              <a:t>]}},</a:t>
            </a:r>
          </a:p>
          <a:p>
            <a:pPr algn="just"/>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mfa</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rabbithub_web</a:t>
            </a:r>
            <a:r>
              <a:rPr lang="en-US" sz="1200" dirty="0" smtClean="0">
                <a:latin typeface="Courier New" pitchFamily="49" charset="0"/>
                <a:cs typeface="Courier New" pitchFamily="49" charset="0"/>
              </a:rPr>
              <a:t>, start, []}},</a:t>
            </a:r>
          </a:p>
          <a:p>
            <a:pPr algn="just"/>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mfa</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rabbithub_subscription</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start_subscriptions</a:t>
            </a:r>
            <a:r>
              <a:rPr lang="en-US" sz="1200" dirty="0" smtClean="0">
                <a:latin typeface="Courier New" pitchFamily="49" charset="0"/>
                <a:cs typeface="Courier New" pitchFamily="49" charset="0"/>
              </a:rPr>
              <a:t>, []}},</a:t>
            </a:r>
          </a:p>
          <a:p>
            <a:pPr algn="just"/>
            <a:r>
              <a:rPr lang="en-US" sz="1200" dirty="0" smtClean="0">
                <a:latin typeface="Courier New" pitchFamily="49" charset="0"/>
                <a:cs typeface="Courier New" pitchFamily="49" charset="0"/>
              </a:rPr>
              <a:t>                    {requires, </a:t>
            </a:r>
            <a:r>
              <a:rPr lang="en-US" sz="1200" dirty="0" err="1" smtClean="0">
                <a:latin typeface="Courier New" pitchFamily="49" charset="0"/>
                <a:cs typeface="Courier New" pitchFamily="49" charset="0"/>
              </a:rPr>
              <a:t>routing_ready</a:t>
            </a:r>
            <a:r>
              <a:rPr lang="en-US" sz="1200" dirty="0" smtClean="0">
                <a:latin typeface="Courier New" pitchFamily="49" charset="0"/>
                <a:cs typeface="Courier New" pitchFamily="49" charset="0"/>
              </a:rPr>
              <a:t>}]}).</a:t>
            </a:r>
            <a:endParaRPr lang="en-US" sz="1200" dirty="0">
              <a:latin typeface="Courier New" pitchFamily="49" charset="0"/>
              <a:cs typeface="Courier New" pitchFamily="49" charset="0"/>
            </a:endParaRPr>
          </a:p>
        </p:txBody>
      </p:sp>
    </p:spTree>
  </p:cSld>
  <p:clrMapOvr>
    <a:masterClrMapping/>
  </p:clrMapOvr>
  <p:transition advTm="5000">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642942"/>
          </a:xfrm>
        </p:spPr>
        <p:txBody>
          <a:bodyPr>
            <a:normAutofit/>
          </a:bodyPr>
          <a:lstStyle/>
          <a:p>
            <a:pPr algn="ctr"/>
            <a:r>
              <a:rPr lang="en-NZ" sz="3200" dirty="0" smtClean="0"/>
              <a:t>RabbitMQ boot steps</a:t>
            </a:r>
            <a:endParaRPr lang="en-US" sz="3200" dirty="0"/>
          </a:p>
        </p:txBody>
      </p:sp>
      <p:sp>
        <p:nvSpPr>
          <p:cNvPr id="7" name="Content Placeholder 6"/>
          <p:cNvSpPr>
            <a:spLocks noGrp="1"/>
          </p:cNvSpPr>
          <p:nvPr>
            <p:ph idx="1"/>
          </p:nvPr>
        </p:nvSpPr>
        <p:spPr>
          <a:xfrm>
            <a:off x="457200" y="836712"/>
            <a:ext cx="8229600" cy="5472608"/>
          </a:xfrm>
        </p:spPr>
        <p:txBody>
          <a:bodyPr lIns="108000" tIns="36000" rIns="108000" bIns="72000">
            <a:noAutofit/>
          </a:bodyPr>
          <a:lstStyle/>
          <a:p>
            <a:pPr>
              <a:lnSpc>
                <a:spcPct val="100000"/>
              </a:lnSpc>
              <a:spcBef>
                <a:spcPts val="0"/>
              </a:spcBef>
              <a:buClrTx/>
              <a:buSzPct val="100000"/>
            </a:pPr>
            <a:r>
              <a:rPr lang="en-US" sz="1600" dirty="0" smtClean="0"/>
              <a:t>So how does it all work?</a:t>
            </a:r>
          </a:p>
          <a:p>
            <a:pPr lvl="1">
              <a:lnSpc>
                <a:spcPct val="100000"/>
              </a:lnSpc>
              <a:spcBef>
                <a:spcPts val="0"/>
              </a:spcBef>
              <a:buClrTx/>
              <a:buSzPct val="100000"/>
            </a:pPr>
            <a:r>
              <a:rPr lang="en-US" sz="1400" dirty="0" smtClean="0"/>
              <a:t>Erlang modules can have attributes</a:t>
            </a:r>
          </a:p>
          <a:p>
            <a:pPr lvl="2">
              <a:lnSpc>
                <a:spcPct val="100000"/>
              </a:lnSpc>
              <a:spcBef>
                <a:spcPts val="0"/>
              </a:spcBef>
              <a:buClrTx/>
              <a:buSzPct val="100000"/>
            </a:pPr>
            <a:r>
              <a:rPr lang="en-US" sz="1400" dirty="0" smtClean="0"/>
              <a:t>Lists of exported functions</a:t>
            </a:r>
          </a:p>
          <a:p>
            <a:pPr lvl="2">
              <a:lnSpc>
                <a:spcPct val="100000"/>
              </a:lnSpc>
              <a:spcBef>
                <a:spcPts val="0"/>
              </a:spcBef>
              <a:buClrTx/>
              <a:buSzPct val="100000"/>
            </a:pPr>
            <a:r>
              <a:rPr lang="en-US" sz="1400" dirty="0" smtClean="0"/>
              <a:t>Behavior declarations</a:t>
            </a:r>
          </a:p>
          <a:p>
            <a:pPr lvl="2">
              <a:lnSpc>
                <a:spcPct val="100000"/>
              </a:lnSpc>
              <a:spcBef>
                <a:spcPts val="0"/>
              </a:spcBef>
              <a:buClrTx/>
              <a:buSzPct val="100000"/>
            </a:pPr>
            <a:r>
              <a:rPr lang="en-US" sz="1400" dirty="0" smtClean="0"/>
              <a:t>...</a:t>
            </a:r>
          </a:p>
          <a:p>
            <a:pPr lvl="1">
              <a:lnSpc>
                <a:spcPct val="100000"/>
              </a:lnSpc>
              <a:spcBef>
                <a:spcPts val="0"/>
              </a:spcBef>
              <a:buClrTx/>
              <a:buSzPct val="100000"/>
            </a:pPr>
            <a:r>
              <a:rPr lang="en-US" sz="1400" dirty="0" smtClean="0"/>
              <a:t>But how does this funny </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rabbit_boot_steps</a:t>
            </a:r>
            <a:r>
              <a:rPr lang="en-US" sz="1400" dirty="0" smtClean="0"/>
              <a:t> attribute thing work?</a:t>
            </a:r>
          </a:p>
          <a:p>
            <a:pPr lvl="2">
              <a:lnSpc>
                <a:spcPct val="100000"/>
              </a:lnSpc>
              <a:spcBef>
                <a:spcPts val="0"/>
              </a:spcBef>
              <a:buClrTx/>
              <a:buSzPct val="100000"/>
            </a:pPr>
            <a:r>
              <a:rPr lang="en-US" sz="1400" dirty="0" smtClean="0"/>
              <a:t>Well...</a:t>
            </a:r>
          </a:p>
          <a:p>
            <a:pPr lvl="3">
              <a:lnSpc>
                <a:spcPct val="100000"/>
              </a:lnSpc>
              <a:spcBef>
                <a:spcPts val="0"/>
              </a:spcBef>
              <a:buClrTx/>
              <a:buSzPct val="100000"/>
            </a:pPr>
            <a:r>
              <a:rPr lang="en-US" sz="1400" dirty="0" smtClean="0"/>
              <a:t>When the RabbitMQ broker starts it builds a list of all the modules defined in the loaded applications</a:t>
            </a:r>
          </a:p>
          <a:p>
            <a:pPr lvl="3">
              <a:lnSpc>
                <a:spcPct val="100000"/>
              </a:lnSpc>
              <a:spcBef>
                <a:spcPts val="0"/>
              </a:spcBef>
              <a:buClrTx/>
              <a:buSzPct val="100000"/>
            </a:pPr>
            <a:r>
              <a:rPr lang="en-US" sz="1400" dirty="0" smtClean="0"/>
              <a:t>This list is scanned for attributes called </a:t>
            </a:r>
            <a:r>
              <a:rPr lang="en-US" sz="1400" dirty="0" err="1" smtClean="0">
                <a:latin typeface="Courier New" pitchFamily="49" charset="0"/>
                <a:cs typeface="Courier New" pitchFamily="49" charset="0"/>
              </a:rPr>
              <a:t>rabbit_boot_steps</a:t>
            </a:r>
            <a:endParaRPr lang="en-US" sz="1400" dirty="0" smtClean="0">
              <a:latin typeface="Courier New" pitchFamily="49" charset="0"/>
              <a:cs typeface="Courier New" pitchFamily="49" charset="0"/>
            </a:endParaRPr>
          </a:p>
          <a:p>
            <a:pPr lvl="3">
              <a:lnSpc>
                <a:spcPct val="100000"/>
              </a:lnSpc>
              <a:spcBef>
                <a:spcPts val="0"/>
              </a:spcBef>
              <a:buClrTx/>
              <a:buSzPct val="100000"/>
            </a:pPr>
            <a:r>
              <a:rPr lang="en-US" sz="1400" dirty="0" smtClean="0"/>
              <a:t>Any </a:t>
            </a:r>
            <a:r>
              <a:rPr lang="en-US" sz="1400" dirty="0" err="1" smtClean="0">
                <a:latin typeface="Courier New" pitchFamily="49" charset="0"/>
                <a:cs typeface="Courier New" pitchFamily="49" charset="0"/>
              </a:rPr>
              <a:t>rabbit_boot_steps</a:t>
            </a:r>
            <a:r>
              <a:rPr lang="en-US" sz="1400" dirty="0" smtClean="0"/>
              <a:t> found are added to a new list</a:t>
            </a:r>
          </a:p>
          <a:p>
            <a:pPr lvl="3">
              <a:lnSpc>
                <a:spcPct val="100000"/>
              </a:lnSpc>
              <a:spcBef>
                <a:spcPts val="0"/>
              </a:spcBef>
              <a:buClrTx/>
              <a:buSzPct val="100000"/>
            </a:pPr>
            <a:r>
              <a:rPr lang="en-US" sz="1400" dirty="0" smtClean="0"/>
              <a:t>This list is then processed into a directed acyclic graph (DAG, see </a:t>
            </a:r>
            <a:r>
              <a:rPr lang="en-US" sz="1400" dirty="0" smtClean="0">
                <a:hlinkClick r:id="rId2"/>
              </a:rPr>
              <a:t>http://en.wikipedia.org/wiki/Directed_acyclic_graph</a:t>
            </a:r>
            <a:r>
              <a:rPr lang="en-US" sz="1400" dirty="0" smtClean="0"/>
              <a:t>) </a:t>
            </a:r>
          </a:p>
          <a:p>
            <a:pPr lvl="3">
              <a:lnSpc>
                <a:spcPct val="100000"/>
              </a:lnSpc>
              <a:spcBef>
                <a:spcPts val="0"/>
              </a:spcBef>
              <a:buClrTx/>
              <a:buSzPct val="100000"/>
            </a:pPr>
            <a:r>
              <a:rPr lang="en-US" sz="1400" dirty="0" smtClean="0"/>
              <a:t>The DAG is used to maintain an order between the boot steps subject to constraints that certain steps must be performed before others</a:t>
            </a:r>
          </a:p>
          <a:p>
            <a:pPr lvl="4">
              <a:lnSpc>
                <a:spcPct val="100000"/>
              </a:lnSpc>
              <a:spcBef>
                <a:spcPts val="0"/>
              </a:spcBef>
              <a:buClrTx/>
              <a:buSzPct val="100000"/>
            </a:pPr>
            <a:r>
              <a:rPr lang="en-US" sz="1400" dirty="0" smtClean="0"/>
              <a:t>In other words, the boot steps are ordered according to their dependencies)</a:t>
            </a:r>
          </a:p>
          <a:p>
            <a:pPr>
              <a:lnSpc>
                <a:spcPct val="100000"/>
              </a:lnSpc>
              <a:spcBef>
                <a:spcPts val="0"/>
              </a:spcBef>
              <a:buClrTx/>
              <a:buSzPct val="100000"/>
            </a:pPr>
            <a:endParaRPr lang="en-US" sz="1600" dirty="0" smtClean="0"/>
          </a:p>
        </p:txBody>
      </p:sp>
      <p:sp>
        <p:nvSpPr>
          <p:cNvPr id="5" name="TextBox 4"/>
          <p:cNvSpPr txBox="1"/>
          <p:nvPr/>
        </p:nvSpPr>
        <p:spPr>
          <a:xfrm>
            <a:off x="683568" y="4941168"/>
            <a:ext cx="8003232" cy="954107"/>
          </a:xfrm>
          <a:prstGeom prst="rect">
            <a:avLst/>
          </a:prstGeom>
          <a:solidFill>
            <a:srgbClr val="F6FF7D"/>
          </a:solidFill>
          <a:effectLst>
            <a:outerShdw blurRad="50800" dist="50800" dir="5400000" algn="ctr" rotWithShape="0">
              <a:schemeClr val="bg1"/>
            </a:outerShdw>
          </a:effectLst>
        </p:spPr>
        <p:txBody>
          <a:bodyPr wrap="square">
            <a:spAutoFit/>
          </a:bodyPr>
          <a:lstStyle/>
          <a:p>
            <a:pPr algn="just"/>
            <a:r>
              <a:rPr lang="en-US" sz="1400" dirty="0" smtClean="0">
                <a:latin typeface="+mn-lt"/>
                <a:cs typeface="Courier New" pitchFamily="49" charset="0"/>
              </a:rPr>
              <a:t>As commented by Alvaro Videla (co-author of “RabbitMQ in Action”, </a:t>
            </a:r>
            <a:r>
              <a:rPr lang="en-US" sz="1400" dirty="0" smtClean="0">
                <a:latin typeface="+mn-lt"/>
                <a:cs typeface="Courier New" pitchFamily="49" charset="0"/>
                <a:hlinkClick r:id="rId3"/>
              </a:rPr>
              <a:t>http://manning.com/videla/</a:t>
            </a:r>
            <a:r>
              <a:rPr lang="en-US" sz="1400" dirty="0" smtClean="0">
                <a:latin typeface="+mn-lt"/>
                <a:cs typeface="Courier New" pitchFamily="49" charset="0"/>
              </a:rPr>
              <a:t>), the ability to implement such a facility says something about the flexibility of Erlang: Add declarations to modules in the form of custom module attributes, scan for them and do something smart with the information... nice.</a:t>
            </a:r>
            <a:endParaRPr lang="en-US" sz="1400" dirty="0">
              <a:latin typeface="+mn-lt"/>
              <a:cs typeface="Courier New" pitchFamily="49" charset="0"/>
            </a:endParaRPr>
          </a:p>
        </p:txBody>
      </p:sp>
    </p:spTree>
  </p:cSld>
  <p:clrMapOvr>
    <a:masterClrMapping/>
  </p:clrMapOvr>
  <p:transition advTm="5000">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preferRelativeResize="0">
            <a:picLocks noChangeAspect="1" noChangeArrowheads="1"/>
          </p:cNvPicPr>
          <p:nvPr/>
        </p:nvPicPr>
        <p:blipFill>
          <a:blip r:embed="rId2" cstate="print"/>
          <a:srcRect/>
          <a:stretch>
            <a:fillRect/>
          </a:stretch>
        </p:blipFill>
        <p:spPr bwMode="auto">
          <a:xfrm>
            <a:off x="467544" y="482889"/>
            <a:ext cx="8192599" cy="6042455"/>
          </a:xfrm>
          <a:prstGeom prst="rect">
            <a:avLst/>
          </a:prstGeom>
          <a:noFill/>
          <a:ln w="9525">
            <a:noFill/>
            <a:miter lim="800000"/>
            <a:headEnd/>
            <a:tailEnd/>
          </a:ln>
        </p:spPr>
      </p:pic>
      <p:sp>
        <p:nvSpPr>
          <p:cNvPr id="4" name="TextBox 3"/>
          <p:cNvSpPr txBox="1"/>
          <p:nvPr/>
        </p:nvSpPr>
        <p:spPr>
          <a:xfrm>
            <a:off x="611560" y="260648"/>
            <a:ext cx="3168352" cy="1200329"/>
          </a:xfrm>
          <a:prstGeom prst="rect">
            <a:avLst/>
          </a:prstGeom>
          <a:noFill/>
        </p:spPr>
        <p:txBody>
          <a:bodyPr wrap="square" rtlCol="0">
            <a:spAutoFit/>
          </a:bodyPr>
          <a:lstStyle/>
          <a:p>
            <a:r>
              <a:rPr lang="en-US" sz="1400" dirty="0" smtClean="0"/>
              <a:t>And here’s what the standard RabbitMQ boot steps DAG looks like (courtesy of Alvaro Videla) with key grouping points highlighted.</a:t>
            </a:r>
          </a:p>
          <a:p>
            <a:endParaRPr lang="en-US" dirty="0"/>
          </a:p>
        </p:txBody>
      </p:sp>
    </p:spTree>
  </p:cSld>
  <p:clrMapOvr>
    <a:masterClrMapping/>
  </p:clrMapOvr>
  <p:transition advTm="5000">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itle 242689"/>
          <p:cNvSpPr>
            <a:spLocks noGrp="1" noChangeArrowheads="1"/>
          </p:cNvSpPr>
          <p:nvPr>
            <p:ph type="title" idx="4294967295"/>
          </p:nvPr>
        </p:nvSpPr>
        <p:spPr>
          <a:xfrm>
            <a:off x="428625" y="114300"/>
            <a:ext cx="7629525" cy="722313"/>
          </a:xfrm>
        </p:spPr>
        <p:txBody>
          <a:bodyPr/>
          <a:lstStyle/>
          <a:p>
            <a:pPr algn="ctr" eaLnBrk="1" hangingPunct="1"/>
            <a:r>
              <a:rPr lang="en-US" sz="3200" smtClean="0"/>
              <a:t>Agenda</a:t>
            </a:r>
          </a:p>
        </p:txBody>
      </p:sp>
      <p:sp>
        <p:nvSpPr>
          <p:cNvPr id="6149" name="Text Placeholder 242690"/>
          <p:cNvSpPr>
            <a:spLocks noGrp="1" noChangeArrowheads="1"/>
          </p:cNvSpPr>
          <p:nvPr>
            <p:ph type="body" idx="4294967295"/>
          </p:nvPr>
        </p:nvSpPr>
        <p:spPr>
          <a:xfrm>
            <a:off x="539552" y="1052737"/>
            <a:ext cx="8136904" cy="5400452"/>
          </a:xfrm>
        </p:spPr>
        <p:txBody>
          <a:bodyPr/>
          <a:lstStyle/>
          <a:p>
            <a:pPr lvl="0"/>
            <a:r>
              <a:rPr lang="en-US" sz="2400" b="1" dirty="0" smtClean="0"/>
              <a:t>Introduction</a:t>
            </a:r>
          </a:p>
          <a:p>
            <a:pPr lvl="0"/>
            <a:r>
              <a:rPr lang="en-US" sz="2400" dirty="0" smtClean="0"/>
              <a:t>AMQP</a:t>
            </a:r>
          </a:p>
          <a:p>
            <a:pPr lvl="0"/>
            <a:r>
              <a:rPr lang="en-US" sz="2400" dirty="0" smtClean="0"/>
              <a:t>RabbitMQ</a:t>
            </a:r>
          </a:p>
          <a:p>
            <a:pPr lvl="0"/>
            <a:r>
              <a:rPr lang="en-US" sz="2400" dirty="0" smtClean="0"/>
              <a:t>RabbitMQ plugins</a:t>
            </a:r>
            <a:endParaRPr lang="en-US" sz="2000" dirty="0" smtClean="0"/>
          </a:p>
          <a:p>
            <a:pPr lvl="0"/>
            <a:r>
              <a:rPr lang="en-US" sz="2400" dirty="0" smtClean="0"/>
              <a:t>Multi-protocol Open Source cloud-based messaging hub</a:t>
            </a:r>
          </a:p>
          <a:p>
            <a:pPr lvl="0"/>
            <a:r>
              <a:rPr lang="en-US" sz="2400" dirty="0" smtClean="0"/>
              <a:t>Summary</a:t>
            </a:r>
          </a:p>
          <a:p>
            <a:pPr lvl="0"/>
            <a:r>
              <a:rPr lang="en-US" sz="2400" dirty="0" smtClean="0"/>
              <a:t>Questions</a:t>
            </a:r>
          </a:p>
          <a:p>
            <a:pPr eaLnBrk="1" hangingPunct="1">
              <a:lnSpc>
                <a:spcPct val="100000"/>
              </a:lnSpc>
              <a:buClr>
                <a:schemeClr val="bg1"/>
              </a:buClr>
              <a:buNone/>
            </a:pPr>
            <a:endParaRPr lang="en-US" sz="2000" dirty="0" smtClean="0">
              <a:solidFill>
                <a:schemeClr val="bg2"/>
              </a:solidFill>
            </a:endParaRPr>
          </a:p>
        </p:txBody>
      </p:sp>
    </p:spTree>
  </p:cSld>
  <p:clrMapOvr>
    <a:masterClrMapping/>
  </p:clrMapOvr>
  <p:transition advTm="5000">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290"/>
            <a:ext cx="8229600" cy="642942"/>
          </a:xfrm>
        </p:spPr>
        <p:txBody>
          <a:bodyPr>
            <a:normAutofit/>
          </a:bodyPr>
          <a:lstStyle/>
          <a:p>
            <a:pPr algn="ctr"/>
            <a:r>
              <a:rPr lang="en-NZ" sz="3200" dirty="0" smtClean="0"/>
              <a:t>RabbitMQ boot steps</a:t>
            </a:r>
            <a:endParaRPr lang="en-US" sz="3200" dirty="0"/>
          </a:p>
        </p:txBody>
      </p:sp>
      <p:sp>
        <p:nvSpPr>
          <p:cNvPr id="7" name="Content Placeholder 6"/>
          <p:cNvSpPr>
            <a:spLocks noGrp="1"/>
          </p:cNvSpPr>
          <p:nvPr>
            <p:ph idx="1"/>
          </p:nvPr>
        </p:nvSpPr>
        <p:spPr>
          <a:xfrm>
            <a:off x="457200" y="1000108"/>
            <a:ext cx="8363272" cy="5126055"/>
          </a:xfrm>
        </p:spPr>
        <p:txBody>
          <a:bodyPr lIns="108000" tIns="36000" rIns="108000" bIns="72000">
            <a:noAutofit/>
          </a:bodyPr>
          <a:lstStyle/>
          <a:p>
            <a:pPr>
              <a:lnSpc>
                <a:spcPct val="100000"/>
              </a:lnSpc>
              <a:spcBef>
                <a:spcPts val="0"/>
              </a:spcBef>
              <a:buClrTx/>
              <a:buSzPct val="100000"/>
            </a:pPr>
            <a:r>
              <a:rPr lang="en-US" sz="1800" dirty="0" smtClean="0"/>
              <a:t>Booting up a sophisticated Erlang application like RabbitMQ is not a trivial task</a:t>
            </a:r>
          </a:p>
          <a:p>
            <a:pPr>
              <a:lnSpc>
                <a:spcPct val="100000"/>
              </a:lnSpc>
              <a:spcBef>
                <a:spcPts val="0"/>
              </a:spcBef>
              <a:buClrTx/>
              <a:buSzPct val="100000"/>
            </a:pPr>
            <a:endParaRPr lang="en-US" sz="1800" dirty="0" smtClean="0"/>
          </a:p>
          <a:p>
            <a:pPr>
              <a:lnSpc>
                <a:spcPct val="100000"/>
              </a:lnSpc>
              <a:spcBef>
                <a:spcPts val="0"/>
              </a:spcBef>
              <a:buClrTx/>
              <a:buSzPct val="100000"/>
            </a:pPr>
            <a:r>
              <a:rPr lang="en-US" sz="1800" dirty="0" smtClean="0"/>
              <a:t>The boot step approach manages this task in an efficient and elegant way</a:t>
            </a:r>
          </a:p>
          <a:p>
            <a:pPr lvl="1">
              <a:lnSpc>
                <a:spcPct val="100000"/>
              </a:lnSpc>
              <a:spcBef>
                <a:spcPts val="0"/>
              </a:spcBef>
              <a:buClrTx/>
              <a:buSzPct val="100000"/>
            </a:pPr>
            <a:r>
              <a:rPr lang="en-NZ" sz="1800" dirty="0" smtClean="0"/>
              <a:t>Adds order</a:t>
            </a:r>
          </a:p>
          <a:p>
            <a:pPr lvl="1">
              <a:lnSpc>
                <a:spcPct val="100000"/>
              </a:lnSpc>
              <a:spcBef>
                <a:spcPts val="0"/>
              </a:spcBef>
              <a:buClrTx/>
              <a:buSzPct val="100000"/>
            </a:pPr>
            <a:r>
              <a:rPr lang="en-NZ" sz="1800" dirty="0" smtClean="0"/>
              <a:t>Adds flexibility</a:t>
            </a:r>
          </a:p>
          <a:p>
            <a:pPr lvl="1">
              <a:lnSpc>
                <a:spcPct val="100000"/>
              </a:lnSpc>
              <a:spcBef>
                <a:spcPts val="0"/>
              </a:spcBef>
              <a:buClrTx/>
              <a:buSzPct val="100000"/>
            </a:pPr>
            <a:endParaRPr lang="en-US" sz="1600" dirty="0" smtClean="0"/>
          </a:p>
          <a:p>
            <a:pPr>
              <a:lnSpc>
                <a:spcPct val="100000"/>
              </a:lnSpc>
              <a:spcBef>
                <a:spcPts val="0"/>
              </a:spcBef>
              <a:buClrTx/>
              <a:buSzPct val="100000"/>
            </a:pPr>
            <a:r>
              <a:rPr lang="en-US" sz="1800" dirty="0" smtClean="0"/>
              <a:t>Additionally, the boot step technique forms a critical aspect of extending the broker via plugins</a:t>
            </a:r>
          </a:p>
          <a:p>
            <a:pPr lvl="1">
              <a:lnSpc>
                <a:spcPct val="100000"/>
              </a:lnSpc>
              <a:spcBef>
                <a:spcPts val="0"/>
              </a:spcBef>
              <a:buClrTx/>
              <a:buSzPct val="100000"/>
            </a:pPr>
            <a:r>
              <a:rPr lang="en-US" sz="1800" dirty="0" smtClean="0"/>
              <a:t>Developers can add their own boot steps to hook up into the server </a:t>
            </a:r>
            <a:r>
              <a:rPr lang="en-US" sz="1800" smtClean="0"/>
              <a:t>boot process</a:t>
            </a:r>
          </a:p>
          <a:p>
            <a:pPr lvl="1">
              <a:lnSpc>
                <a:spcPct val="100000"/>
              </a:lnSpc>
              <a:spcBef>
                <a:spcPts val="0"/>
              </a:spcBef>
              <a:buClrTx/>
              <a:buSzPct val="100000"/>
            </a:pPr>
            <a:endParaRPr lang="en-US" sz="1800" dirty="0" smtClean="0"/>
          </a:p>
          <a:p>
            <a:pPr>
              <a:lnSpc>
                <a:spcPct val="100000"/>
              </a:lnSpc>
              <a:spcBef>
                <a:spcPts val="0"/>
              </a:spcBef>
              <a:buClrTx/>
              <a:buSzPct val="100000"/>
            </a:pPr>
            <a:r>
              <a:rPr lang="en-US" sz="1800" dirty="0" smtClean="0"/>
              <a:t>If you're really keen you can even add extra boot steps in between </a:t>
            </a:r>
            <a:r>
              <a:rPr lang="en-US" sz="1800" dirty="0" err="1" smtClean="0"/>
              <a:t>RabbitMQ's</a:t>
            </a:r>
            <a:r>
              <a:rPr lang="en-US" sz="1800" dirty="0" smtClean="0"/>
              <a:t> predefined boot steps</a:t>
            </a:r>
          </a:p>
          <a:p>
            <a:pPr lvl="1">
              <a:lnSpc>
                <a:spcPct val="100000"/>
              </a:lnSpc>
              <a:spcBef>
                <a:spcPts val="0"/>
              </a:spcBef>
              <a:buClrTx/>
              <a:buSzPct val="100000"/>
              <a:buNone/>
            </a:pPr>
            <a:endParaRPr lang="en-US" sz="1600" dirty="0" smtClean="0"/>
          </a:p>
          <a:p>
            <a:pPr>
              <a:lnSpc>
                <a:spcPct val="100000"/>
              </a:lnSpc>
              <a:spcBef>
                <a:spcPts val="0"/>
              </a:spcBef>
              <a:buClrTx/>
              <a:buSzPct val="100000"/>
            </a:pPr>
            <a:endParaRPr lang="en-US" sz="1800" dirty="0" smtClean="0"/>
          </a:p>
        </p:txBody>
      </p:sp>
    </p:spTree>
  </p:cSld>
  <p:clrMapOvr>
    <a:masterClrMapping/>
  </p:clrMapOvr>
  <p:transition advTm="5000">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itle 242689"/>
          <p:cNvSpPr>
            <a:spLocks noGrp="1" noChangeArrowheads="1"/>
          </p:cNvSpPr>
          <p:nvPr>
            <p:ph type="title" idx="4294967295"/>
          </p:nvPr>
        </p:nvSpPr>
        <p:spPr>
          <a:xfrm>
            <a:off x="428625" y="114300"/>
            <a:ext cx="7629525" cy="722313"/>
          </a:xfrm>
        </p:spPr>
        <p:txBody>
          <a:bodyPr/>
          <a:lstStyle/>
          <a:p>
            <a:pPr algn="ctr" eaLnBrk="1" hangingPunct="1"/>
            <a:r>
              <a:rPr lang="en-US" sz="3200" smtClean="0"/>
              <a:t>Agenda</a:t>
            </a:r>
          </a:p>
        </p:txBody>
      </p:sp>
      <p:sp>
        <p:nvSpPr>
          <p:cNvPr id="6149" name="Text Placeholder 242690"/>
          <p:cNvSpPr>
            <a:spLocks noGrp="1" noChangeArrowheads="1"/>
          </p:cNvSpPr>
          <p:nvPr>
            <p:ph type="body" idx="4294967295"/>
          </p:nvPr>
        </p:nvSpPr>
        <p:spPr>
          <a:xfrm>
            <a:off x="539552" y="1052737"/>
            <a:ext cx="8136904" cy="5400452"/>
          </a:xfrm>
        </p:spPr>
        <p:txBody>
          <a:bodyPr/>
          <a:lstStyle/>
          <a:p>
            <a:pPr lvl="0"/>
            <a:r>
              <a:rPr lang="en-US" sz="2400" dirty="0" smtClean="0"/>
              <a:t>Introduction</a:t>
            </a:r>
          </a:p>
          <a:p>
            <a:pPr lvl="0"/>
            <a:r>
              <a:rPr lang="en-US" sz="2400" dirty="0" smtClean="0"/>
              <a:t>AMQP</a:t>
            </a:r>
          </a:p>
          <a:p>
            <a:pPr lvl="0"/>
            <a:r>
              <a:rPr lang="en-US" sz="2400" dirty="0" smtClean="0"/>
              <a:t>RabbitMQ</a:t>
            </a:r>
          </a:p>
          <a:p>
            <a:pPr lvl="0"/>
            <a:r>
              <a:rPr lang="en-US" sz="2400" dirty="0" smtClean="0"/>
              <a:t>RabbitMQ plugins</a:t>
            </a:r>
            <a:endParaRPr lang="en-US" sz="2000" dirty="0" smtClean="0"/>
          </a:p>
          <a:p>
            <a:pPr lvl="0"/>
            <a:r>
              <a:rPr lang="en-US" sz="2400" b="1" dirty="0" smtClean="0"/>
              <a:t>Multi-protocol Open Source cloud-based messaging hub</a:t>
            </a:r>
          </a:p>
          <a:p>
            <a:pPr lvl="0"/>
            <a:r>
              <a:rPr lang="en-US" sz="2400" dirty="0" smtClean="0"/>
              <a:t>Summary</a:t>
            </a:r>
          </a:p>
          <a:p>
            <a:pPr lvl="0"/>
            <a:r>
              <a:rPr lang="en-US" sz="2400" dirty="0" smtClean="0"/>
              <a:t>Questions</a:t>
            </a:r>
          </a:p>
          <a:p>
            <a:pPr eaLnBrk="1" hangingPunct="1">
              <a:lnSpc>
                <a:spcPct val="100000"/>
              </a:lnSpc>
              <a:buClr>
                <a:schemeClr val="bg1"/>
              </a:buClr>
              <a:buNone/>
            </a:pPr>
            <a:endParaRPr lang="en-US" sz="2000" dirty="0" smtClean="0">
              <a:solidFill>
                <a:schemeClr val="bg2"/>
              </a:solidFill>
            </a:endParaRPr>
          </a:p>
        </p:txBody>
      </p:sp>
    </p:spTree>
  </p:cSld>
  <p:clrMapOvr>
    <a:masterClrMapping/>
  </p:clrMapOvr>
  <p:transition advTm="5000">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8625" y="186308"/>
            <a:ext cx="7629525" cy="938436"/>
          </a:xfrm>
        </p:spPr>
        <p:txBody>
          <a:bodyPr/>
          <a:lstStyle/>
          <a:p>
            <a:pPr lvl="0" algn="ctr"/>
            <a:r>
              <a:rPr lang="en-US" sz="3200" dirty="0" smtClean="0"/>
              <a:t>Multi-protocol Open Source cloud-based messaging hub</a:t>
            </a:r>
            <a:endParaRPr lang="en-US" dirty="0"/>
          </a:p>
        </p:txBody>
      </p:sp>
      <p:sp>
        <p:nvSpPr>
          <p:cNvPr id="4" name="Content Placeholder 3"/>
          <p:cNvSpPr>
            <a:spLocks noGrp="1"/>
          </p:cNvSpPr>
          <p:nvPr>
            <p:ph idx="1"/>
          </p:nvPr>
        </p:nvSpPr>
        <p:spPr>
          <a:xfrm>
            <a:off x="419100" y="1412776"/>
            <a:ext cx="8455025" cy="5062637"/>
          </a:xfrm>
        </p:spPr>
        <p:txBody>
          <a:bodyPr/>
          <a:lstStyle/>
          <a:p>
            <a:r>
              <a:rPr lang="en-NZ" dirty="0" smtClean="0"/>
              <a:t>Multi-protocol messaging</a:t>
            </a:r>
          </a:p>
          <a:p>
            <a:r>
              <a:rPr lang="en-NZ" dirty="0" smtClean="0"/>
              <a:t>Cluster configuration</a:t>
            </a:r>
          </a:p>
          <a:p>
            <a:r>
              <a:rPr lang="en-NZ" dirty="0" smtClean="0"/>
              <a:t>Multi-protocol messaging examples</a:t>
            </a:r>
          </a:p>
        </p:txBody>
      </p:sp>
    </p:spTree>
  </p:cSld>
  <p:clrMapOvr>
    <a:masterClrMapping/>
  </p:clrMapOvr>
  <p:transition advTm="5000">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762"/>
            <a:ext cx="8229600" cy="642942"/>
          </a:xfrm>
        </p:spPr>
        <p:txBody>
          <a:bodyPr>
            <a:normAutofit/>
          </a:bodyPr>
          <a:lstStyle/>
          <a:p>
            <a:pPr algn="ctr"/>
            <a:r>
              <a:rPr lang="en-NZ" sz="3200" dirty="0" smtClean="0"/>
              <a:t>Multi-protocol messaging</a:t>
            </a:r>
            <a:endParaRPr lang="en-US" sz="3200" dirty="0"/>
          </a:p>
        </p:txBody>
      </p:sp>
      <p:sp>
        <p:nvSpPr>
          <p:cNvPr id="7" name="Content Placeholder 6"/>
          <p:cNvSpPr>
            <a:spLocks noGrp="1"/>
          </p:cNvSpPr>
          <p:nvPr>
            <p:ph idx="1"/>
          </p:nvPr>
        </p:nvSpPr>
        <p:spPr>
          <a:xfrm>
            <a:off x="457200" y="980728"/>
            <a:ext cx="8229600" cy="5328592"/>
          </a:xfrm>
        </p:spPr>
        <p:txBody>
          <a:bodyPr lIns="108000" tIns="36000" rIns="108000" bIns="72000">
            <a:noAutofit/>
          </a:bodyPr>
          <a:lstStyle/>
          <a:p>
            <a:pPr>
              <a:lnSpc>
                <a:spcPct val="100000"/>
              </a:lnSpc>
              <a:spcBef>
                <a:spcPts val="0"/>
              </a:spcBef>
              <a:buClrTx/>
              <a:buSzPct val="100000"/>
            </a:pPr>
            <a:r>
              <a:rPr lang="en-NZ" sz="1800" dirty="0" smtClean="0"/>
              <a:t>Via its powerful plugin mechanism the RabbitMQ broker is able to support other message queuing protocols in addition to AMQP</a:t>
            </a:r>
          </a:p>
          <a:p>
            <a:pPr>
              <a:lnSpc>
                <a:spcPct val="100000"/>
              </a:lnSpc>
              <a:spcBef>
                <a:spcPts val="0"/>
              </a:spcBef>
              <a:buClrTx/>
              <a:buSzPct val="100000"/>
            </a:pPr>
            <a:endParaRPr lang="en-NZ" sz="1800" dirty="0" smtClean="0"/>
          </a:p>
          <a:p>
            <a:pPr lvl="1">
              <a:lnSpc>
                <a:spcPct val="100000"/>
              </a:lnSpc>
              <a:spcBef>
                <a:spcPts val="0"/>
              </a:spcBef>
              <a:buClrTx/>
              <a:buSzPct val="100000"/>
            </a:pPr>
            <a:r>
              <a:rPr lang="en-NZ" sz="1800" dirty="0" smtClean="0"/>
              <a:t>What does this mean and why should you care?</a:t>
            </a:r>
            <a:endParaRPr lang="en-US" sz="1800" dirty="0" smtClean="0"/>
          </a:p>
        </p:txBody>
      </p:sp>
      <p:pic>
        <p:nvPicPr>
          <p:cNvPr id="4" name="Picture 2" descr="http://blogs.vmware.com/vfabric/files/2012/11/RabbitMQ-Polyglot-Multi-Protocol-Queues.jpg"/>
          <p:cNvPicPr>
            <a:picLocks noChangeAspect="1" noChangeArrowheads="1"/>
          </p:cNvPicPr>
          <p:nvPr/>
        </p:nvPicPr>
        <p:blipFill>
          <a:blip r:embed="rId2" cstate="print"/>
          <a:srcRect/>
          <a:stretch>
            <a:fillRect/>
          </a:stretch>
        </p:blipFill>
        <p:spPr bwMode="auto">
          <a:xfrm>
            <a:off x="5004048" y="4109864"/>
            <a:ext cx="3238500" cy="1905000"/>
          </a:xfrm>
          <a:prstGeom prst="rect">
            <a:avLst/>
          </a:prstGeom>
          <a:noFill/>
        </p:spPr>
      </p:pic>
    </p:spTree>
  </p:cSld>
  <p:clrMapOvr>
    <a:masterClrMapping/>
  </p:clrMapOvr>
  <p:transition advTm="5000">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762"/>
            <a:ext cx="8229600" cy="642942"/>
          </a:xfrm>
        </p:spPr>
        <p:txBody>
          <a:bodyPr>
            <a:normAutofit/>
          </a:bodyPr>
          <a:lstStyle/>
          <a:p>
            <a:pPr algn="ctr"/>
            <a:r>
              <a:rPr lang="en-NZ" sz="3200" dirty="0" smtClean="0"/>
              <a:t>Flexibility</a:t>
            </a:r>
            <a:endParaRPr lang="en-US" sz="3200" dirty="0"/>
          </a:p>
        </p:txBody>
      </p:sp>
      <p:sp>
        <p:nvSpPr>
          <p:cNvPr id="7" name="Content Placeholder 6"/>
          <p:cNvSpPr>
            <a:spLocks noGrp="1"/>
          </p:cNvSpPr>
          <p:nvPr>
            <p:ph idx="1"/>
          </p:nvPr>
        </p:nvSpPr>
        <p:spPr>
          <a:xfrm>
            <a:off x="457200" y="908720"/>
            <a:ext cx="8229600" cy="5544616"/>
          </a:xfrm>
        </p:spPr>
        <p:txBody>
          <a:bodyPr lIns="108000" tIns="36000" rIns="108000" bIns="72000">
            <a:noAutofit/>
          </a:bodyPr>
          <a:lstStyle/>
          <a:p>
            <a:pPr>
              <a:lnSpc>
                <a:spcPct val="100000"/>
              </a:lnSpc>
              <a:spcBef>
                <a:spcPts val="0"/>
              </a:spcBef>
              <a:buClrTx/>
              <a:buSzPct val="100000"/>
            </a:pPr>
            <a:r>
              <a:rPr lang="en-US" sz="1800" dirty="0" smtClean="0"/>
              <a:t>The notion of a “one-size-fits-all” messaging protocol is flawed</a:t>
            </a:r>
          </a:p>
          <a:p>
            <a:pPr lvl="1">
              <a:lnSpc>
                <a:spcPct val="100000"/>
              </a:lnSpc>
              <a:spcBef>
                <a:spcPts val="0"/>
              </a:spcBef>
              <a:buClrTx/>
              <a:buSzPct val="100000"/>
            </a:pPr>
            <a:r>
              <a:rPr lang="en-US" sz="1600" dirty="0" smtClean="0"/>
              <a:t>Some messaging protocols are optimized for low-latency transmission of small messages</a:t>
            </a:r>
          </a:p>
          <a:p>
            <a:pPr lvl="2">
              <a:lnSpc>
                <a:spcPct val="100000"/>
              </a:lnSpc>
              <a:spcBef>
                <a:spcPts val="0"/>
              </a:spcBef>
              <a:buClrTx/>
              <a:buSzPct val="100000"/>
            </a:pPr>
            <a:r>
              <a:rPr lang="en-US" sz="1600" dirty="0" smtClean="0"/>
              <a:t>Others are designed for efficient transmission of large messages</a:t>
            </a:r>
          </a:p>
          <a:p>
            <a:pPr lvl="1">
              <a:lnSpc>
                <a:spcPct val="100000"/>
              </a:lnSpc>
              <a:spcBef>
                <a:spcPts val="0"/>
              </a:spcBef>
              <a:buClrTx/>
              <a:buSzPct val="100000"/>
            </a:pPr>
            <a:r>
              <a:rPr lang="en-US" sz="1600" dirty="0" smtClean="0"/>
              <a:t>Some messaging protocols sacrifice performance for reliability</a:t>
            </a:r>
          </a:p>
          <a:p>
            <a:pPr lvl="2">
              <a:lnSpc>
                <a:spcPct val="100000"/>
              </a:lnSpc>
              <a:spcBef>
                <a:spcPts val="0"/>
              </a:spcBef>
              <a:buClrTx/>
              <a:buSzPct val="100000"/>
            </a:pPr>
            <a:r>
              <a:rPr lang="en-US" sz="1600" dirty="0" smtClean="0"/>
              <a:t>Others favor performance at the risk of occasional message loss</a:t>
            </a:r>
          </a:p>
          <a:p>
            <a:pPr lvl="1">
              <a:lnSpc>
                <a:spcPct val="100000"/>
              </a:lnSpc>
              <a:spcBef>
                <a:spcPts val="0"/>
              </a:spcBef>
              <a:buClrTx/>
              <a:buSzPct val="100000"/>
            </a:pPr>
            <a:r>
              <a:rPr lang="en-US" sz="1600" dirty="0" smtClean="0"/>
              <a:t>...</a:t>
            </a:r>
          </a:p>
          <a:p>
            <a:pPr lvl="1">
              <a:lnSpc>
                <a:spcPct val="100000"/>
              </a:lnSpc>
              <a:spcBef>
                <a:spcPts val="0"/>
              </a:spcBef>
              <a:buClrTx/>
              <a:buSzPct val="100000"/>
            </a:pPr>
            <a:endParaRPr lang="en-NZ" sz="1800" dirty="0" smtClean="0"/>
          </a:p>
          <a:p>
            <a:pPr>
              <a:lnSpc>
                <a:spcPct val="100000"/>
              </a:lnSpc>
              <a:spcBef>
                <a:spcPts val="0"/>
              </a:spcBef>
              <a:buClrTx/>
              <a:buSzPct val="100000"/>
            </a:pPr>
            <a:r>
              <a:rPr lang="en-US" sz="1800" dirty="0" smtClean="0"/>
              <a:t>The world is not uniform </a:t>
            </a:r>
          </a:p>
          <a:p>
            <a:pPr lvl="1">
              <a:lnSpc>
                <a:spcPct val="100000"/>
              </a:lnSpc>
              <a:spcBef>
                <a:spcPts val="0"/>
              </a:spcBef>
              <a:buClrTx/>
              <a:buSzPct val="100000"/>
            </a:pPr>
            <a:r>
              <a:rPr lang="en-US" sz="1600" dirty="0" smtClean="0"/>
              <a:t>There are clearly advantages to being able to communicate with people in multiple languages</a:t>
            </a:r>
          </a:p>
          <a:p>
            <a:pPr lvl="2">
              <a:lnSpc>
                <a:spcPct val="100000"/>
              </a:lnSpc>
              <a:spcBef>
                <a:spcPts val="0"/>
              </a:spcBef>
              <a:buClrTx/>
              <a:buSzPct val="100000"/>
            </a:pPr>
            <a:r>
              <a:rPr lang="en-US" sz="1600" dirty="0" smtClean="0"/>
              <a:t>In an analogous fashion there are advantages to message queuing software being able to accommodate and seamlessly map between different message queuing protocols</a:t>
            </a:r>
          </a:p>
          <a:p>
            <a:pPr lvl="2">
              <a:lnSpc>
                <a:spcPct val="100000"/>
              </a:lnSpc>
              <a:spcBef>
                <a:spcPts val="0"/>
              </a:spcBef>
              <a:buClrTx/>
              <a:buSzPct val="100000"/>
            </a:pPr>
            <a:endParaRPr lang="en-US" sz="1600" dirty="0" smtClean="0"/>
          </a:p>
          <a:p>
            <a:pPr>
              <a:lnSpc>
                <a:spcPct val="100000"/>
              </a:lnSpc>
              <a:spcBef>
                <a:spcPts val="0"/>
              </a:spcBef>
              <a:buClrTx/>
              <a:buSzPct val="100000"/>
            </a:pPr>
            <a:r>
              <a:rPr lang="en-US" sz="1800" dirty="0" smtClean="0"/>
              <a:t>Any attempt to accommodate all possible messaging scenarios within the scope of a single ubiquitous protocol must entail some level compromise</a:t>
            </a:r>
          </a:p>
          <a:p>
            <a:pPr lvl="1">
              <a:lnSpc>
                <a:spcPct val="100000"/>
              </a:lnSpc>
              <a:spcBef>
                <a:spcPts val="0"/>
              </a:spcBef>
              <a:buClrTx/>
              <a:buSzPct val="100000"/>
            </a:pPr>
            <a:r>
              <a:rPr lang="en-US" sz="1600" dirty="0" smtClean="0"/>
              <a:t>The resultant protocol will be less well-suited to one or more messaging scenarios over a less generic protocol that is optimally designed for a specific use case</a:t>
            </a:r>
          </a:p>
          <a:p>
            <a:pPr>
              <a:lnSpc>
                <a:spcPct val="100000"/>
              </a:lnSpc>
              <a:spcBef>
                <a:spcPts val="0"/>
              </a:spcBef>
              <a:buClrTx/>
              <a:buSzPct val="100000"/>
            </a:pPr>
            <a:endParaRPr lang="en-US" sz="1800" dirty="0" smtClean="0"/>
          </a:p>
        </p:txBody>
      </p:sp>
    </p:spTree>
  </p:cSld>
  <p:clrMapOvr>
    <a:masterClrMapping/>
  </p:clrMapOvr>
  <p:transition advTm="5000">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762"/>
            <a:ext cx="8229600" cy="642942"/>
          </a:xfrm>
        </p:spPr>
        <p:txBody>
          <a:bodyPr>
            <a:normAutofit/>
          </a:bodyPr>
          <a:lstStyle/>
          <a:p>
            <a:pPr algn="ctr"/>
            <a:r>
              <a:rPr lang="en-NZ" sz="3200" dirty="0" smtClean="0"/>
              <a:t>Adaptability</a:t>
            </a:r>
            <a:endParaRPr lang="en-US" sz="3200" dirty="0"/>
          </a:p>
        </p:txBody>
      </p:sp>
      <p:sp>
        <p:nvSpPr>
          <p:cNvPr id="7" name="Content Placeholder 6"/>
          <p:cNvSpPr>
            <a:spLocks noGrp="1"/>
          </p:cNvSpPr>
          <p:nvPr>
            <p:ph idx="1"/>
          </p:nvPr>
        </p:nvSpPr>
        <p:spPr>
          <a:xfrm>
            <a:off x="457200" y="1000108"/>
            <a:ext cx="8229600" cy="5126055"/>
          </a:xfrm>
        </p:spPr>
        <p:txBody>
          <a:bodyPr lIns="108000" tIns="36000" rIns="108000" bIns="72000">
            <a:noAutofit/>
          </a:bodyPr>
          <a:lstStyle/>
          <a:p>
            <a:pPr>
              <a:lnSpc>
                <a:spcPct val="100000"/>
              </a:lnSpc>
              <a:spcBef>
                <a:spcPts val="0"/>
              </a:spcBef>
              <a:buClrTx/>
              <a:buSzPct val="100000"/>
            </a:pPr>
            <a:r>
              <a:rPr lang="en-US" sz="1800" dirty="0" smtClean="0"/>
              <a:t>Most good message queuing protocols share many features in common</a:t>
            </a:r>
          </a:p>
          <a:p>
            <a:pPr lvl="1">
              <a:lnSpc>
                <a:spcPct val="100000"/>
              </a:lnSpc>
              <a:spcBef>
                <a:spcPts val="0"/>
              </a:spcBef>
              <a:buClrTx/>
              <a:buSzPct val="100000"/>
            </a:pPr>
            <a:r>
              <a:rPr lang="en-US" sz="1800" dirty="0" smtClean="0"/>
              <a:t>However some are better suited to a particular task </a:t>
            </a:r>
            <a:r>
              <a:rPr lang="en-US" sz="1800" smtClean="0"/>
              <a:t>than others</a:t>
            </a:r>
          </a:p>
          <a:p>
            <a:pPr lvl="1">
              <a:lnSpc>
                <a:spcPct val="100000"/>
              </a:lnSpc>
              <a:spcBef>
                <a:spcPts val="0"/>
              </a:spcBef>
              <a:buClrTx/>
              <a:buSzPct val="100000"/>
            </a:pPr>
            <a:endParaRPr lang="en-US" sz="1800" dirty="0" smtClean="0"/>
          </a:p>
          <a:p>
            <a:pPr>
              <a:lnSpc>
                <a:spcPct val="100000"/>
              </a:lnSpc>
              <a:spcBef>
                <a:spcPts val="0"/>
              </a:spcBef>
              <a:buClrTx/>
              <a:buSzPct val="100000"/>
            </a:pPr>
            <a:r>
              <a:rPr lang="en-US" sz="1800" dirty="0" smtClean="0"/>
              <a:t>Change is constant</a:t>
            </a:r>
          </a:p>
          <a:p>
            <a:pPr lvl="1">
              <a:lnSpc>
                <a:spcPct val="100000"/>
              </a:lnSpc>
              <a:spcBef>
                <a:spcPts val="0"/>
              </a:spcBef>
              <a:buClrTx/>
              <a:buSzPct val="100000"/>
            </a:pPr>
            <a:r>
              <a:rPr lang="en-US" sz="1800" dirty="0" smtClean="0"/>
              <a:t>What may seem like a good idea today may not be such a good idea tomorrow</a:t>
            </a:r>
          </a:p>
          <a:p>
            <a:pPr lvl="1">
              <a:lnSpc>
                <a:spcPct val="100000"/>
              </a:lnSpc>
              <a:spcBef>
                <a:spcPts val="0"/>
              </a:spcBef>
              <a:buClrTx/>
              <a:buSzPct val="100000"/>
            </a:pPr>
            <a:r>
              <a:rPr lang="en-US" sz="1800" dirty="0" smtClean="0"/>
              <a:t>If software cannot readily (and potentially rapidly) adapt to change then it will become extinct </a:t>
            </a:r>
          </a:p>
          <a:p>
            <a:pPr>
              <a:lnSpc>
                <a:spcPct val="100000"/>
              </a:lnSpc>
              <a:spcBef>
                <a:spcPts val="0"/>
              </a:spcBef>
              <a:buClrTx/>
              <a:buSzPct val="100000"/>
            </a:pPr>
            <a:endParaRPr lang="en-US" sz="1800" dirty="0" smtClean="0"/>
          </a:p>
        </p:txBody>
      </p:sp>
    </p:spTree>
  </p:cSld>
  <p:clrMapOvr>
    <a:masterClrMapping/>
  </p:clrMapOvr>
  <p:transition advTm="5000">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642942"/>
          </a:xfrm>
        </p:spPr>
        <p:txBody>
          <a:bodyPr>
            <a:normAutofit/>
          </a:bodyPr>
          <a:lstStyle/>
          <a:p>
            <a:pPr algn="ctr"/>
            <a:r>
              <a:rPr lang="en-NZ" sz="3200" dirty="0" smtClean="0"/>
              <a:t>Other protocols supported by RabbitMQ</a:t>
            </a:r>
            <a:endParaRPr lang="en-US" sz="3200" dirty="0"/>
          </a:p>
        </p:txBody>
      </p:sp>
      <p:sp>
        <p:nvSpPr>
          <p:cNvPr id="7" name="Content Placeholder 6"/>
          <p:cNvSpPr>
            <a:spLocks noGrp="1"/>
          </p:cNvSpPr>
          <p:nvPr>
            <p:ph idx="1"/>
          </p:nvPr>
        </p:nvSpPr>
        <p:spPr>
          <a:xfrm>
            <a:off x="457200" y="836712"/>
            <a:ext cx="8229600" cy="4608512"/>
          </a:xfrm>
        </p:spPr>
        <p:txBody>
          <a:bodyPr lIns="108000" tIns="36000" rIns="108000" bIns="72000">
            <a:noAutofit/>
          </a:bodyPr>
          <a:lstStyle/>
          <a:p>
            <a:pPr>
              <a:lnSpc>
                <a:spcPct val="100000"/>
              </a:lnSpc>
              <a:spcBef>
                <a:spcPts val="0"/>
              </a:spcBef>
              <a:buClrTx/>
              <a:buSzPct val="100000"/>
            </a:pPr>
            <a:r>
              <a:rPr lang="en-NZ" sz="1800" dirty="0" smtClean="0"/>
              <a:t>STOMP</a:t>
            </a:r>
          </a:p>
          <a:p>
            <a:pPr lvl="1">
              <a:lnSpc>
                <a:spcPct val="100000"/>
              </a:lnSpc>
              <a:spcBef>
                <a:spcPts val="0"/>
              </a:spcBef>
              <a:buClrTx/>
              <a:buSzPct val="100000"/>
            </a:pPr>
            <a:r>
              <a:rPr lang="en-NZ" sz="1600" dirty="0" smtClean="0">
                <a:hlinkClick r:id="rId2"/>
              </a:rPr>
              <a:t>http://stomp.github.com</a:t>
            </a:r>
            <a:r>
              <a:rPr lang="en-NZ" sz="1600" dirty="0" smtClean="0"/>
              <a:t> </a:t>
            </a:r>
          </a:p>
          <a:p>
            <a:pPr lvl="1">
              <a:lnSpc>
                <a:spcPct val="100000"/>
              </a:lnSpc>
              <a:spcBef>
                <a:spcPts val="0"/>
              </a:spcBef>
              <a:buClrTx/>
              <a:buSzPct val="100000"/>
            </a:pPr>
            <a:r>
              <a:rPr lang="en-NZ" sz="1600" dirty="0" smtClean="0">
                <a:hlinkClick r:id="rId3"/>
              </a:rPr>
              <a:t>https://www.rabbitmq.com/stomp.html</a:t>
            </a:r>
            <a:r>
              <a:rPr lang="en-NZ" sz="1600" dirty="0" smtClean="0"/>
              <a:t> (supports STOMP 1.0, 1.1, and 1.2)</a:t>
            </a:r>
            <a:endParaRPr lang="en-NZ" sz="1800" dirty="0" smtClean="0"/>
          </a:p>
          <a:p>
            <a:pPr>
              <a:lnSpc>
                <a:spcPct val="100000"/>
              </a:lnSpc>
              <a:spcBef>
                <a:spcPts val="0"/>
              </a:spcBef>
              <a:buClrTx/>
              <a:buSzPct val="100000"/>
            </a:pPr>
            <a:r>
              <a:rPr lang="en-NZ" sz="1800" dirty="0" smtClean="0"/>
              <a:t>MQTT (MQ Telemetry Transport)</a:t>
            </a:r>
          </a:p>
          <a:p>
            <a:pPr lvl="1">
              <a:lnSpc>
                <a:spcPct val="100000"/>
              </a:lnSpc>
              <a:spcBef>
                <a:spcPts val="0"/>
              </a:spcBef>
              <a:buClrTx/>
              <a:buSzPct val="100000"/>
            </a:pPr>
            <a:r>
              <a:rPr lang="en-NZ" sz="1600" dirty="0" smtClean="0">
                <a:hlinkClick r:id="rId4"/>
              </a:rPr>
              <a:t>http://mqtt.org/</a:t>
            </a:r>
            <a:r>
              <a:rPr lang="en-NZ" sz="1600" dirty="0" smtClean="0"/>
              <a:t> </a:t>
            </a:r>
          </a:p>
          <a:p>
            <a:pPr lvl="1">
              <a:lnSpc>
                <a:spcPct val="100000"/>
              </a:lnSpc>
              <a:spcBef>
                <a:spcPts val="0"/>
              </a:spcBef>
              <a:buClrTx/>
              <a:buSzPct val="100000"/>
            </a:pPr>
            <a:r>
              <a:rPr lang="en-NZ" sz="1600" dirty="0" smtClean="0">
                <a:hlinkClick r:id="rId5"/>
              </a:rPr>
              <a:t>http://www.rabbitmq.com/blog/2012/09/12/mqtt-adapter/</a:t>
            </a:r>
            <a:r>
              <a:rPr lang="en-NZ" sz="1600" dirty="0" smtClean="0"/>
              <a:t> </a:t>
            </a:r>
            <a:endParaRPr lang="en-US" sz="1600" dirty="0" smtClean="0"/>
          </a:p>
          <a:p>
            <a:pPr>
              <a:lnSpc>
                <a:spcPct val="100000"/>
              </a:lnSpc>
              <a:spcBef>
                <a:spcPts val="0"/>
              </a:spcBef>
              <a:buClrTx/>
              <a:buSzPct val="100000"/>
            </a:pPr>
            <a:r>
              <a:rPr lang="en-NZ" sz="1800" dirty="0" err="1" smtClean="0"/>
              <a:t>ZeroMQ</a:t>
            </a:r>
            <a:endParaRPr lang="en-NZ" sz="1800" dirty="0" smtClean="0"/>
          </a:p>
          <a:p>
            <a:pPr lvl="1">
              <a:lnSpc>
                <a:spcPct val="100000"/>
              </a:lnSpc>
              <a:spcBef>
                <a:spcPts val="0"/>
              </a:spcBef>
              <a:buClrTx/>
              <a:buSzPct val="100000"/>
            </a:pPr>
            <a:r>
              <a:rPr lang="en-NZ" sz="1600" dirty="0" smtClean="0">
                <a:hlinkClick r:id="rId6"/>
              </a:rPr>
              <a:t>http://www.zeromq.org/</a:t>
            </a:r>
            <a:r>
              <a:rPr lang="en-NZ" sz="1600" dirty="0" smtClean="0"/>
              <a:t> </a:t>
            </a:r>
          </a:p>
          <a:p>
            <a:pPr lvl="1">
              <a:lnSpc>
                <a:spcPct val="100000"/>
              </a:lnSpc>
              <a:spcBef>
                <a:spcPts val="0"/>
              </a:spcBef>
              <a:buClrTx/>
              <a:buSzPct val="100000"/>
            </a:pPr>
            <a:r>
              <a:rPr lang="en-NZ" sz="1600" dirty="0" smtClean="0">
                <a:hlinkClick r:id="rId7"/>
              </a:rPr>
              <a:t>https://github.com/rabbitmq/rmq-0mq/wiki</a:t>
            </a:r>
            <a:r>
              <a:rPr lang="en-NZ" sz="1600" dirty="0" smtClean="0"/>
              <a:t> </a:t>
            </a:r>
          </a:p>
          <a:p>
            <a:pPr lvl="1">
              <a:lnSpc>
                <a:spcPct val="100000"/>
              </a:lnSpc>
              <a:spcBef>
                <a:spcPts val="0"/>
              </a:spcBef>
              <a:buClrTx/>
              <a:buSzPct val="100000"/>
            </a:pPr>
            <a:r>
              <a:rPr lang="en-NZ" sz="1600" dirty="0" smtClean="0"/>
              <a:t>Plugin code needs some updating to work with current RabbitMQ versions</a:t>
            </a:r>
          </a:p>
          <a:p>
            <a:pPr>
              <a:lnSpc>
                <a:spcPct val="100000"/>
              </a:lnSpc>
              <a:spcBef>
                <a:spcPts val="0"/>
              </a:spcBef>
              <a:buClrTx/>
              <a:buSzPct val="100000"/>
            </a:pPr>
            <a:r>
              <a:rPr lang="en-NZ" sz="1800" dirty="0" smtClean="0"/>
              <a:t>HTTP/REST via the </a:t>
            </a:r>
            <a:r>
              <a:rPr lang="en-NZ" sz="1800" dirty="0" err="1" smtClean="0"/>
              <a:t>RabbitHub</a:t>
            </a:r>
            <a:r>
              <a:rPr lang="en-NZ" sz="1800" dirty="0" smtClean="0"/>
              <a:t> plugin</a:t>
            </a:r>
          </a:p>
          <a:p>
            <a:pPr lvl="1">
              <a:lnSpc>
                <a:spcPct val="100000"/>
              </a:lnSpc>
              <a:spcBef>
                <a:spcPts val="0"/>
              </a:spcBef>
              <a:buClrTx/>
              <a:buSzPct val="100000"/>
            </a:pPr>
            <a:r>
              <a:rPr lang="en-NZ" sz="1600" dirty="0" smtClean="0">
                <a:hlinkClick r:id="rId8"/>
              </a:rPr>
              <a:t>https://github.com/tonyg/rabbithub</a:t>
            </a:r>
            <a:r>
              <a:rPr lang="en-NZ" sz="1600" dirty="0" smtClean="0"/>
              <a:t> </a:t>
            </a:r>
          </a:p>
          <a:p>
            <a:pPr lvl="1">
              <a:lnSpc>
                <a:spcPct val="100000"/>
              </a:lnSpc>
              <a:spcBef>
                <a:spcPts val="0"/>
              </a:spcBef>
              <a:buClrTx/>
              <a:buSzPct val="100000"/>
            </a:pPr>
            <a:r>
              <a:rPr lang="en-NZ" sz="1600" dirty="0" smtClean="0"/>
              <a:t>Recently updated to be compatible with current RabbitMQ versions</a:t>
            </a:r>
          </a:p>
          <a:p>
            <a:pPr>
              <a:lnSpc>
                <a:spcPct val="100000"/>
              </a:lnSpc>
              <a:spcBef>
                <a:spcPts val="0"/>
              </a:spcBef>
              <a:buClrTx/>
              <a:buSzPct val="100000"/>
            </a:pPr>
            <a:r>
              <a:rPr lang="en-NZ" sz="1800" dirty="0" smtClean="0"/>
              <a:t>Web-STOMP (STOMP + </a:t>
            </a:r>
            <a:r>
              <a:rPr lang="en-NZ" sz="1800" dirty="0" err="1" smtClean="0"/>
              <a:t>WebSockets</a:t>
            </a:r>
            <a:r>
              <a:rPr lang="en-NZ" sz="1800" dirty="0" smtClean="0"/>
              <a:t>)</a:t>
            </a:r>
          </a:p>
          <a:p>
            <a:pPr lvl="1">
              <a:lnSpc>
                <a:spcPct val="100000"/>
              </a:lnSpc>
              <a:spcBef>
                <a:spcPts val="0"/>
              </a:spcBef>
              <a:buClrTx/>
              <a:buSzPct val="100000"/>
            </a:pPr>
            <a:r>
              <a:rPr lang="en-NZ" sz="1600" dirty="0" smtClean="0">
                <a:hlinkClick r:id="rId9"/>
              </a:rPr>
              <a:t>http://www.rabbitmq.com/blog/2012/05/14/introducing-rabbitmq-web-stomp/</a:t>
            </a:r>
            <a:endParaRPr lang="en-NZ" sz="1600" dirty="0" smtClean="0"/>
          </a:p>
          <a:p>
            <a:pPr>
              <a:lnSpc>
                <a:spcPct val="100000"/>
              </a:lnSpc>
              <a:spcBef>
                <a:spcPts val="0"/>
              </a:spcBef>
              <a:buClrTx/>
              <a:buSzPct val="100000"/>
            </a:pPr>
            <a:r>
              <a:rPr lang="en-NZ" sz="1800" dirty="0" smtClean="0"/>
              <a:t>... and a few others</a:t>
            </a:r>
            <a:endParaRPr lang="en-US" sz="1800" dirty="0" smtClean="0"/>
          </a:p>
          <a:p>
            <a:pPr>
              <a:lnSpc>
                <a:spcPct val="100000"/>
              </a:lnSpc>
              <a:spcBef>
                <a:spcPts val="0"/>
              </a:spcBef>
              <a:buClrTx/>
              <a:buSzPct val="100000"/>
              <a:buNone/>
            </a:pPr>
            <a:endParaRPr lang="en-NZ" sz="1800" dirty="0" smtClean="0"/>
          </a:p>
        </p:txBody>
      </p:sp>
      <p:sp>
        <p:nvSpPr>
          <p:cNvPr id="5" name="TextBox 4"/>
          <p:cNvSpPr txBox="1"/>
          <p:nvPr/>
        </p:nvSpPr>
        <p:spPr>
          <a:xfrm>
            <a:off x="755576" y="5570656"/>
            <a:ext cx="7859216" cy="830997"/>
          </a:xfrm>
          <a:prstGeom prst="rect">
            <a:avLst/>
          </a:prstGeom>
          <a:solidFill>
            <a:srgbClr val="F6FF7D"/>
          </a:solidFill>
          <a:effectLst>
            <a:outerShdw blurRad="50800" dist="50800" dir="5400000" algn="ctr" rotWithShape="0">
              <a:schemeClr val="bg1"/>
            </a:outerShdw>
          </a:effectLst>
        </p:spPr>
        <p:txBody>
          <a:bodyPr wrap="square">
            <a:spAutoFit/>
          </a:bodyPr>
          <a:lstStyle/>
          <a:p>
            <a:pPr algn="just"/>
            <a:r>
              <a:rPr lang="en-US" dirty="0" smtClean="0"/>
              <a:t>Whilst there are some limitations in terms of fully mapping some of the protocols to the AMQP 0.9.1 model, these limitations are generally insignificant compared to the capabilities that the plugins provide.</a:t>
            </a:r>
            <a:endParaRPr lang="en-US" dirty="0">
              <a:latin typeface="+mn-lt"/>
              <a:cs typeface="Courier New" pitchFamily="49" charset="0"/>
            </a:endParaRPr>
          </a:p>
        </p:txBody>
      </p:sp>
    </p:spTree>
  </p:cSld>
  <p:clrMapOvr>
    <a:masterClrMapping/>
  </p:clrMapOvr>
  <p:transition advTm="5000">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2" y="908720"/>
            <a:ext cx="8455025" cy="5566693"/>
          </a:xfrm>
        </p:spPr>
        <p:txBody>
          <a:bodyPr/>
          <a:lstStyle/>
          <a:p>
            <a:pPr>
              <a:lnSpc>
                <a:spcPct val="100000"/>
              </a:lnSpc>
            </a:pPr>
            <a:r>
              <a:rPr lang="en-US" sz="1800" dirty="0" smtClean="0"/>
              <a:t>Simple (or Streaming) Text Orientated Messaging Protocol (</a:t>
            </a:r>
            <a:r>
              <a:rPr lang="en-US" sz="1800" u="sng" dirty="0" smtClean="0">
                <a:hlinkClick r:id="rId2"/>
              </a:rPr>
              <a:t>http://stomp.github.com/</a:t>
            </a:r>
            <a:r>
              <a:rPr lang="en-US" sz="1800" dirty="0" smtClean="0"/>
              <a:t>)</a:t>
            </a:r>
          </a:p>
          <a:p>
            <a:pPr lvl="1">
              <a:lnSpc>
                <a:spcPct val="100000"/>
              </a:lnSpc>
            </a:pPr>
            <a:r>
              <a:rPr lang="en-US" sz="1600" dirty="0" smtClean="0"/>
              <a:t>A simple to use and easy to implement protocol</a:t>
            </a:r>
          </a:p>
          <a:p>
            <a:pPr lvl="1">
              <a:lnSpc>
                <a:spcPct val="100000"/>
              </a:lnSpc>
            </a:pPr>
            <a:r>
              <a:rPr lang="en-US" sz="1600" dirty="0" smtClean="0"/>
              <a:t>Designed for asynchronous message passing between clients via mediating servers</a:t>
            </a:r>
          </a:p>
          <a:p>
            <a:pPr lvl="1">
              <a:lnSpc>
                <a:spcPct val="100000"/>
              </a:lnSpc>
            </a:pPr>
            <a:r>
              <a:rPr lang="en-US" sz="1600" dirty="0" smtClean="0"/>
              <a:t>Defines a text-based wire format for messages passed between clients and servers</a:t>
            </a:r>
          </a:p>
          <a:p>
            <a:pPr lvl="1">
              <a:lnSpc>
                <a:spcPct val="100000"/>
              </a:lnSpc>
            </a:pPr>
            <a:r>
              <a:rPr lang="en-US" sz="1600" dirty="0" smtClean="0"/>
              <a:t>Lightweight alternative to other open messaging protocols applicable to simple messaging scenarios</a:t>
            </a:r>
          </a:p>
          <a:p>
            <a:pPr lvl="1">
              <a:lnSpc>
                <a:spcPct val="100000"/>
              </a:lnSpc>
            </a:pPr>
            <a:r>
              <a:rPr lang="en-NZ" sz="1600" dirty="0" smtClean="0"/>
              <a:t>Maps very well to AMQP 0.9.1</a:t>
            </a:r>
          </a:p>
          <a:p>
            <a:pPr lvl="1">
              <a:lnSpc>
                <a:spcPct val="100000"/>
              </a:lnSpc>
            </a:pPr>
            <a:r>
              <a:rPr lang="en-NZ" sz="1600" dirty="0" smtClean="0"/>
              <a:t>Clients available for numerous languages, including </a:t>
            </a:r>
            <a:r>
              <a:rPr lang="en-NZ" sz="1600" dirty="0" err="1" smtClean="0"/>
              <a:t>Erlang</a:t>
            </a:r>
            <a:endParaRPr lang="en-US" sz="1600" dirty="0" smtClean="0"/>
          </a:p>
          <a:p>
            <a:endParaRPr lang="en-US" sz="2400" dirty="0" smtClean="0"/>
          </a:p>
        </p:txBody>
      </p:sp>
      <p:sp>
        <p:nvSpPr>
          <p:cNvPr id="5" name="TextBox 4"/>
          <p:cNvSpPr txBox="1"/>
          <p:nvPr/>
        </p:nvSpPr>
        <p:spPr>
          <a:xfrm>
            <a:off x="29035" y="406390"/>
            <a:ext cx="1872343" cy="338554"/>
          </a:xfrm>
          <a:prstGeom prst="rect">
            <a:avLst/>
          </a:prstGeom>
          <a:solidFill>
            <a:schemeClr val="bg1"/>
          </a:solidFill>
        </p:spPr>
        <p:txBody>
          <a:bodyPr wrap="square" rtlCol="0">
            <a:spAutoFit/>
          </a:bodyPr>
          <a:lstStyle/>
          <a:p>
            <a:pPr marL="0" defTabSz="430213">
              <a:spcAft>
                <a:spcPts val="400"/>
              </a:spcAft>
              <a:buSzPct val="100000"/>
            </a:pPr>
            <a:endParaRPr lang="en-US" sz="1600" dirty="0" smtClean="0">
              <a:solidFill>
                <a:srgbClr val="000000"/>
              </a:solidFill>
              <a:latin typeface="HP Simplified" pitchFamily="34" charset="0"/>
              <a:cs typeface="HP Simplified" pitchFamily="34" charset="0"/>
            </a:endParaRPr>
          </a:p>
        </p:txBody>
      </p:sp>
      <p:sp>
        <p:nvSpPr>
          <p:cNvPr id="6" name="TextBox 5"/>
          <p:cNvSpPr txBox="1"/>
          <p:nvPr/>
        </p:nvSpPr>
        <p:spPr>
          <a:xfrm>
            <a:off x="108865" y="261253"/>
            <a:ext cx="1872343" cy="338554"/>
          </a:xfrm>
          <a:prstGeom prst="rect">
            <a:avLst/>
          </a:prstGeom>
          <a:solidFill>
            <a:schemeClr val="bg1"/>
          </a:solidFill>
        </p:spPr>
        <p:txBody>
          <a:bodyPr wrap="square" rtlCol="0">
            <a:spAutoFit/>
          </a:bodyPr>
          <a:lstStyle/>
          <a:p>
            <a:pPr marL="0" defTabSz="430213">
              <a:spcAft>
                <a:spcPts val="400"/>
              </a:spcAft>
              <a:buSzPct val="100000"/>
            </a:pPr>
            <a:endParaRPr lang="en-US" sz="1600" dirty="0" smtClean="0">
              <a:solidFill>
                <a:srgbClr val="000000"/>
              </a:solidFill>
              <a:latin typeface="HP Simplified" pitchFamily="34" charset="0"/>
              <a:cs typeface="HP Simplified" pitchFamily="34" charset="0"/>
            </a:endParaRPr>
          </a:p>
        </p:txBody>
      </p:sp>
      <p:pic>
        <p:nvPicPr>
          <p:cNvPr id="34818" name="Picture 2" descr="STOMP Specification logo"/>
          <p:cNvPicPr preferRelativeResize="0">
            <a:picLocks noChangeAspect="1" noChangeArrowheads="1"/>
          </p:cNvPicPr>
          <p:nvPr/>
        </p:nvPicPr>
        <p:blipFill>
          <a:blip r:embed="rId3" cstate="print"/>
          <a:srcRect/>
          <a:stretch>
            <a:fillRect/>
          </a:stretch>
        </p:blipFill>
        <p:spPr bwMode="auto">
          <a:xfrm>
            <a:off x="6588224" y="5328507"/>
            <a:ext cx="1984700" cy="548765"/>
          </a:xfrm>
          <a:prstGeom prst="rect">
            <a:avLst/>
          </a:prstGeom>
          <a:noFill/>
        </p:spPr>
      </p:pic>
      <p:sp>
        <p:nvSpPr>
          <p:cNvPr id="9" name="Title 2"/>
          <p:cNvSpPr>
            <a:spLocks noGrp="1"/>
          </p:cNvSpPr>
          <p:nvPr>
            <p:ph type="title"/>
          </p:nvPr>
        </p:nvSpPr>
        <p:spPr>
          <a:xfrm>
            <a:off x="428627" y="44624"/>
            <a:ext cx="7629525" cy="722313"/>
          </a:xfrm>
        </p:spPr>
        <p:txBody>
          <a:bodyPr/>
          <a:lstStyle/>
          <a:p>
            <a:pPr algn="ctr"/>
            <a:r>
              <a:rPr lang="en-US" sz="3200" dirty="0" smtClean="0"/>
              <a:t>STOMP</a:t>
            </a:r>
          </a:p>
        </p:txBody>
      </p:sp>
    </p:spTree>
  </p:cSld>
  <p:clrMapOvr>
    <a:masterClrMapping/>
  </p:clrMapOvr>
  <p:transition>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2" y="908720"/>
            <a:ext cx="8455025" cy="5566693"/>
          </a:xfrm>
        </p:spPr>
        <p:txBody>
          <a:bodyPr/>
          <a:lstStyle/>
          <a:p>
            <a:pPr>
              <a:lnSpc>
                <a:spcPct val="100000"/>
              </a:lnSpc>
            </a:pPr>
            <a:r>
              <a:rPr lang="en-US" sz="1600" dirty="0" smtClean="0"/>
              <a:t>Designed to facilitate the transfer of telemetry-style data to a server or message broker from pervasive devices over high-latency or otherwise constrained networks</a:t>
            </a:r>
          </a:p>
          <a:p>
            <a:pPr lvl="1">
              <a:lnSpc>
                <a:spcPct val="100000"/>
              </a:lnSpc>
            </a:pPr>
            <a:r>
              <a:rPr lang="en-US" sz="1600" dirty="0" smtClean="0"/>
              <a:t>Sensors and actuators</a:t>
            </a:r>
          </a:p>
          <a:p>
            <a:pPr lvl="1">
              <a:lnSpc>
                <a:spcPct val="100000"/>
              </a:lnSpc>
            </a:pPr>
            <a:r>
              <a:rPr lang="en-US" sz="1600" dirty="0" smtClean="0"/>
              <a:t>Mobile phones</a:t>
            </a:r>
          </a:p>
          <a:p>
            <a:pPr lvl="1">
              <a:lnSpc>
                <a:spcPct val="100000"/>
              </a:lnSpc>
            </a:pPr>
            <a:r>
              <a:rPr lang="en-US" sz="1600" dirty="0" smtClean="0"/>
              <a:t>Embedded systems on vehicles</a:t>
            </a:r>
          </a:p>
          <a:p>
            <a:pPr lvl="1">
              <a:lnSpc>
                <a:spcPct val="100000"/>
              </a:lnSpc>
            </a:pPr>
            <a:r>
              <a:rPr lang="en-US" sz="1600" dirty="0" smtClean="0"/>
              <a:t>Laptops and other computing devises</a:t>
            </a:r>
          </a:p>
          <a:p>
            <a:pPr>
              <a:lnSpc>
                <a:spcPct val="100000"/>
              </a:lnSpc>
            </a:pPr>
            <a:r>
              <a:rPr lang="en-US" sz="1600" dirty="0" smtClean="0"/>
              <a:t>Invented by Andy Stanford-Clark of IBM, and Arlen Nipper of Cirrus Link Solutions</a:t>
            </a:r>
          </a:p>
          <a:p>
            <a:pPr>
              <a:lnSpc>
                <a:spcPct val="100000"/>
              </a:lnSpc>
            </a:pPr>
            <a:r>
              <a:rPr lang="en-NZ" sz="1600" dirty="0" smtClean="0"/>
              <a:t>Maps well to AMQP 0.9.1</a:t>
            </a:r>
            <a:endParaRPr lang="en-US" sz="1600" dirty="0" smtClean="0"/>
          </a:p>
          <a:p>
            <a:pPr>
              <a:lnSpc>
                <a:spcPct val="100000"/>
              </a:lnSpc>
            </a:pPr>
            <a:r>
              <a:rPr lang="en-NZ" sz="1600" dirty="0" smtClean="0"/>
              <a:t>Clients available in various languages</a:t>
            </a:r>
          </a:p>
          <a:p>
            <a:pPr lvl="1">
              <a:lnSpc>
                <a:spcPct val="100000"/>
              </a:lnSpc>
            </a:pPr>
            <a:r>
              <a:rPr lang="en-US" sz="1600" dirty="0" smtClean="0"/>
              <a:t>The </a:t>
            </a:r>
            <a:r>
              <a:rPr lang="en-US" sz="1600" dirty="0" err="1" smtClean="0"/>
              <a:t>Paho</a:t>
            </a:r>
            <a:r>
              <a:rPr lang="en-US" sz="1600" dirty="0" smtClean="0"/>
              <a:t> project (C and Java clients; see </a:t>
            </a:r>
            <a:r>
              <a:rPr lang="en-US" sz="1600" dirty="0" smtClean="0">
                <a:hlinkClick r:id="rId2"/>
              </a:rPr>
              <a:t>http://www.eclipse.org/paho/</a:t>
            </a:r>
            <a:r>
              <a:rPr lang="en-US" sz="1600" dirty="0" smtClean="0"/>
              <a:t>)</a:t>
            </a:r>
          </a:p>
          <a:p>
            <a:pPr lvl="1">
              <a:lnSpc>
                <a:spcPct val="100000"/>
              </a:lnSpc>
            </a:pPr>
            <a:r>
              <a:rPr lang="en-NZ" sz="1600" dirty="0" smtClean="0"/>
              <a:t>Several </a:t>
            </a:r>
            <a:r>
              <a:rPr lang="en-NZ" sz="1600" dirty="0" err="1" smtClean="0"/>
              <a:t>Erlang</a:t>
            </a:r>
            <a:r>
              <a:rPr lang="en-NZ" sz="1600" dirty="0" smtClean="0"/>
              <a:t> implementations </a:t>
            </a:r>
          </a:p>
          <a:p>
            <a:pPr lvl="2">
              <a:lnSpc>
                <a:spcPct val="100000"/>
              </a:lnSpc>
            </a:pPr>
            <a:r>
              <a:rPr lang="en-US" sz="1600" dirty="0" smtClean="0">
                <a:hlinkClick r:id="rId3"/>
              </a:rPr>
              <a:t>http://code.google.com/p/mqtt4erl</a:t>
            </a:r>
            <a:r>
              <a:rPr lang="en-US" sz="1600" dirty="0" smtClean="0"/>
              <a:t> (needs some TLC, but works well) </a:t>
            </a:r>
            <a:endParaRPr lang="en-NZ" sz="1600" dirty="0" smtClean="0"/>
          </a:p>
          <a:p>
            <a:pPr lvl="2">
              <a:lnSpc>
                <a:spcPct val="100000"/>
              </a:lnSpc>
            </a:pPr>
            <a:r>
              <a:rPr lang="en-NZ" sz="1600" dirty="0" smtClean="0">
                <a:hlinkClick r:id="rId4"/>
              </a:rPr>
              <a:t>https://github.com/jinnipark/fubar</a:t>
            </a:r>
            <a:r>
              <a:rPr lang="en-NZ" sz="1600" dirty="0" smtClean="0"/>
              <a:t> </a:t>
            </a:r>
          </a:p>
          <a:p>
            <a:pPr lvl="3">
              <a:lnSpc>
                <a:spcPct val="100000"/>
              </a:lnSpc>
            </a:pPr>
            <a:r>
              <a:rPr lang="en-NZ" sz="1600" dirty="0" err="1" smtClean="0"/>
              <a:t>Erlang</a:t>
            </a:r>
            <a:r>
              <a:rPr lang="en-NZ" sz="1600" dirty="0" smtClean="0"/>
              <a:t> client and broker</a:t>
            </a:r>
          </a:p>
          <a:p>
            <a:pPr lvl="3">
              <a:lnSpc>
                <a:spcPct val="100000"/>
              </a:lnSpc>
            </a:pPr>
            <a:r>
              <a:rPr lang="en-NZ" sz="1600" dirty="0" smtClean="0"/>
              <a:t>New</a:t>
            </a:r>
          </a:p>
          <a:p>
            <a:pPr lvl="3">
              <a:lnSpc>
                <a:spcPct val="100000"/>
              </a:lnSpc>
            </a:pPr>
            <a:r>
              <a:rPr lang="en-NZ" sz="1600" dirty="0" smtClean="0"/>
              <a:t>Looks promising</a:t>
            </a:r>
          </a:p>
          <a:p>
            <a:pPr>
              <a:lnSpc>
                <a:spcPct val="100000"/>
              </a:lnSpc>
              <a:buNone/>
            </a:pPr>
            <a:endParaRPr lang="en-US" sz="2400" dirty="0" smtClean="0"/>
          </a:p>
        </p:txBody>
      </p:sp>
      <p:sp>
        <p:nvSpPr>
          <p:cNvPr id="5" name="TextBox 4"/>
          <p:cNvSpPr txBox="1"/>
          <p:nvPr/>
        </p:nvSpPr>
        <p:spPr>
          <a:xfrm>
            <a:off x="29035" y="406390"/>
            <a:ext cx="1872343" cy="338554"/>
          </a:xfrm>
          <a:prstGeom prst="rect">
            <a:avLst/>
          </a:prstGeom>
          <a:solidFill>
            <a:schemeClr val="bg1"/>
          </a:solidFill>
        </p:spPr>
        <p:txBody>
          <a:bodyPr wrap="square" rtlCol="0">
            <a:spAutoFit/>
          </a:bodyPr>
          <a:lstStyle/>
          <a:p>
            <a:pPr marL="0" defTabSz="430213">
              <a:spcAft>
                <a:spcPts val="400"/>
              </a:spcAft>
              <a:buSzPct val="100000"/>
            </a:pPr>
            <a:endParaRPr lang="en-US" sz="1600" dirty="0" smtClean="0">
              <a:solidFill>
                <a:srgbClr val="000000"/>
              </a:solidFill>
              <a:latin typeface="HP Simplified" pitchFamily="34" charset="0"/>
              <a:cs typeface="HP Simplified" pitchFamily="34" charset="0"/>
            </a:endParaRPr>
          </a:p>
        </p:txBody>
      </p:sp>
      <p:sp>
        <p:nvSpPr>
          <p:cNvPr id="6" name="TextBox 5"/>
          <p:cNvSpPr txBox="1"/>
          <p:nvPr/>
        </p:nvSpPr>
        <p:spPr>
          <a:xfrm>
            <a:off x="108865" y="261253"/>
            <a:ext cx="1872343" cy="338554"/>
          </a:xfrm>
          <a:prstGeom prst="rect">
            <a:avLst/>
          </a:prstGeom>
          <a:solidFill>
            <a:schemeClr val="bg1"/>
          </a:solidFill>
        </p:spPr>
        <p:txBody>
          <a:bodyPr wrap="square" rtlCol="0">
            <a:spAutoFit/>
          </a:bodyPr>
          <a:lstStyle/>
          <a:p>
            <a:pPr marL="0" defTabSz="430213">
              <a:spcAft>
                <a:spcPts val="400"/>
              </a:spcAft>
              <a:buSzPct val="100000"/>
            </a:pPr>
            <a:endParaRPr lang="en-US" sz="1600" dirty="0" smtClean="0">
              <a:solidFill>
                <a:srgbClr val="000000"/>
              </a:solidFill>
              <a:latin typeface="HP Simplified" pitchFamily="34" charset="0"/>
              <a:cs typeface="HP Simplified" pitchFamily="34" charset="0"/>
            </a:endParaRPr>
          </a:p>
        </p:txBody>
      </p:sp>
      <p:sp>
        <p:nvSpPr>
          <p:cNvPr id="9" name="Title 2"/>
          <p:cNvSpPr>
            <a:spLocks noGrp="1"/>
          </p:cNvSpPr>
          <p:nvPr>
            <p:ph type="title"/>
          </p:nvPr>
        </p:nvSpPr>
        <p:spPr>
          <a:xfrm>
            <a:off x="428627" y="44624"/>
            <a:ext cx="7629525" cy="700320"/>
          </a:xfrm>
        </p:spPr>
        <p:txBody>
          <a:bodyPr/>
          <a:lstStyle/>
          <a:p>
            <a:pPr algn="ctr"/>
            <a:r>
              <a:rPr lang="en-US" sz="3200" dirty="0" smtClean="0"/>
              <a:t>MQTT</a:t>
            </a:r>
          </a:p>
        </p:txBody>
      </p:sp>
    </p:spTree>
  </p:cSld>
  <p:clrMapOvr>
    <a:masterClrMapping/>
  </p:clrMapOvr>
  <p:transition>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7" y="44624"/>
            <a:ext cx="7629525" cy="722412"/>
          </a:xfrm>
        </p:spPr>
        <p:txBody>
          <a:bodyPr/>
          <a:lstStyle/>
          <a:p>
            <a:pPr algn="ctr"/>
            <a:r>
              <a:rPr lang="en-NZ" sz="3200" dirty="0" smtClean="0"/>
              <a:t>The </a:t>
            </a:r>
            <a:r>
              <a:rPr lang="en-NZ" sz="3200" dirty="0" err="1" smtClean="0"/>
              <a:t>RabbitHub</a:t>
            </a:r>
            <a:r>
              <a:rPr lang="en-NZ" sz="3200" dirty="0" smtClean="0"/>
              <a:t> plugin</a:t>
            </a:r>
            <a:endParaRPr lang="en-US" sz="3200" dirty="0"/>
          </a:p>
        </p:txBody>
      </p:sp>
      <p:sp>
        <p:nvSpPr>
          <p:cNvPr id="3" name="Content Placeholder 2"/>
          <p:cNvSpPr>
            <a:spLocks noGrp="1"/>
          </p:cNvSpPr>
          <p:nvPr>
            <p:ph idx="1"/>
          </p:nvPr>
        </p:nvSpPr>
        <p:spPr>
          <a:xfrm>
            <a:off x="323528" y="908721"/>
            <a:ext cx="8550599" cy="3456384"/>
          </a:xfrm>
        </p:spPr>
        <p:txBody>
          <a:bodyPr/>
          <a:lstStyle/>
          <a:p>
            <a:pPr>
              <a:lnSpc>
                <a:spcPct val="100000"/>
              </a:lnSpc>
            </a:pPr>
            <a:r>
              <a:rPr lang="en-NZ" sz="1800" dirty="0" smtClean="0"/>
              <a:t>A simple web-hook-based pub/sub mechanism that provides an HTTP-based interface to RabbitMQ </a:t>
            </a:r>
            <a:endParaRPr lang="en-US" sz="1800" dirty="0" smtClean="0"/>
          </a:p>
          <a:p>
            <a:pPr>
              <a:lnSpc>
                <a:spcPct val="100000"/>
              </a:lnSpc>
            </a:pPr>
            <a:r>
              <a:rPr lang="en-NZ" sz="1800" dirty="0" smtClean="0"/>
              <a:t>Gives every AMQP exchange and queue hosted by the broker two URL’s: </a:t>
            </a:r>
            <a:endParaRPr lang="en-US" sz="1800" dirty="0" smtClean="0"/>
          </a:p>
          <a:p>
            <a:pPr lvl="1">
              <a:lnSpc>
                <a:spcPct val="100000"/>
              </a:lnSpc>
            </a:pPr>
            <a:r>
              <a:rPr lang="en-NZ" sz="1600" dirty="0" smtClean="0"/>
              <a:t>One to use for delivering messages to the exchange or queue</a:t>
            </a:r>
            <a:endParaRPr lang="en-US" sz="1600" dirty="0" smtClean="0"/>
          </a:p>
          <a:p>
            <a:pPr lvl="1">
              <a:lnSpc>
                <a:spcPct val="100000"/>
              </a:lnSpc>
            </a:pPr>
            <a:r>
              <a:rPr lang="en-NZ" sz="1600" dirty="0" smtClean="0"/>
              <a:t>One to use to subscribe to messages forwarded on by the exchange or queue</a:t>
            </a:r>
            <a:endParaRPr lang="en-US" sz="1600" dirty="0" smtClean="0"/>
          </a:p>
          <a:p>
            <a:pPr>
              <a:lnSpc>
                <a:spcPct val="100000"/>
              </a:lnSpc>
            </a:pPr>
            <a:r>
              <a:rPr lang="en-NZ" sz="1800" dirty="0" smtClean="0">
                <a:solidFill>
                  <a:srgbClr val="000000"/>
                </a:solidFill>
              </a:rPr>
              <a:t>Subscriptions supply a callback URL to </a:t>
            </a:r>
            <a:r>
              <a:rPr lang="en-NZ" sz="1800" dirty="0" err="1" smtClean="0">
                <a:solidFill>
                  <a:srgbClr val="000000"/>
                </a:solidFill>
              </a:rPr>
              <a:t>RabbitHub</a:t>
            </a:r>
            <a:r>
              <a:rPr lang="en-NZ" sz="1800" dirty="0" smtClean="0">
                <a:solidFill>
                  <a:srgbClr val="000000"/>
                </a:solidFill>
              </a:rPr>
              <a:t> that is used to deliver messages via HTTP POST</a:t>
            </a:r>
            <a:endParaRPr lang="en-US" sz="1800" dirty="0" smtClean="0">
              <a:solidFill>
                <a:srgbClr val="000000"/>
              </a:solidFill>
            </a:endParaRPr>
          </a:p>
          <a:p>
            <a:pPr>
              <a:lnSpc>
                <a:spcPct val="100000"/>
              </a:lnSpc>
            </a:pPr>
            <a:r>
              <a:rPr lang="en-NZ" sz="1800" dirty="0" smtClean="0">
                <a:solidFill>
                  <a:srgbClr val="000000"/>
                </a:solidFill>
              </a:rPr>
              <a:t>Provides a generally useful, easy to </a:t>
            </a:r>
            <a:br>
              <a:rPr lang="en-NZ" sz="1800" dirty="0" smtClean="0">
                <a:solidFill>
                  <a:srgbClr val="000000"/>
                </a:solidFill>
              </a:rPr>
            </a:br>
            <a:r>
              <a:rPr lang="en-NZ" sz="1800" dirty="0" smtClean="0">
                <a:solidFill>
                  <a:srgbClr val="000000"/>
                </a:solidFill>
              </a:rPr>
              <a:t>use, and efficient means of interacting </a:t>
            </a:r>
            <a:br>
              <a:rPr lang="en-NZ" sz="1800" dirty="0" smtClean="0">
                <a:solidFill>
                  <a:srgbClr val="000000"/>
                </a:solidFill>
              </a:rPr>
            </a:br>
            <a:r>
              <a:rPr lang="en-NZ" sz="1800" dirty="0" smtClean="0">
                <a:solidFill>
                  <a:srgbClr val="000000"/>
                </a:solidFill>
              </a:rPr>
              <a:t>with RabbitMQ in a </a:t>
            </a:r>
            <a:r>
              <a:rPr lang="en-NZ" sz="1800" dirty="0" err="1" smtClean="0">
                <a:solidFill>
                  <a:srgbClr val="000000"/>
                </a:solidFill>
              </a:rPr>
              <a:t>RESTful</a:t>
            </a:r>
            <a:r>
              <a:rPr lang="en-NZ" sz="1800" dirty="0" smtClean="0">
                <a:solidFill>
                  <a:srgbClr val="000000"/>
                </a:solidFill>
              </a:rPr>
              <a:t> manner</a:t>
            </a:r>
            <a:endParaRPr lang="en-US" sz="1800" dirty="0" smtClean="0">
              <a:solidFill>
                <a:srgbClr val="000000"/>
              </a:solidFill>
            </a:endParaRPr>
          </a:p>
          <a:p>
            <a:endParaRPr lang="en-US" sz="1600" dirty="0" smtClean="0"/>
          </a:p>
        </p:txBody>
      </p:sp>
      <p:pic>
        <p:nvPicPr>
          <p:cNvPr id="91" name="Picture 90" descr="RabbitHub.png"/>
          <p:cNvPicPr preferRelativeResize="0">
            <a:picLocks noChangeAspect="1"/>
          </p:cNvPicPr>
          <p:nvPr/>
        </p:nvPicPr>
        <p:blipFill>
          <a:blip r:embed="rId2" cstate="print"/>
          <a:stretch>
            <a:fillRect/>
          </a:stretch>
        </p:blipFill>
        <p:spPr>
          <a:xfrm>
            <a:off x="4572000" y="3212976"/>
            <a:ext cx="4177714" cy="2693874"/>
          </a:xfrm>
          <a:prstGeom prst="rect">
            <a:avLst/>
          </a:prstGeom>
        </p:spPr>
      </p:pic>
      <p:sp>
        <p:nvSpPr>
          <p:cNvPr id="5" name="TextBox 4"/>
          <p:cNvSpPr txBox="1"/>
          <p:nvPr/>
        </p:nvSpPr>
        <p:spPr>
          <a:xfrm>
            <a:off x="611559" y="4553833"/>
            <a:ext cx="3888433" cy="1323439"/>
          </a:xfrm>
          <a:prstGeom prst="rect">
            <a:avLst/>
          </a:prstGeom>
          <a:solidFill>
            <a:srgbClr val="F6FF7D"/>
          </a:solidFill>
          <a:effectLst>
            <a:outerShdw blurRad="50800" dist="50800" dir="5400000" algn="ctr" rotWithShape="0">
              <a:schemeClr val="bg1"/>
            </a:outerShdw>
          </a:effectLst>
        </p:spPr>
        <p:txBody>
          <a:bodyPr wrap="square">
            <a:spAutoFit/>
          </a:bodyPr>
          <a:lstStyle/>
          <a:p>
            <a:pPr algn="just">
              <a:lnSpc>
                <a:spcPct val="100000"/>
              </a:lnSpc>
            </a:pPr>
            <a:r>
              <a:rPr lang="en-NZ" dirty="0" smtClean="0">
                <a:solidFill>
                  <a:srgbClr val="000000"/>
                </a:solidFill>
              </a:rPr>
              <a:t>When used in combination with  other </a:t>
            </a:r>
            <a:br>
              <a:rPr lang="en-NZ" dirty="0" smtClean="0">
                <a:solidFill>
                  <a:srgbClr val="000000"/>
                </a:solidFill>
              </a:rPr>
            </a:br>
            <a:r>
              <a:rPr lang="en-NZ" dirty="0" smtClean="0">
                <a:solidFill>
                  <a:srgbClr val="000000"/>
                </a:solidFill>
              </a:rPr>
              <a:t>protocol plugins such as those for STOMP, </a:t>
            </a:r>
            <a:br>
              <a:rPr lang="en-NZ" dirty="0" smtClean="0">
                <a:solidFill>
                  <a:srgbClr val="000000"/>
                </a:solidFill>
              </a:rPr>
            </a:br>
            <a:r>
              <a:rPr lang="en-NZ" dirty="0" smtClean="0">
                <a:solidFill>
                  <a:srgbClr val="000000"/>
                </a:solidFill>
              </a:rPr>
              <a:t>MQTT, and </a:t>
            </a:r>
            <a:r>
              <a:rPr lang="en-NZ" dirty="0" err="1" smtClean="0">
                <a:solidFill>
                  <a:srgbClr val="000000"/>
                </a:solidFill>
              </a:rPr>
              <a:t>WebSockets</a:t>
            </a:r>
            <a:r>
              <a:rPr lang="en-NZ" dirty="0" smtClean="0">
                <a:solidFill>
                  <a:srgbClr val="000000"/>
                </a:solidFill>
              </a:rPr>
              <a:t>, the result is </a:t>
            </a:r>
            <a:br>
              <a:rPr lang="en-NZ" dirty="0" smtClean="0">
                <a:solidFill>
                  <a:srgbClr val="000000"/>
                </a:solidFill>
              </a:rPr>
            </a:br>
            <a:r>
              <a:rPr lang="en-NZ" dirty="0" smtClean="0">
                <a:solidFill>
                  <a:srgbClr val="000000"/>
                </a:solidFill>
              </a:rPr>
              <a:t>an extremely powerful and flexible </a:t>
            </a:r>
            <a:br>
              <a:rPr lang="en-NZ" dirty="0" smtClean="0">
                <a:solidFill>
                  <a:srgbClr val="000000"/>
                </a:solidFill>
              </a:rPr>
            </a:br>
            <a:r>
              <a:rPr lang="en-NZ" dirty="0" smtClean="0">
                <a:solidFill>
                  <a:srgbClr val="000000"/>
                </a:solidFill>
              </a:rPr>
              <a:t>messaging solution</a:t>
            </a:r>
            <a:r>
              <a:rPr lang="en-US" dirty="0" smtClean="0"/>
              <a:t>.</a:t>
            </a:r>
            <a:endParaRPr lang="en-NZ" dirty="0" smtClean="0">
              <a:solidFill>
                <a:srgbClr val="000000"/>
              </a:solidFill>
            </a:endParaRPr>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itle 242689"/>
          <p:cNvSpPr>
            <a:spLocks noGrp="1" noChangeArrowheads="1"/>
          </p:cNvSpPr>
          <p:nvPr>
            <p:ph type="title" idx="4294967295"/>
          </p:nvPr>
        </p:nvSpPr>
        <p:spPr>
          <a:xfrm>
            <a:off x="428625" y="114300"/>
            <a:ext cx="7629525" cy="722313"/>
          </a:xfrm>
        </p:spPr>
        <p:txBody>
          <a:bodyPr/>
          <a:lstStyle/>
          <a:p>
            <a:pPr algn="ctr" eaLnBrk="1" hangingPunct="1"/>
            <a:r>
              <a:rPr lang="en-US" sz="3200" dirty="0" smtClean="0"/>
              <a:t>Introduction</a:t>
            </a:r>
          </a:p>
        </p:txBody>
      </p:sp>
      <p:sp>
        <p:nvSpPr>
          <p:cNvPr id="6149" name="Text Placeholder 242690"/>
          <p:cNvSpPr>
            <a:spLocks noGrp="1" noChangeArrowheads="1"/>
          </p:cNvSpPr>
          <p:nvPr>
            <p:ph type="body" idx="4294967295"/>
          </p:nvPr>
        </p:nvSpPr>
        <p:spPr>
          <a:xfrm>
            <a:off x="539552" y="1052737"/>
            <a:ext cx="8136904" cy="5400452"/>
          </a:xfrm>
        </p:spPr>
        <p:txBody>
          <a:bodyPr/>
          <a:lstStyle/>
          <a:p>
            <a:pPr lvl="0"/>
            <a:r>
              <a:rPr lang="en-US" sz="2000" dirty="0" smtClean="0"/>
              <a:t>Brief overview of RabbitMQ and AMQP</a:t>
            </a:r>
          </a:p>
          <a:p>
            <a:pPr lvl="0"/>
            <a:endParaRPr lang="en-US" sz="2000" dirty="0" smtClean="0"/>
          </a:p>
          <a:p>
            <a:pPr lvl="0"/>
            <a:r>
              <a:rPr lang="en-US" sz="2000" dirty="0" smtClean="0"/>
              <a:t>RabbitMQ plugins</a:t>
            </a:r>
          </a:p>
          <a:p>
            <a:pPr lvl="1"/>
            <a:r>
              <a:rPr lang="en-NZ" sz="1800" dirty="0" smtClean="0"/>
              <a:t>Overview (what, where, why, how...)</a:t>
            </a:r>
          </a:p>
          <a:p>
            <a:pPr lvl="1"/>
            <a:r>
              <a:rPr lang="en-NZ" sz="1800" dirty="0" smtClean="0"/>
              <a:t>Plugin architecture</a:t>
            </a:r>
          </a:p>
          <a:p>
            <a:pPr lvl="1"/>
            <a:r>
              <a:rPr lang="en-NZ" sz="1800" dirty="0" smtClean="0"/>
              <a:t>RabbitMQ boot steps</a:t>
            </a:r>
          </a:p>
          <a:p>
            <a:pPr lvl="1"/>
            <a:endParaRPr lang="en-NZ" sz="1800" dirty="0" smtClean="0"/>
          </a:p>
          <a:p>
            <a:pPr lvl="0"/>
            <a:r>
              <a:rPr lang="en-US" sz="2000" dirty="0" smtClean="0"/>
              <a:t>Using RabbitMQ and various plugins to create a multi-protocol Open Source cloud-based messaging hub</a:t>
            </a:r>
          </a:p>
          <a:p>
            <a:pPr lvl="1"/>
            <a:r>
              <a:rPr lang="en-NZ" sz="1800" dirty="0" smtClean="0"/>
              <a:t>Setting up a RabbitMQ cluster in HP Cloud</a:t>
            </a:r>
          </a:p>
          <a:p>
            <a:pPr lvl="1"/>
            <a:r>
              <a:rPr lang="en-NZ" sz="1800" dirty="0" smtClean="0"/>
              <a:t>Cluster performance/scalability</a:t>
            </a:r>
          </a:p>
          <a:p>
            <a:pPr lvl="1"/>
            <a:r>
              <a:rPr lang="en-NZ" sz="1800" dirty="0" smtClean="0"/>
              <a:t>Multi-protocol use-cases/examples</a:t>
            </a:r>
            <a:endParaRPr lang="en-NZ" sz="1400" dirty="0" smtClean="0"/>
          </a:p>
          <a:p>
            <a:pPr lvl="1"/>
            <a:r>
              <a:rPr lang="en-NZ" sz="1800" dirty="0" smtClean="0"/>
              <a:t>Futures</a:t>
            </a:r>
          </a:p>
          <a:p>
            <a:pPr lvl="1"/>
            <a:endParaRPr lang="en-NZ" sz="1800" dirty="0" smtClean="0"/>
          </a:p>
          <a:p>
            <a:pPr lvl="0"/>
            <a:r>
              <a:rPr lang="en-US" sz="2000" dirty="0" smtClean="0"/>
              <a:t>Wrap-up/questions</a:t>
            </a:r>
          </a:p>
        </p:txBody>
      </p:sp>
    </p:spTree>
  </p:cSld>
  <p:clrMapOvr>
    <a:masterClrMapping/>
  </p:clrMapOvr>
  <p:transition advTm="5000">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642942"/>
          </a:xfrm>
        </p:spPr>
        <p:txBody>
          <a:bodyPr>
            <a:normAutofit/>
          </a:bodyPr>
          <a:lstStyle/>
          <a:p>
            <a:pPr algn="ctr"/>
            <a:r>
              <a:rPr lang="en-NZ" sz="3200" dirty="0" smtClean="0"/>
              <a:t>Open standards</a:t>
            </a:r>
            <a:endParaRPr lang="en-US" sz="3200" dirty="0"/>
          </a:p>
        </p:txBody>
      </p:sp>
      <p:sp>
        <p:nvSpPr>
          <p:cNvPr id="7" name="Content Placeholder 6"/>
          <p:cNvSpPr>
            <a:spLocks noGrp="1"/>
          </p:cNvSpPr>
          <p:nvPr>
            <p:ph idx="1"/>
          </p:nvPr>
        </p:nvSpPr>
        <p:spPr>
          <a:xfrm>
            <a:off x="457200" y="980728"/>
            <a:ext cx="8229600" cy="3869052"/>
          </a:xfrm>
        </p:spPr>
        <p:txBody>
          <a:bodyPr lIns="108000" tIns="36000" rIns="108000" bIns="72000">
            <a:noAutofit/>
          </a:bodyPr>
          <a:lstStyle/>
          <a:p>
            <a:pPr>
              <a:lnSpc>
                <a:spcPct val="100000"/>
              </a:lnSpc>
              <a:spcBef>
                <a:spcPts val="0"/>
              </a:spcBef>
              <a:buClrTx/>
              <a:buSzPct val="100000"/>
            </a:pPr>
            <a:r>
              <a:rPr lang="en-NZ" sz="1800" dirty="0" smtClean="0"/>
              <a:t>AMQP, HTTP, </a:t>
            </a:r>
            <a:r>
              <a:rPr lang="en-NZ" sz="1800" dirty="0" err="1" smtClean="0"/>
              <a:t>ZeroMQ</a:t>
            </a:r>
            <a:r>
              <a:rPr lang="en-NZ" sz="1800" dirty="0" smtClean="0"/>
              <a:t>, MQTT, STOMP</a:t>
            </a:r>
            <a:endParaRPr lang="en-US" sz="1800" dirty="0" smtClean="0"/>
          </a:p>
          <a:p>
            <a:pPr lvl="1">
              <a:lnSpc>
                <a:spcPct val="100000"/>
              </a:lnSpc>
              <a:spcBef>
                <a:spcPts val="0"/>
              </a:spcBef>
              <a:buClrTx/>
              <a:buSzPct val="100000"/>
            </a:pPr>
            <a:r>
              <a:rPr lang="en-US" sz="1800" dirty="0" smtClean="0"/>
              <a:t>All are essentially Open Standards</a:t>
            </a:r>
            <a:endParaRPr lang="en-US" sz="1800" baseline="30000" dirty="0" smtClean="0"/>
          </a:p>
          <a:p>
            <a:pPr lvl="1">
              <a:lnSpc>
                <a:spcPct val="100000"/>
              </a:lnSpc>
              <a:spcBef>
                <a:spcPts val="0"/>
              </a:spcBef>
              <a:buClrTx/>
              <a:buSzPct val="100000"/>
            </a:pPr>
            <a:endParaRPr lang="en-US" sz="1800" dirty="0" smtClean="0"/>
          </a:p>
          <a:p>
            <a:pPr>
              <a:lnSpc>
                <a:spcPct val="100000"/>
              </a:lnSpc>
              <a:spcBef>
                <a:spcPts val="0"/>
              </a:spcBef>
              <a:buClrTx/>
              <a:buSzPct val="100000"/>
            </a:pPr>
            <a:r>
              <a:rPr lang="en-US" sz="1800" dirty="0" smtClean="0"/>
              <a:t>One of the key motivations behind the creation of AMQP was to escape the “</a:t>
            </a:r>
            <a:r>
              <a:rPr lang="en-US" sz="1800" i="1" dirty="0" smtClean="0"/>
              <a:t>middleware hell</a:t>
            </a:r>
            <a:r>
              <a:rPr lang="en-US" sz="1800" dirty="0" smtClean="0"/>
              <a:t>” (John O’Hara, father of AMQP) </a:t>
            </a:r>
          </a:p>
          <a:p>
            <a:pPr lvl="1">
              <a:lnSpc>
                <a:spcPct val="100000"/>
              </a:lnSpc>
              <a:spcBef>
                <a:spcPts val="0"/>
              </a:spcBef>
              <a:buClrTx/>
              <a:buSzPct val="100000"/>
            </a:pPr>
            <a:r>
              <a:rPr lang="en-US" sz="1800" dirty="0" smtClean="0"/>
              <a:t>Multiple proprietary message queuing products scattered across the enterprise</a:t>
            </a:r>
          </a:p>
          <a:p>
            <a:pPr lvl="2">
              <a:lnSpc>
                <a:spcPct val="100000"/>
              </a:lnSpc>
              <a:spcBef>
                <a:spcPts val="0"/>
              </a:spcBef>
              <a:buClrTx/>
              <a:buSzPct val="100000"/>
            </a:pPr>
            <a:r>
              <a:rPr lang="en-US" sz="1800" dirty="0" smtClean="0"/>
              <a:t>License costs</a:t>
            </a:r>
          </a:p>
          <a:p>
            <a:pPr lvl="2">
              <a:lnSpc>
                <a:spcPct val="100000"/>
              </a:lnSpc>
              <a:spcBef>
                <a:spcPts val="0"/>
              </a:spcBef>
              <a:buClrTx/>
              <a:buSzPct val="100000"/>
            </a:pPr>
            <a:r>
              <a:rPr lang="en-US" sz="1800" dirty="0" smtClean="0"/>
              <a:t>Different proprietary protocols </a:t>
            </a:r>
          </a:p>
          <a:p>
            <a:pPr lvl="2">
              <a:lnSpc>
                <a:spcPct val="100000"/>
              </a:lnSpc>
              <a:spcBef>
                <a:spcPts val="0"/>
              </a:spcBef>
              <a:buClrTx/>
              <a:buSzPct val="100000"/>
            </a:pPr>
            <a:r>
              <a:rPr lang="en-US" sz="1800" dirty="0" smtClean="0"/>
              <a:t>Gateways and adapters required to integrate between them</a:t>
            </a:r>
          </a:p>
          <a:p>
            <a:pPr lvl="3">
              <a:lnSpc>
                <a:spcPct val="100000"/>
              </a:lnSpc>
              <a:spcBef>
                <a:spcPts val="0"/>
              </a:spcBef>
              <a:buClrTx/>
              <a:buSzPct val="100000"/>
            </a:pPr>
            <a:r>
              <a:rPr lang="en-US" sz="1800" dirty="0" smtClean="0"/>
              <a:t>Development costs</a:t>
            </a:r>
          </a:p>
          <a:p>
            <a:pPr lvl="3">
              <a:lnSpc>
                <a:spcPct val="100000"/>
              </a:lnSpc>
              <a:spcBef>
                <a:spcPts val="0"/>
              </a:spcBef>
              <a:buClrTx/>
              <a:buSzPct val="100000"/>
            </a:pPr>
            <a:r>
              <a:rPr lang="en-US" sz="1800" dirty="0" smtClean="0"/>
              <a:t>Costly on-going maintenance and support</a:t>
            </a:r>
          </a:p>
          <a:p>
            <a:pPr lvl="3">
              <a:lnSpc>
                <a:spcPct val="100000"/>
              </a:lnSpc>
              <a:spcBef>
                <a:spcPts val="0"/>
              </a:spcBef>
              <a:buClrTx/>
              <a:buSzPct val="100000"/>
            </a:pPr>
            <a:r>
              <a:rPr lang="en-NZ" sz="1800" dirty="0" smtClean="0"/>
              <a:t>...</a:t>
            </a:r>
            <a:endParaRPr lang="en-US" dirty="0" smtClean="0"/>
          </a:p>
          <a:p>
            <a:pPr>
              <a:lnSpc>
                <a:spcPct val="100000"/>
              </a:lnSpc>
              <a:spcBef>
                <a:spcPts val="0"/>
              </a:spcBef>
              <a:buClrTx/>
              <a:buSzPct val="100000"/>
            </a:pPr>
            <a:endParaRPr lang="en-US" sz="1800" dirty="0" smtClean="0"/>
          </a:p>
        </p:txBody>
      </p:sp>
      <p:sp>
        <p:nvSpPr>
          <p:cNvPr id="5" name="TextBox 4"/>
          <p:cNvSpPr txBox="1"/>
          <p:nvPr/>
        </p:nvSpPr>
        <p:spPr>
          <a:xfrm>
            <a:off x="683568" y="5229200"/>
            <a:ext cx="7859216" cy="1077218"/>
          </a:xfrm>
          <a:prstGeom prst="rect">
            <a:avLst/>
          </a:prstGeom>
          <a:solidFill>
            <a:srgbClr val="F6FF7D"/>
          </a:solidFill>
          <a:effectLst>
            <a:outerShdw blurRad="50800" dist="50800" dir="5400000" algn="ctr" rotWithShape="0">
              <a:schemeClr val="bg1"/>
            </a:outerShdw>
          </a:effectLst>
        </p:spPr>
        <p:txBody>
          <a:bodyPr wrap="square">
            <a:spAutoFit/>
          </a:bodyPr>
          <a:lstStyle/>
          <a:p>
            <a:pPr algn="just"/>
            <a:r>
              <a:rPr lang="en-US" dirty="0" smtClean="0"/>
              <a:t>There is a significant difference between developing gateways and adapters to bridge proprietary messaging technologies and having a core open messaging technology such as RabbitMQ that can be readily extended via plugins to facilitate multi-protocol communication amongst a set of Open Standards-based messaging protocols. </a:t>
            </a:r>
            <a:endParaRPr lang="en-US" dirty="0"/>
          </a:p>
        </p:txBody>
      </p:sp>
    </p:spTree>
  </p:cSld>
  <p:clrMapOvr>
    <a:masterClrMapping/>
  </p:clrMapOvr>
  <p:transition advTm="5000">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762"/>
            <a:ext cx="8229600" cy="642942"/>
          </a:xfrm>
        </p:spPr>
        <p:txBody>
          <a:bodyPr>
            <a:normAutofit/>
          </a:bodyPr>
          <a:lstStyle/>
          <a:p>
            <a:pPr algn="ctr"/>
            <a:r>
              <a:rPr lang="en-GB" sz="3200" dirty="0" smtClean="0"/>
              <a:t>HP Cloud</a:t>
            </a:r>
            <a:endParaRPr lang="en-US" sz="3200" dirty="0"/>
          </a:p>
        </p:txBody>
      </p:sp>
      <p:sp>
        <p:nvSpPr>
          <p:cNvPr id="7" name="Content Placeholder 6"/>
          <p:cNvSpPr>
            <a:spLocks noGrp="1"/>
          </p:cNvSpPr>
          <p:nvPr>
            <p:ph idx="1"/>
          </p:nvPr>
        </p:nvSpPr>
        <p:spPr>
          <a:xfrm>
            <a:off x="457200" y="895233"/>
            <a:ext cx="8229600" cy="5486095"/>
          </a:xfrm>
        </p:spPr>
        <p:txBody>
          <a:bodyPr lIns="108000" tIns="36000" rIns="108000" bIns="72000">
            <a:noAutofit/>
          </a:bodyPr>
          <a:lstStyle/>
          <a:p>
            <a:pPr>
              <a:lnSpc>
                <a:spcPct val="100000"/>
              </a:lnSpc>
              <a:spcBef>
                <a:spcPts val="500"/>
              </a:spcBef>
              <a:buClrTx/>
              <a:buSzPct val="100000"/>
            </a:pPr>
            <a:r>
              <a:rPr lang="en-US" sz="1800" dirty="0" smtClean="0"/>
              <a:t>See </a:t>
            </a:r>
            <a:r>
              <a:rPr lang="en-US" sz="1800" dirty="0" smtClean="0">
                <a:hlinkClick r:id="rId2"/>
              </a:rPr>
              <a:t>http://www.hpcloud.com</a:t>
            </a:r>
            <a:r>
              <a:rPr lang="en-US" sz="1800" dirty="0" smtClean="0"/>
              <a:t> </a:t>
            </a:r>
          </a:p>
          <a:p>
            <a:pPr>
              <a:lnSpc>
                <a:spcPct val="100000"/>
              </a:lnSpc>
              <a:spcBef>
                <a:spcPts val="500"/>
              </a:spcBef>
              <a:buClrTx/>
              <a:buSzPct val="100000"/>
            </a:pPr>
            <a:r>
              <a:rPr lang="en-US" sz="1800" dirty="0" smtClean="0"/>
              <a:t>Provides public cloud infrastructure that is business grade, Open Source-based</a:t>
            </a:r>
            <a:r>
              <a:rPr lang="en-US" sz="1800" smtClean="0"/>
              <a:t>, …</a:t>
            </a:r>
            <a:endParaRPr lang="en-US" sz="1800" dirty="0" smtClean="0"/>
          </a:p>
          <a:p>
            <a:pPr>
              <a:lnSpc>
                <a:spcPct val="100000"/>
              </a:lnSpc>
              <a:spcBef>
                <a:spcPts val="500"/>
              </a:spcBef>
              <a:buClrTx/>
              <a:buSzPct val="100000"/>
            </a:pPr>
            <a:r>
              <a:rPr lang="en-US" sz="1800" dirty="0" smtClean="0"/>
              <a:t>Initially Infrastructure as a Service (</a:t>
            </a:r>
            <a:r>
              <a:rPr lang="en-US" sz="1800" dirty="0" err="1" smtClean="0"/>
              <a:t>IaaS</a:t>
            </a:r>
            <a:r>
              <a:rPr lang="en-US" sz="1800" dirty="0" smtClean="0"/>
              <a:t>) offerings such as Compute, Object Storage, and Block Storage services</a:t>
            </a:r>
          </a:p>
          <a:p>
            <a:pPr lvl="1">
              <a:lnSpc>
                <a:spcPct val="100000"/>
              </a:lnSpc>
              <a:spcBef>
                <a:spcPts val="500"/>
              </a:spcBef>
              <a:buClrTx/>
              <a:buSzPct val="100000"/>
            </a:pPr>
            <a:r>
              <a:rPr lang="en-US" sz="1800" dirty="0" smtClean="0"/>
              <a:t>Now expanding to include additional services (partner and HP-developed)</a:t>
            </a:r>
          </a:p>
          <a:p>
            <a:pPr>
              <a:lnSpc>
                <a:spcPct val="100000"/>
              </a:lnSpc>
              <a:spcBef>
                <a:spcPts val="500"/>
              </a:spcBef>
              <a:buClrTx/>
              <a:buSzPct val="100000"/>
            </a:pPr>
            <a:r>
              <a:rPr lang="en-NZ" sz="1800" dirty="0" smtClean="0"/>
              <a:t>Publicly launched May 2012</a:t>
            </a:r>
          </a:p>
          <a:p>
            <a:pPr lvl="1">
              <a:lnSpc>
                <a:spcPct val="100000"/>
              </a:lnSpc>
              <a:spcBef>
                <a:spcPts val="500"/>
              </a:spcBef>
              <a:buClrTx/>
              <a:buSzPct val="100000"/>
            </a:pPr>
            <a:r>
              <a:rPr lang="en-US" sz="1800" dirty="0" smtClean="0"/>
              <a:t>Built on HP hardware (obviously)</a:t>
            </a:r>
          </a:p>
          <a:p>
            <a:pPr lvl="1">
              <a:lnSpc>
                <a:spcPct val="100000"/>
              </a:lnSpc>
              <a:spcBef>
                <a:spcPts val="500"/>
              </a:spcBef>
              <a:buClrTx/>
              <a:buSzPct val="100000"/>
            </a:pPr>
            <a:r>
              <a:rPr lang="en-NZ" sz="1800" dirty="0" smtClean="0"/>
              <a:t>2000+ nodes and growing</a:t>
            </a:r>
          </a:p>
          <a:p>
            <a:pPr lvl="1">
              <a:lnSpc>
                <a:spcPct val="100000"/>
              </a:lnSpc>
              <a:spcBef>
                <a:spcPts val="500"/>
              </a:spcBef>
              <a:buClrTx/>
              <a:buSzPct val="100000"/>
            </a:pPr>
            <a:r>
              <a:rPr lang="en-NZ" sz="1800" dirty="0" smtClean="0"/>
              <a:t>1000’s of sign-ups, and continued good up-take</a:t>
            </a:r>
            <a:endParaRPr lang="en-US" sz="1800" dirty="0" smtClean="0"/>
          </a:p>
          <a:p>
            <a:pPr>
              <a:lnSpc>
                <a:spcPct val="100000"/>
              </a:lnSpc>
              <a:spcBef>
                <a:spcPts val="500"/>
              </a:spcBef>
              <a:buClrTx/>
              <a:buSzPct val="100000"/>
            </a:pPr>
            <a:r>
              <a:rPr lang="en-US" sz="1800" dirty="0" smtClean="0"/>
              <a:t>Underpinned by </a:t>
            </a:r>
            <a:r>
              <a:rPr lang="en-US" sz="1800" dirty="0" err="1" smtClean="0"/>
              <a:t>OpenStack</a:t>
            </a:r>
            <a:r>
              <a:rPr lang="en-US" sz="1800" dirty="0" smtClean="0"/>
              <a:t> (</a:t>
            </a:r>
            <a:r>
              <a:rPr lang="en-US" sz="1800" dirty="0" smtClean="0">
                <a:hlinkClick r:id="rId3"/>
              </a:rPr>
              <a:t>http://www.openstack.org/</a:t>
            </a:r>
            <a:r>
              <a:rPr lang="en-US" sz="1800" dirty="0" smtClean="0"/>
              <a:t>)  </a:t>
            </a:r>
          </a:p>
        </p:txBody>
      </p:sp>
    </p:spTree>
  </p:cSld>
  <p:clrMapOvr>
    <a:masterClrMapping/>
  </p:clrMapOvr>
  <p:transition advTm="5000">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642942"/>
          </a:xfrm>
        </p:spPr>
        <p:txBody>
          <a:bodyPr>
            <a:normAutofit/>
          </a:bodyPr>
          <a:lstStyle/>
          <a:p>
            <a:pPr algn="ctr"/>
            <a:r>
              <a:rPr lang="en-NZ" sz="3200" dirty="0" smtClean="0"/>
              <a:t>Cluster configuration</a:t>
            </a:r>
            <a:endParaRPr lang="en-US" sz="3200" dirty="0"/>
          </a:p>
        </p:txBody>
      </p:sp>
      <p:pic>
        <p:nvPicPr>
          <p:cNvPr id="4" name="Picture 3"/>
          <p:cNvPicPr preferRelativeResize="0">
            <a:picLocks noChangeAspect="1"/>
          </p:cNvPicPr>
          <p:nvPr/>
        </p:nvPicPr>
        <p:blipFill>
          <a:blip r:embed="rId2" cstate="print"/>
          <a:srcRect/>
          <a:stretch>
            <a:fillRect/>
          </a:stretch>
        </p:blipFill>
        <p:spPr bwMode="auto">
          <a:xfrm>
            <a:off x="395536" y="898755"/>
            <a:ext cx="5327209" cy="3610365"/>
          </a:xfrm>
          <a:prstGeom prst="rect">
            <a:avLst/>
          </a:prstGeom>
          <a:noFill/>
        </p:spPr>
      </p:pic>
      <p:sp>
        <p:nvSpPr>
          <p:cNvPr id="8" name="TextBox 7"/>
          <p:cNvSpPr txBox="1"/>
          <p:nvPr/>
        </p:nvSpPr>
        <p:spPr>
          <a:xfrm>
            <a:off x="5940152" y="1124744"/>
            <a:ext cx="2915816" cy="2487861"/>
          </a:xfrm>
          <a:prstGeom prst="rect">
            <a:avLst/>
          </a:prstGeom>
          <a:noFill/>
        </p:spPr>
        <p:txBody>
          <a:bodyPr wrap="square" rtlCol="0">
            <a:spAutoFit/>
          </a:bodyPr>
          <a:lstStyle/>
          <a:p>
            <a:pPr marL="180000" lvl="1" indent="-180000" algn="l">
              <a:spcBef>
                <a:spcPts val="100"/>
              </a:spcBef>
              <a:spcAft>
                <a:spcPts val="100"/>
              </a:spcAft>
              <a:buSzPct val="100000"/>
              <a:buFont typeface="Arial" pitchFamily="34" charset="0"/>
              <a:buChar char="•"/>
            </a:pPr>
            <a:r>
              <a:rPr lang="en-US" sz="1200" dirty="0" smtClean="0"/>
              <a:t>Two nodes in each Availability Zone (AZ)</a:t>
            </a:r>
          </a:p>
          <a:p>
            <a:pPr marL="180000" lvl="1" indent="-180000" algn="l">
              <a:lnSpc>
                <a:spcPct val="100000"/>
              </a:lnSpc>
              <a:spcBef>
                <a:spcPts val="100"/>
              </a:spcBef>
              <a:spcAft>
                <a:spcPts val="100"/>
              </a:spcAft>
              <a:buClrTx/>
              <a:buSzPct val="100000"/>
              <a:buFont typeface="Arial" pitchFamily="34" charset="0"/>
              <a:buChar char="•"/>
            </a:pPr>
            <a:r>
              <a:rPr lang="en-US" sz="1200" dirty="0" err="1" smtClean="0"/>
              <a:t>Ubuntu</a:t>
            </a:r>
            <a:r>
              <a:rPr lang="en-US" sz="1200" dirty="0" smtClean="0"/>
              <a:t> 12.04 LTS 64-bit, 8 </a:t>
            </a:r>
            <a:r>
              <a:rPr lang="en-US" sz="1200" dirty="0" err="1" smtClean="0"/>
              <a:t>vCPU</a:t>
            </a:r>
            <a:r>
              <a:rPr lang="en-US" sz="1200" dirty="0" smtClean="0"/>
              <a:t>, 32GB RAM</a:t>
            </a:r>
          </a:p>
          <a:p>
            <a:pPr marL="180000" lvl="1" indent="-180000" algn="l">
              <a:lnSpc>
                <a:spcPct val="100000"/>
              </a:lnSpc>
              <a:spcBef>
                <a:spcPts val="100"/>
              </a:spcBef>
              <a:spcAft>
                <a:spcPts val="100"/>
              </a:spcAft>
              <a:buClrTx/>
              <a:buSzPct val="100000"/>
              <a:buFont typeface="Arial" pitchFamily="34" charset="0"/>
              <a:buChar char="•"/>
            </a:pPr>
            <a:r>
              <a:rPr lang="en-US" sz="1200" dirty="0" smtClean="0"/>
              <a:t>RabbitMQ 2.8.7 </a:t>
            </a:r>
          </a:p>
          <a:p>
            <a:pPr marL="180000" lvl="1" indent="-180000" algn="l">
              <a:lnSpc>
                <a:spcPct val="100000"/>
              </a:lnSpc>
              <a:spcBef>
                <a:spcPts val="100"/>
              </a:spcBef>
              <a:spcAft>
                <a:spcPts val="100"/>
              </a:spcAft>
              <a:buClrTx/>
              <a:buSzPct val="100000"/>
              <a:buFont typeface="Arial" pitchFamily="34" charset="0"/>
              <a:buChar char="•"/>
            </a:pPr>
            <a:r>
              <a:rPr lang="en-US" sz="1200" dirty="0" err="1" smtClean="0"/>
              <a:t>Erlang</a:t>
            </a:r>
            <a:r>
              <a:rPr lang="en-US" sz="1200" dirty="0" smtClean="0"/>
              <a:t> OTP 15B02 (</a:t>
            </a:r>
            <a:r>
              <a:rPr lang="en-US" sz="1200" dirty="0" err="1" smtClean="0"/>
              <a:t>Erlang</a:t>
            </a:r>
            <a:r>
              <a:rPr lang="en-US" sz="1200" dirty="0" smtClean="0"/>
              <a:t> Solutions distribution)</a:t>
            </a:r>
          </a:p>
          <a:p>
            <a:pPr marL="180000" lvl="1" indent="-180000" algn="l">
              <a:lnSpc>
                <a:spcPct val="100000"/>
              </a:lnSpc>
              <a:spcBef>
                <a:spcPts val="100"/>
              </a:spcBef>
              <a:spcAft>
                <a:spcPts val="100"/>
              </a:spcAft>
              <a:buClrTx/>
              <a:buSzPct val="100000"/>
              <a:buFont typeface="Arial" pitchFamily="34" charset="0"/>
              <a:buChar char="•"/>
            </a:pPr>
            <a:r>
              <a:rPr lang="en-US" sz="1200" dirty="0" smtClean="0"/>
              <a:t>RabbitMQ STOMP 2.8.7 plugin </a:t>
            </a:r>
          </a:p>
          <a:p>
            <a:pPr marL="180000" lvl="1" indent="-180000" algn="l">
              <a:lnSpc>
                <a:spcPct val="100000"/>
              </a:lnSpc>
              <a:spcBef>
                <a:spcPts val="100"/>
              </a:spcBef>
              <a:spcAft>
                <a:spcPts val="100"/>
              </a:spcAft>
              <a:buClrTx/>
              <a:buSzPct val="100000"/>
              <a:buFont typeface="Arial" pitchFamily="34" charset="0"/>
              <a:buChar char="•"/>
            </a:pPr>
            <a:r>
              <a:rPr lang="en-US" sz="1200" dirty="0" smtClean="0"/>
              <a:t>RabbitMQ MQTT 2.8.7 plugin </a:t>
            </a:r>
          </a:p>
          <a:p>
            <a:pPr marL="180000" lvl="1" indent="-180000" algn="l">
              <a:lnSpc>
                <a:spcPct val="100000"/>
              </a:lnSpc>
              <a:spcBef>
                <a:spcPts val="100"/>
              </a:spcBef>
              <a:spcAft>
                <a:spcPts val="100"/>
              </a:spcAft>
              <a:buClrTx/>
              <a:buSzPct val="100000"/>
              <a:buFont typeface="Arial" pitchFamily="34" charset="0"/>
              <a:buChar char="•"/>
            </a:pPr>
            <a:r>
              <a:rPr lang="en-US" sz="1200" dirty="0" smtClean="0"/>
              <a:t>RabbitHub plugin (version 0.0.1)</a:t>
            </a:r>
          </a:p>
          <a:p>
            <a:pPr marL="180000" lvl="1" indent="-180000" algn="l">
              <a:lnSpc>
                <a:spcPct val="100000"/>
              </a:lnSpc>
              <a:spcBef>
                <a:spcPts val="100"/>
              </a:spcBef>
              <a:spcAft>
                <a:spcPts val="100"/>
              </a:spcAft>
              <a:buClrTx/>
              <a:buSzPct val="100000"/>
              <a:buFont typeface="Arial" pitchFamily="34" charset="0"/>
              <a:buChar char="•"/>
            </a:pPr>
            <a:r>
              <a:rPr lang="en-NZ" sz="1200" dirty="0" smtClean="0"/>
              <a:t>Different </a:t>
            </a:r>
            <a:r>
              <a:rPr lang="en-NZ" sz="1200" smtClean="0"/>
              <a:t>protocol plugins </a:t>
            </a:r>
            <a:r>
              <a:rPr lang="en-NZ" sz="1200" dirty="0" smtClean="0"/>
              <a:t>enabled in each AZ</a:t>
            </a:r>
            <a:endParaRPr lang="en-US" sz="1200" dirty="0" smtClean="0"/>
          </a:p>
        </p:txBody>
      </p:sp>
      <p:sp>
        <p:nvSpPr>
          <p:cNvPr id="9" name="TextBox 8"/>
          <p:cNvSpPr txBox="1"/>
          <p:nvPr/>
        </p:nvSpPr>
        <p:spPr>
          <a:xfrm>
            <a:off x="395536" y="5013176"/>
            <a:ext cx="8352928" cy="1169551"/>
          </a:xfrm>
          <a:prstGeom prst="rect">
            <a:avLst/>
          </a:prstGeom>
          <a:solidFill>
            <a:srgbClr val="F6FF7D"/>
          </a:solidFill>
          <a:effectLst>
            <a:outerShdw blurRad="50800" dist="50800" dir="5400000" algn="ctr" rotWithShape="0">
              <a:schemeClr val="bg1"/>
            </a:outerShdw>
          </a:effectLst>
        </p:spPr>
        <p:txBody>
          <a:bodyPr wrap="square">
            <a:spAutoFit/>
          </a:bodyPr>
          <a:lstStyle/>
          <a:p>
            <a:pPr algn="just"/>
            <a:r>
              <a:rPr lang="en-US" sz="1400" dirty="0" smtClean="0">
                <a:latin typeface="+mn-lt"/>
                <a:cs typeface="Courier New" pitchFamily="49" charset="0"/>
              </a:rPr>
              <a:t>A 6-node RabbitMQ cluster was created for experimentation purposes on HP Cloud. Whilst such a lavish configuration is most certainly not required in order to experiment with the different protocol plugins, using a cluster with different plugins enabled on different nodes serves as a means of demonstrating the perhaps obvious fact that messages published via one protocol to one of the cluster nodes can be consumed via different protocols from other cluster nodes.</a:t>
            </a:r>
            <a:endParaRPr lang="en-US" sz="1400" dirty="0">
              <a:latin typeface="+mn-lt"/>
              <a:cs typeface="Courier New" pitchFamily="49" charset="0"/>
            </a:endParaRPr>
          </a:p>
        </p:txBody>
      </p:sp>
    </p:spTree>
  </p:cSld>
  <p:clrMapOvr>
    <a:masterClrMapping/>
  </p:clrMapOvr>
  <p:transition advTm="5000">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642942"/>
          </a:xfrm>
        </p:spPr>
        <p:txBody>
          <a:bodyPr>
            <a:normAutofit/>
          </a:bodyPr>
          <a:lstStyle/>
          <a:p>
            <a:pPr algn="ctr"/>
            <a:r>
              <a:rPr lang="en-NZ" sz="3200" dirty="0" smtClean="0"/>
              <a:t>Cluster configuration</a:t>
            </a:r>
            <a:endParaRPr lang="en-US" sz="3200" dirty="0"/>
          </a:p>
        </p:txBody>
      </p:sp>
      <p:sp>
        <p:nvSpPr>
          <p:cNvPr id="7" name="Content Placeholder 6"/>
          <p:cNvSpPr>
            <a:spLocks noGrp="1"/>
          </p:cNvSpPr>
          <p:nvPr>
            <p:ph idx="1"/>
          </p:nvPr>
        </p:nvSpPr>
        <p:spPr>
          <a:xfrm>
            <a:off x="457200" y="764704"/>
            <a:ext cx="8229600" cy="5832648"/>
          </a:xfrm>
        </p:spPr>
        <p:txBody>
          <a:bodyPr lIns="108000" tIns="36000" rIns="108000" bIns="72000">
            <a:noAutofit/>
          </a:bodyPr>
          <a:lstStyle/>
          <a:p>
            <a:pPr>
              <a:lnSpc>
                <a:spcPct val="100000"/>
              </a:lnSpc>
              <a:spcBef>
                <a:spcPts val="200"/>
              </a:spcBef>
              <a:buClrTx/>
              <a:buSzPct val="100000"/>
            </a:pPr>
            <a:r>
              <a:rPr lang="en-NZ" sz="1800" dirty="0" smtClean="0"/>
              <a:t>Cluster configuration is largely as per </a:t>
            </a:r>
            <a:r>
              <a:rPr lang="en-NZ" sz="1800" dirty="0" smtClean="0">
                <a:hlinkClick r:id="rId2"/>
              </a:rPr>
              <a:t>http://www.rabbitmq.com/clustering.html</a:t>
            </a:r>
            <a:r>
              <a:rPr lang="en-NZ" sz="1800" dirty="0" smtClean="0"/>
              <a:t> </a:t>
            </a:r>
            <a:endParaRPr lang="en-US" sz="1800" dirty="0" smtClean="0"/>
          </a:p>
          <a:p>
            <a:pPr>
              <a:lnSpc>
                <a:spcPct val="100000"/>
              </a:lnSpc>
              <a:spcBef>
                <a:spcPts val="200"/>
              </a:spcBef>
              <a:buClrTx/>
              <a:buSzPct val="100000"/>
            </a:pPr>
            <a:r>
              <a:rPr lang="en-US" sz="1800" dirty="0" smtClean="0"/>
              <a:t>There are a few considerations when setting up a RabbitMQ cluster on HP Cloud (</a:t>
            </a:r>
            <a:r>
              <a:rPr lang="en-US" sz="1800" dirty="0" err="1" smtClean="0"/>
              <a:t>OpenStack</a:t>
            </a:r>
            <a:r>
              <a:rPr lang="en-US" sz="1800" dirty="0" smtClean="0"/>
              <a:t>):</a:t>
            </a:r>
          </a:p>
          <a:p>
            <a:pPr lvl="1">
              <a:lnSpc>
                <a:spcPct val="100000"/>
              </a:lnSpc>
              <a:spcBef>
                <a:spcPts val="200"/>
              </a:spcBef>
              <a:buClrTx/>
              <a:buSzPct val="100000"/>
            </a:pPr>
            <a:r>
              <a:rPr lang="en-US" sz="1600" dirty="0" smtClean="0"/>
              <a:t>Ensure all relevant firewall ports are open</a:t>
            </a:r>
          </a:p>
          <a:p>
            <a:pPr lvl="2">
              <a:lnSpc>
                <a:spcPct val="100000"/>
              </a:lnSpc>
              <a:spcBef>
                <a:spcPts val="200"/>
              </a:spcBef>
              <a:buClrTx/>
              <a:buSzPct val="100000"/>
            </a:pPr>
            <a:r>
              <a:rPr lang="en-US" sz="1600" dirty="0" smtClean="0"/>
              <a:t>5672 (AMQP), 4369 (</a:t>
            </a:r>
            <a:r>
              <a:rPr lang="en-US" sz="1600" dirty="0" err="1" smtClean="0">
                <a:latin typeface="Courier New" pitchFamily="49" charset="0"/>
                <a:cs typeface="Courier New" pitchFamily="49" charset="0"/>
              </a:rPr>
              <a:t>empd</a:t>
            </a:r>
            <a:r>
              <a:rPr lang="en-US" sz="1600" dirty="0" smtClean="0"/>
              <a:t>), 61613 (STOMP), 1883 (MQTT), and 55670 (RabbitHub) </a:t>
            </a:r>
          </a:p>
          <a:p>
            <a:pPr lvl="1">
              <a:lnSpc>
                <a:spcPct val="100000"/>
              </a:lnSpc>
              <a:spcBef>
                <a:spcPts val="200"/>
              </a:spcBef>
              <a:buClrTx/>
              <a:buSzPct val="100000"/>
            </a:pPr>
            <a:r>
              <a:rPr lang="en-US" sz="1600" dirty="0" smtClean="0"/>
              <a:t>Use </a:t>
            </a:r>
            <a:r>
              <a:rPr lang="en-US" sz="1600" dirty="0" err="1" smtClean="0"/>
              <a:t>Erlang</a:t>
            </a:r>
            <a:r>
              <a:rPr lang="en-US" sz="1600" dirty="0" smtClean="0"/>
              <a:t> </a:t>
            </a:r>
            <a:r>
              <a:rPr lang="en-US" sz="1600" dirty="0" err="1" smtClean="0">
                <a:latin typeface="Courier New" pitchFamily="49" charset="0"/>
                <a:cs typeface="Courier New" pitchFamily="49" charset="0"/>
              </a:rPr>
              <a:t>inet_dist_listen_min</a:t>
            </a:r>
            <a:r>
              <a:rPr lang="en-US" sz="1600" dirty="0" smtClean="0"/>
              <a:t> and </a:t>
            </a:r>
            <a:r>
              <a:rPr lang="en-US" sz="1600" dirty="0" err="1" smtClean="0">
                <a:latin typeface="Courier New" pitchFamily="49" charset="0"/>
                <a:cs typeface="Courier New" pitchFamily="49" charset="0"/>
              </a:rPr>
              <a:t>inet_dist_listen_max</a:t>
            </a:r>
            <a:r>
              <a:rPr lang="en-US" sz="1600" dirty="0" smtClean="0"/>
              <a:t> parameters to constrain the port range used for intra-cluster communication</a:t>
            </a:r>
          </a:p>
          <a:p>
            <a:pPr lvl="2">
              <a:lnSpc>
                <a:spcPct val="100000"/>
              </a:lnSpc>
              <a:spcBef>
                <a:spcPts val="200"/>
              </a:spcBef>
              <a:buClrTx/>
              <a:buSzPct val="100000"/>
            </a:pPr>
            <a:r>
              <a:rPr lang="en-US" sz="1600" dirty="0" smtClean="0"/>
              <a:t>Specify these in </a:t>
            </a:r>
            <a:r>
              <a:rPr lang="en-US" sz="1600" dirty="0" err="1" smtClean="0">
                <a:latin typeface="Courier New" pitchFamily="49" charset="0"/>
                <a:cs typeface="Courier New" pitchFamily="49" charset="0"/>
              </a:rPr>
              <a:t>rabbitmq.config</a:t>
            </a:r>
            <a:endParaRPr lang="en-US" sz="1600" dirty="0" smtClean="0">
              <a:latin typeface="Courier New" pitchFamily="49" charset="0"/>
              <a:cs typeface="Courier New" pitchFamily="49" charset="0"/>
            </a:endParaRPr>
          </a:p>
          <a:p>
            <a:pPr lvl="1">
              <a:lnSpc>
                <a:spcPct val="100000"/>
              </a:lnSpc>
              <a:spcBef>
                <a:spcPts val="200"/>
              </a:spcBef>
              <a:buClrTx/>
              <a:buSzPct val="100000"/>
            </a:pPr>
            <a:r>
              <a:rPr lang="en-US" sz="1600" dirty="0" smtClean="0"/>
              <a:t>Ensure that compute instances (VM's) can see each other</a:t>
            </a:r>
          </a:p>
          <a:p>
            <a:pPr lvl="2">
              <a:lnSpc>
                <a:spcPct val="100000"/>
              </a:lnSpc>
              <a:spcBef>
                <a:spcPts val="200"/>
              </a:spcBef>
              <a:buClrTx/>
              <a:buSzPct val="100000"/>
            </a:pPr>
            <a:r>
              <a:rPr lang="en-US" sz="1600" dirty="0" smtClean="0"/>
              <a:t>Enter names and addresses into </a:t>
            </a:r>
            <a:r>
              <a:rPr lang="en-US" sz="1600" dirty="0" smtClean="0">
                <a:latin typeface="Courier New" pitchFamily="49" charset="0"/>
                <a:cs typeface="Courier New" pitchFamily="49" charset="0"/>
              </a:rPr>
              <a:t>/etc/hosts</a:t>
            </a:r>
            <a:r>
              <a:rPr lang="en-US" sz="1600" dirty="0" smtClean="0"/>
              <a:t>, use DNS, or whatever</a:t>
            </a:r>
          </a:p>
          <a:p>
            <a:pPr lvl="2">
              <a:lnSpc>
                <a:spcPct val="100000"/>
              </a:lnSpc>
              <a:spcBef>
                <a:spcPts val="200"/>
              </a:spcBef>
              <a:buClrTx/>
              <a:buSzPct val="100000"/>
            </a:pPr>
            <a:r>
              <a:rPr lang="en-US" sz="1600" dirty="0" smtClean="0"/>
              <a:t>Remember that hostnames </a:t>
            </a:r>
            <a:r>
              <a:rPr lang="en-US" sz="1600" dirty="0" smtClean="0">
                <a:latin typeface="Courier New" pitchFamily="49" charset="0"/>
                <a:cs typeface="Courier New" pitchFamily="49" charset="0"/>
              </a:rPr>
              <a:t>=:=</a:t>
            </a:r>
            <a:r>
              <a:rPr lang="en-US" sz="1600" dirty="0" smtClean="0"/>
              <a:t> node names</a:t>
            </a:r>
          </a:p>
          <a:p>
            <a:pPr lvl="1">
              <a:lnSpc>
                <a:spcPct val="100000"/>
              </a:lnSpc>
              <a:spcBef>
                <a:spcPts val="200"/>
              </a:spcBef>
              <a:buClrTx/>
              <a:buSzPct val="100000"/>
            </a:pPr>
            <a:r>
              <a:rPr lang="en-US" sz="1600" dirty="0" smtClean="0"/>
              <a:t>Consider placing the </a:t>
            </a:r>
            <a:r>
              <a:rPr lang="en-US" sz="1600" dirty="0" err="1" smtClean="0"/>
              <a:t>Mnesia</a:t>
            </a:r>
            <a:r>
              <a:rPr lang="en-US" sz="1600" dirty="0" smtClean="0"/>
              <a:t> partition under </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mnt</a:t>
            </a:r>
            <a:r>
              <a:rPr lang="en-US" sz="1600" dirty="0" smtClean="0"/>
              <a:t> in order to avoid any flow control issues associated with </a:t>
            </a:r>
            <a:r>
              <a:rPr lang="en-US" sz="1600" dirty="0" err="1" smtClean="0"/>
              <a:t>RabbitMQ’s</a:t>
            </a:r>
            <a:r>
              <a:rPr lang="en-US" sz="1600" dirty="0" smtClean="0"/>
              <a:t> disk space monitoring</a:t>
            </a:r>
          </a:p>
          <a:p>
            <a:pPr lvl="2">
              <a:lnSpc>
                <a:spcPct val="100000"/>
              </a:lnSpc>
              <a:spcBef>
                <a:spcPts val="200"/>
              </a:spcBef>
              <a:buClrTx/>
              <a:buSzPct val="100000"/>
            </a:pPr>
            <a:r>
              <a:rPr lang="en-US" sz="1600" dirty="0" smtClean="0">
                <a:cs typeface="Courier New" pitchFamily="49" charset="0"/>
              </a:rPr>
              <a:t>The </a:t>
            </a:r>
            <a:r>
              <a:rPr lang="en-US" sz="1600" dirty="0" smtClean="0">
                <a:latin typeface="Courier New" pitchFamily="49" charset="0"/>
                <a:cs typeface="Courier New" pitchFamily="49" charset="0"/>
              </a:rPr>
              <a:t>/</a:t>
            </a:r>
            <a:r>
              <a:rPr lang="en-US" sz="1600" dirty="0" smtClean="0"/>
              <a:t> </a:t>
            </a:r>
            <a:r>
              <a:rPr lang="en-US" sz="1600" dirty="0" err="1" smtClean="0"/>
              <a:t>filesystem</a:t>
            </a:r>
            <a:r>
              <a:rPr lang="en-US" sz="1600" dirty="0" smtClean="0"/>
              <a:t> on larger HP Cloud instances is small relative to RAM</a:t>
            </a:r>
          </a:p>
          <a:p>
            <a:pPr>
              <a:lnSpc>
                <a:spcPct val="100000"/>
              </a:lnSpc>
              <a:spcBef>
                <a:spcPts val="200"/>
              </a:spcBef>
              <a:buClrTx/>
              <a:buSzPct val="100000"/>
            </a:pPr>
            <a:endParaRPr lang="en-US" sz="2000" dirty="0" smtClean="0"/>
          </a:p>
          <a:p>
            <a:pPr lvl="1">
              <a:lnSpc>
                <a:spcPct val="100000"/>
              </a:lnSpc>
              <a:spcBef>
                <a:spcPts val="200"/>
              </a:spcBef>
              <a:buClrTx/>
              <a:buSzPct val="100000"/>
            </a:pPr>
            <a:r>
              <a:rPr lang="en-NZ" sz="1600" dirty="0" smtClean="0"/>
              <a:t>Similar considerations apply when setting up a cluster on EC2</a:t>
            </a:r>
          </a:p>
          <a:p>
            <a:pPr lvl="2">
              <a:lnSpc>
                <a:spcPct val="100000"/>
              </a:lnSpc>
              <a:spcBef>
                <a:spcPts val="200"/>
              </a:spcBef>
              <a:buClrTx/>
              <a:buSzPct val="100000"/>
            </a:pPr>
            <a:r>
              <a:rPr lang="en-NZ" sz="1600" dirty="0" smtClean="0"/>
              <a:t>See </a:t>
            </a:r>
            <a:r>
              <a:rPr lang="en-NZ" sz="1600" dirty="0" smtClean="0">
                <a:hlinkClick r:id="rId3"/>
              </a:rPr>
              <a:t>http://karlgrz.com/rabbitmq-highly-available-queues-and-clustering-using-amazon-ec2</a:t>
            </a:r>
            <a:r>
              <a:rPr lang="en-NZ" sz="1600" dirty="0" smtClean="0"/>
              <a:t> for additional information</a:t>
            </a:r>
            <a:endParaRPr lang="en-US" sz="1600" dirty="0" smtClean="0"/>
          </a:p>
        </p:txBody>
      </p:sp>
    </p:spTree>
  </p:cSld>
  <p:clrMapOvr>
    <a:masterClrMapping/>
  </p:clrMapOvr>
  <p:transition advTm="5000">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642942"/>
          </a:xfrm>
        </p:spPr>
        <p:txBody>
          <a:bodyPr>
            <a:normAutofit/>
          </a:bodyPr>
          <a:lstStyle/>
          <a:p>
            <a:pPr algn="ctr"/>
            <a:r>
              <a:rPr lang="en-GB" sz="3200" dirty="0" smtClean="0"/>
              <a:t>Cluster performance/scalability</a:t>
            </a:r>
            <a:endParaRPr lang="en-US" sz="3200" dirty="0"/>
          </a:p>
        </p:txBody>
      </p:sp>
      <p:sp>
        <p:nvSpPr>
          <p:cNvPr id="7" name="Content Placeholder 6"/>
          <p:cNvSpPr>
            <a:spLocks noGrp="1"/>
          </p:cNvSpPr>
          <p:nvPr>
            <p:ph idx="1"/>
          </p:nvPr>
        </p:nvSpPr>
        <p:spPr>
          <a:xfrm>
            <a:off x="457200" y="692696"/>
            <a:ext cx="8229600" cy="5832648"/>
          </a:xfrm>
        </p:spPr>
        <p:txBody>
          <a:bodyPr lIns="108000" tIns="36000" rIns="108000" bIns="72000">
            <a:noAutofit/>
          </a:bodyPr>
          <a:lstStyle/>
          <a:p>
            <a:pPr>
              <a:lnSpc>
                <a:spcPct val="100000"/>
              </a:lnSpc>
              <a:spcBef>
                <a:spcPts val="500"/>
              </a:spcBef>
              <a:buClrTx/>
              <a:buSzPct val="100000"/>
            </a:pPr>
            <a:r>
              <a:rPr lang="en-US" sz="1600" dirty="0" smtClean="0"/>
              <a:t>RabbitMQ cluster performance on HP Cloud is generally very good</a:t>
            </a:r>
          </a:p>
          <a:p>
            <a:pPr lvl="1">
              <a:lnSpc>
                <a:spcPct val="100000"/>
              </a:lnSpc>
              <a:spcBef>
                <a:spcPts val="500"/>
              </a:spcBef>
              <a:buClrTx/>
              <a:buSzPct val="100000"/>
            </a:pPr>
            <a:r>
              <a:rPr lang="en-US" sz="1400" dirty="0" smtClean="0"/>
              <a:t>No particular tuning required</a:t>
            </a:r>
          </a:p>
          <a:p>
            <a:pPr lvl="1">
              <a:lnSpc>
                <a:spcPct val="100000"/>
              </a:lnSpc>
              <a:spcBef>
                <a:spcPts val="500"/>
              </a:spcBef>
              <a:buClrTx/>
              <a:buSzPct val="100000"/>
            </a:pPr>
            <a:r>
              <a:rPr lang="en-US" sz="1400" dirty="0" smtClean="0"/>
              <a:t>Mileage may vary, depending on messaging use-case</a:t>
            </a:r>
          </a:p>
          <a:p>
            <a:pPr lvl="1">
              <a:lnSpc>
                <a:spcPct val="100000"/>
              </a:lnSpc>
              <a:spcBef>
                <a:spcPts val="500"/>
              </a:spcBef>
              <a:buClrTx/>
              <a:buSzPct val="100000"/>
            </a:pPr>
            <a:endParaRPr lang="en-US" sz="1800" dirty="0" smtClean="0"/>
          </a:p>
          <a:p>
            <a:pPr>
              <a:lnSpc>
                <a:spcPct val="100000"/>
              </a:lnSpc>
              <a:spcBef>
                <a:spcPts val="500"/>
              </a:spcBef>
              <a:buClrTx/>
              <a:buSzPct val="100000"/>
            </a:pPr>
            <a:r>
              <a:rPr lang="en-US" sz="1600" dirty="0" smtClean="0"/>
              <a:t>AMQP message rates on the order of 30,000 messages second are routinely achievable </a:t>
            </a:r>
          </a:p>
          <a:p>
            <a:pPr lvl="1">
              <a:lnSpc>
                <a:spcPct val="100000"/>
              </a:lnSpc>
              <a:spcBef>
                <a:spcPts val="500"/>
              </a:spcBef>
              <a:buClrTx/>
              <a:buSzPct val="100000"/>
            </a:pPr>
            <a:r>
              <a:rPr lang="en-US" sz="1400" dirty="0" smtClean="0"/>
              <a:t>Publish and consume</a:t>
            </a:r>
          </a:p>
          <a:p>
            <a:pPr lvl="1">
              <a:lnSpc>
                <a:spcPct val="100000"/>
              </a:lnSpc>
              <a:spcBef>
                <a:spcPts val="500"/>
              </a:spcBef>
              <a:buClrTx/>
              <a:buSzPct val="100000"/>
            </a:pPr>
            <a:r>
              <a:rPr lang="en-US" sz="1400" dirty="0" smtClean="0"/>
              <a:t>Non-persistent messages</a:t>
            </a:r>
          </a:p>
          <a:p>
            <a:pPr lvl="1">
              <a:lnSpc>
                <a:spcPct val="100000"/>
              </a:lnSpc>
              <a:spcBef>
                <a:spcPts val="500"/>
              </a:spcBef>
              <a:buClrTx/>
              <a:buSzPct val="100000"/>
            </a:pPr>
            <a:r>
              <a:rPr lang="en-US" sz="1400" dirty="0" smtClean="0"/>
              <a:t>Strong function of message </a:t>
            </a:r>
            <a:br>
              <a:rPr lang="en-US" sz="1400" dirty="0" smtClean="0"/>
            </a:br>
            <a:r>
              <a:rPr lang="en-US" sz="1400" dirty="0" smtClean="0"/>
              <a:t>size</a:t>
            </a:r>
          </a:p>
          <a:p>
            <a:pPr lvl="1">
              <a:lnSpc>
                <a:spcPct val="100000"/>
              </a:lnSpc>
              <a:spcBef>
                <a:spcPts val="500"/>
              </a:spcBef>
              <a:buClrTx/>
              <a:buSzPct val="100000"/>
            </a:pPr>
            <a:endParaRPr lang="en-US" sz="1800" dirty="0" smtClean="0"/>
          </a:p>
          <a:p>
            <a:pPr>
              <a:lnSpc>
                <a:spcPct val="100000"/>
              </a:lnSpc>
              <a:spcBef>
                <a:spcPts val="500"/>
              </a:spcBef>
              <a:buClrTx/>
              <a:buSzPct val="100000"/>
            </a:pPr>
            <a:r>
              <a:rPr lang="en-US" sz="1600" dirty="0" smtClean="0"/>
              <a:t>Keep in mind that not all</a:t>
            </a:r>
            <a:br>
              <a:rPr lang="en-US" sz="1600" dirty="0" smtClean="0"/>
            </a:br>
            <a:r>
              <a:rPr lang="en-US" sz="1600" dirty="0" smtClean="0"/>
              <a:t>protocols and clients are born </a:t>
            </a:r>
            <a:br>
              <a:rPr lang="en-US" sz="1600" dirty="0" smtClean="0"/>
            </a:br>
            <a:r>
              <a:rPr lang="en-US" sz="1600" dirty="0" smtClean="0"/>
              <a:t>equal</a:t>
            </a:r>
            <a:endParaRPr lang="en-US" sz="1800" dirty="0" smtClean="0"/>
          </a:p>
          <a:p>
            <a:pPr lvl="1">
              <a:lnSpc>
                <a:spcPct val="100000"/>
              </a:lnSpc>
              <a:spcBef>
                <a:spcPts val="500"/>
              </a:spcBef>
              <a:buClrTx/>
              <a:buSzPct val="100000"/>
            </a:pPr>
            <a:r>
              <a:rPr lang="en-US" sz="1400" dirty="0" smtClean="0"/>
              <a:t>For example HTTP is inherently </a:t>
            </a:r>
            <a:br>
              <a:rPr lang="en-US" sz="1400" dirty="0" smtClean="0"/>
            </a:br>
            <a:r>
              <a:rPr lang="en-US" sz="1400" dirty="0" smtClean="0"/>
              <a:t>request/response</a:t>
            </a:r>
          </a:p>
          <a:p>
            <a:pPr lvl="1">
              <a:lnSpc>
                <a:spcPct val="100000"/>
              </a:lnSpc>
              <a:spcBef>
                <a:spcPts val="500"/>
              </a:spcBef>
              <a:buClrTx/>
              <a:buSzPct val="100000"/>
            </a:pPr>
            <a:endParaRPr lang="en-US" sz="1400" dirty="0" smtClean="0"/>
          </a:p>
          <a:p>
            <a:pPr>
              <a:lnSpc>
                <a:spcPct val="100000"/>
              </a:lnSpc>
              <a:spcBef>
                <a:spcPts val="500"/>
              </a:spcBef>
              <a:buClrTx/>
              <a:buSzPct val="100000"/>
            </a:pPr>
            <a:r>
              <a:rPr lang="en-NZ" sz="1600" dirty="0" smtClean="0"/>
              <a:t>Need to be aware of any cloud-</a:t>
            </a:r>
            <a:br>
              <a:rPr lang="en-NZ" sz="1600" dirty="0" smtClean="0"/>
            </a:br>
            <a:r>
              <a:rPr lang="en-NZ" sz="1600" dirty="0" smtClean="0"/>
              <a:t>imposed throttles</a:t>
            </a:r>
          </a:p>
          <a:p>
            <a:pPr lvl="1">
              <a:lnSpc>
                <a:spcPct val="100000"/>
              </a:lnSpc>
              <a:spcBef>
                <a:spcPts val="500"/>
              </a:spcBef>
              <a:buClrTx/>
              <a:buSzPct val="100000"/>
            </a:pPr>
            <a:r>
              <a:rPr lang="en-NZ" sz="1400" dirty="0" smtClean="0"/>
              <a:t>Bandwidth throttling for example</a:t>
            </a:r>
            <a:endParaRPr lang="en-US" sz="1400" dirty="0" smtClean="0"/>
          </a:p>
          <a:p>
            <a:pPr lvl="1">
              <a:lnSpc>
                <a:spcPct val="100000"/>
              </a:lnSpc>
              <a:spcBef>
                <a:spcPts val="500"/>
              </a:spcBef>
              <a:buClrTx/>
              <a:buSzPct val="100000"/>
            </a:pPr>
            <a:endParaRPr lang="en-US" sz="1400" dirty="0" smtClean="0"/>
          </a:p>
        </p:txBody>
      </p:sp>
      <p:pic>
        <p:nvPicPr>
          <p:cNvPr id="5" name="Picture 4" descr="brc.png"/>
          <p:cNvPicPr>
            <a:picLocks noChangeAspect="1"/>
          </p:cNvPicPr>
          <p:nvPr/>
        </p:nvPicPr>
        <p:blipFill>
          <a:blip r:embed="rId2" cstate="print"/>
          <a:stretch>
            <a:fillRect/>
          </a:stretch>
        </p:blipFill>
        <p:spPr>
          <a:xfrm>
            <a:off x="3871664" y="2564904"/>
            <a:ext cx="4876800" cy="3657600"/>
          </a:xfrm>
          <a:prstGeom prst="rect">
            <a:avLst/>
          </a:prstGeom>
        </p:spPr>
      </p:pic>
    </p:spTree>
  </p:cSld>
  <p:clrMapOvr>
    <a:masterClrMapping/>
  </p:clrMapOvr>
  <p:transition advTm="5000">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2" y="908720"/>
            <a:ext cx="8455025" cy="5566693"/>
          </a:xfrm>
        </p:spPr>
        <p:txBody>
          <a:bodyPr/>
          <a:lstStyle/>
          <a:p>
            <a:pPr>
              <a:lnSpc>
                <a:spcPct val="100000"/>
              </a:lnSpc>
            </a:pPr>
            <a:r>
              <a:rPr lang="en-US" sz="1800" dirty="0" smtClean="0"/>
              <a:t>The key point is that you can mix and match</a:t>
            </a:r>
          </a:p>
          <a:p>
            <a:pPr lvl="1">
              <a:lnSpc>
                <a:spcPct val="100000"/>
              </a:lnSpc>
            </a:pPr>
            <a:r>
              <a:rPr lang="en-US" sz="1600" dirty="0" smtClean="0"/>
              <a:t>You can publish messages via one protocol and consume them via another (or indeed simultaneously via several others).</a:t>
            </a:r>
          </a:p>
          <a:p>
            <a:pPr lvl="1">
              <a:lnSpc>
                <a:spcPct val="100000"/>
              </a:lnSpc>
            </a:pPr>
            <a:r>
              <a:rPr lang="en-US" sz="1600" dirty="0" smtClean="0">
                <a:solidFill>
                  <a:schemeClr val="tx2"/>
                </a:solidFill>
              </a:rPr>
              <a:t>The ability of RabbitMQ to be able to seamlessly receive and propagate messages simultaneously via multiple protocols is an extremely powerful facility, and one that affords great flexibility</a:t>
            </a:r>
          </a:p>
          <a:p>
            <a:pPr lvl="2">
              <a:lnSpc>
                <a:spcPct val="100000"/>
              </a:lnSpc>
              <a:buNone/>
            </a:pPr>
            <a:endParaRPr lang="en-NZ" sz="1600" dirty="0" smtClean="0">
              <a:solidFill>
                <a:schemeClr val="tx2"/>
              </a:solidFill>
            </a:endParaRPr>
          </a:p>
          <a:p>
            <a:pPr>
              <a:lnSpc>
                <a:spcPct val="100000"/>
              </a:lnSpc>
            </a:pPr>
            <a:r>
              <a:rPr lang="en-NZ" sz="1800" dirty="0" smtClean="0">
                <a:solidFill>
                  <a:schemeClr val="tx2"/>
                </a:solidFill>
              </a:rPr>
              <a:t>Some simple examples...</a:t>
            </a:r>
            <a:endParaRPr lang="en-US" sz="1800" dirty="0" smtClean="0">
              <a:solidFill>
                <a:schemeClr val="tx2"/>
              </a:solidFill>
            </a:endParaRPr>
          </a:p>
          <a:p>
            <a:pPr lvl="1">
              <a:lnSpc>
                <a:spcPct val="100000"/>
              </a:lnSpc>
            </a:pPr>
            <a:r>
              <a:rPr lang="en-NZ" sz="1600" dirty="0" smtClean="0"/>
              <a:t>Publish via AMQP; consume  via STOMP</a:t>
            </a:r>
          </a:p>
          <a:p>
            <a:pPr lvl="2">
              <a:lnSpc>
                <a:spcPct val="100000"/>
              </a:lnSpc>
            </a:pPr>
            <a:r>
              <a:rPr lang="en-NZ" sz="1600" dirty="0" smtClean="0"/>
              <a:t>Default exchange</a:t>
            </a:r>
          </a:p>
          <a:p>
            <a:pPr lvl="2">
              <a:lnSpc>
                <a:spcPct val="100000"/>
              </a:lnSpc>
            </a:pPr>
            <a:r>
              <a:rPr lang="en-NZ" sz="1600" dirty="0" err="1" smtClean="0"/>
              <a:t>Fanout</a:t>
            </a:r>
            <a:r>
              <a:rPr lang="en-NZ" sz="1600" dirty="0" smtClean="0"/>
              <a:t> exchange</a:t>
            </a:r>
          </a:p>
          <a:p>
            <a:pPr lvl="2">
              <a:lnSpc>
                <a:spcPct val="100000"/>
              </a:lnSpc>
            </a:pPr>
            <a:r>
              <a:rPr lang="en-NZ" sz="1600" dirty="0" smtClean="0"/>
              <a:t>Add in an HTTP consumer</a:t>
            </a:r>
          </a:p>
          <a:p>
            <a:pPr lvl="1">
              <a:lnSpc>
                <a:spcPct val="100000"/>
              </a:lnSpc>
            </a:pPr>
            <a:r>
              <a:rPr lang="en-NZ" sz="1600" dirty="0" smtClean="0"/>
              <a:t>Publish via HTTP and STOMP; consume via AMQP, STOMP, and HTTP</a:t>
            </a:r>
          </a:p>
          <a:p>
            <a:pPr lvl="1">
              <a:lnSpc>
                <a:spcPct val="100000"/>
              </a:lnSpc>
            </a:pPr>
            <a:r>
              <a:rPr lang="en-NZ" sz="1600" dirty="0" smtClean="0"/>
              <a:t>Publish via MQTT; consume via STOMP</a:t>
            </a:r>
          </a:p>
          <a:p>
            <a:pPr lvl="1">
              <a:lnSpc>
                <a:spcPct val="100000"/>
              </a:lnSpc>
            </a:pPr>
            <a:endParaRPr lang="en-NZ" sz="1600" dirty="0" smtClean="0"/>
          </a:p>
          <a:p>
            <a:pPr lvl="1">
              <a:lnSpc>
                <a:spcPct val="100000"/>
              </a:lnSpc>
            </a:pPr>
            <a:r>
              <a:rPr lang="en-NZ" sz="1600" dirty="0" smtClean="0"/>
              <a:t>And of course other combinations are also possible</a:t>
            </a:r>
          </a:p>
          <a:p>
            <a:pPr lvl="2">
              <a:lnSpc>
                <a:spcPct val="100000"/>
              </a:lnSpc>
            </a:pPr>
            <a:r>
              <a:rPr lang="en-US" sz="1600" dirty="0" smtClean="0">
                <a:solidFill>
                  <a:schemeClr val="tx2"/>
                </a:solidFill>
              </a:rPr>
              <a:t>See </a:t>
            </a:r>
            <a:r>
              <a:rPr lang="en-US" sz="1600" dirty="0" smtClean="0">
                <a:solidFill>
                  <a:schemeClr val="tx2"/>
                </a:solidFill>
                <a:hlinkClick r:id="rId2"/>
              </a:rPr>
              <a:t>http://assortedrambles.blogspot.co.nz/2012/11/the-polygot-rabbit.html</a:t>
            </a:r>
            <a:r>
              <a:rPr lang="en-US" sz="1600" dirty="0" smtClean="0">
                <a:solidFill>
                  <a:schemeClr val="tx2"/>
                </a:solidFill>
              </a:rPr>
              <a:t> for more information and examples</a:t>
            </a:r>
          </a:p>
          <a:p>
            <a:pPr lvl="1">
              <a:lnSpc>
                <a:spcPct val="100000"/>
              </a:lnSpc>
            </a:pPr>
            <a:endParaRPr lang="en-US" sz="1600" dirty="0" smtClean="0"/>
          </a:p>
        </p:txBody>
      </p:sp>
      <p:sp>
        <p:nvSpPr>
          <p:cNvPr id="5" name="TextBox 4"/>
          <p:cNvSpPr txBox="1"/>
          <p:nvPr/>
        </p:nvSpPr>
        <p:spPr>
          <a:xfrm>
            <a:off x="29035" y="406390"/>
            <a:ext cx="1872343" cy="338554"/>
          </a:xfrm>
          <a:prstGeom prst="rect">
            <a:avLst/>
          </a:prstGeom>
          <a:solidFill>
            <a:schemeClr val="bg1"/>
          </a:solidFill>
        </p:spPr>
        <p:txBody>
          <a:bodyPr wrap="square" rtlCol="0">
            <a:spAutoFit/>
          </a:bodyPr>
          <a:lstStyle/>
          <a:p>
            <a:pPr marL="0" defTabSz="430213">
              <a:spcAft>
                <a:spcPts val="400"/>
              </a:spcAft>
              <a:buSzPct val="100000"/>
            </a:pPr>
            <a:endParaRPr lang="en-US" sz="1600" dirty="0" smtClean="0">
              <a:solidFill>
                <a:srgbClr val="000000"/>
              </a:solidFill>
              <a:latin typeface="HP Simplified" pitchFamily="34" charset="0"/>
              <a:cs typeface="HP Simplified" pitchFamily="34" charset="0"/>
            </a:endParaRPr>
          </a:p>
        </p:txBody>
      </p:sp>
      <p:sp>
        <p:nvSpPr>
          <p:cNvPr id="6" name="TextBox 5"/>
          <p:cNvSpPr txBox="1"/>
          <p:nvPr/>
        </p:nvSpPr>
        <p:spPr>
          <a:xfrm>
            <a:off x="108865" y="261253"/>
            <a:ext cx="1872343" cy="338554"/>
          </a:xfrm>
          <a:prstGeom prst="rect">
            <a:avLst/>
          </a:prstGeom>
          <a:solidFill>
            <a:schemeClr val="bg1"/>
          </a:solidFill>
        </p:spPr>
        <p:txBody>
          <a:bodyPr wrap="square" rtlCol="0">
            <a:spAutoFit/>
          </a:bodyPr>
          <a:lstStyle/>
          <a:p>
            <a:pPr marL="0" defTabSz="430213">
              <a:spcAft>
                <a:spcPts val="400"/>
              </a:spcAft>
              <a:buSzPct val="100000"/>
            </a:pPr>
            <a:endParaRPr lang="en-US" sz="1600" dirty="0" smtClean="0">
              <a:solidFill>
                <a:srgbClr val="000000"/>
              </a:solidFill>
              <a:latin typeface="HP Simplified" pitchFamily="34" charset="0"/>
              <a:cs typeface="HP Simplified" pitchFamily="34" charset="0"/>
            </a:endParaRPr>
          </a:p>
        </p:txBody>
      </p:sp>
      <p:sp>
        <p:nvSpPr>
          <p:cNvPr id="9" name="Title 2"/>
          <p:cNvSpPr>
            <a:spLocks noGrp="1"/>
          </p:cNvSpPr>
          <p:nvPr>
            <p:ph type="title"/>
          </p:nvPr>
        </p:nvSpPr>
        <p:spPr>
          <a:xfrm>
            <a:off x="470867" y="42391"/>
            <a:ext cx="7629525" cy="722313"/>
          </a:xfrm>
        </p:spPr>
        <p:txBody>
          <a:bodyPr/>
          <a:lstStyle/>
          <a:p>
            <a:pPr algn="ctr"/>
            <a:r>
              <a:rPr lang="en-NZ" sz="3200" dirty="0" smtClean="0"/>
              <a:t>Examples of multi-protocol messaging</a:t>
            </a:r>
            <a:endParaRPr lang="en-US" sz="3200" dirty="0" smtClean="0"/>
          </a:p>
        </p:txBody>
      </p:sp>
    </p:spTree>
  </p:cSld>
  <p:clrMapOvr>
    <a:masterClrMapping/>
  </p:clrMapOvr>
  <p:transition>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754"/>
            <a:ext cx="8229600" cy="642942"/>
          </a:xfrm>
        </p:spPr>
        <p:txBody>
          <a:bodyPr>
            <a:normAutofit/>
          </a:bodyPr>
          <a:lstStyle/>
          <a:p>
            <a:pPr algn="ctr"/>
            <a:r>
              <a:rPr lang="en-NZ" sz="3200" dirty="0" smtClean="0"/>
              <a:t>Publish via AMQP; consume via STOMP</a:t>
            </a:r>
            <a:endParaRPr lang="en-US" sz="3200" dirty="0"/>
          </a:p>
        </p:txBody>
      </p:sp>
      <p:sp>
        <p:nvSpPr>
          <p:cNvPr id="4" name="TextBox 3"/>
          <p:cNvSpPr txBox="1"/>
          <p:nvPr/>
        </p:nvSpPr>
        <p:spPr>
          <a:xfrm>
            <a:off x="755576" y="804768"/>
            <a:ext cx="7848872" cy="3416320"/>
          </a:xfrm>
          <a:prstGeom prst="rect">
            <a:avLst/>
          </a:prstGeom>
          <a:solidFill>
            <a:srgbClr val="F6FF7D"/>
          </a:solidFill>
          <a:effectLst>
            <a:outerShdw blurRad="50800" dist="50800" dir="5400000" algn="ctr" rotWithShape="0">
              <a:schemeClr val="bg1"/>
            </a:outerShdw>
          </a:effectLst>
        </p:spPr>
        <p:txBody>
          <a:bodyPr wrap="square">
            <a:spAutoFit/>
          </a:bodyPr>
          <a:lstStyle/>
          <a:p>
            <a:pPr algn="l"/>
            <a:r>
              <a:rPr lang="en-US" sz="1200" dirty="0" smtClean="0">
                <a:latin typeface="Courier New" pitchFamily="49" charset="0"/>
                <a:cs typeface="Courier New" pitchFamily="49" charset="0"/>
              </a:rPr>
              <a:t>-module(</a:t>
            </a:r>
            <a:r>
              <a:rPr lang="en-US" sz="1200" dirty="0" err="1" smtClean="0">
                <a:latin typeface="Courier New" pitchFamily="49" charset="0"/>
                <a:cs typeface="Courier New" pitchFamily="49" charset="0"/>
              </a:rPr>
              <a:t>amqp_publish</a:t>
            </a:r>
            <a:r>
              <a:rPr lang="en-US" sz="1200" dirty="0" smtClean="0">
                <a:latin typeface="Courier New" pitchFamily="49" charset="0"/>
                <a:cs typeface="Courier New" pitchFamily="49" charset="0"/>
              </a:rPr>
              <a:t>).</a:t>
            </a:r>
          </a:p>
          <a:p>
            <a:pPr algn="l"/>
            <a:r>
              <a:rPr lang="en-US" sz="1200" dirty="0" smtClean="0">
                <a:latin typeface="Courier New" pitchFamily="49" charset="0"/>
                <a:cs typeface="Courier New" pitchFamily="49" charset="0"/>
              </a:rPr>
              <a:t>-include("amqp_client.hrl").</a:t>
            </a:r>
          </a:p>
          <a:p>
            <a:pPr algn="l"/>
            <a:r>
              <a:rPr lang="en-US" sz="1200" dirty="0" smtClean="0">
                <a:latin typeface="Courier New" pitchFamily="49" charset="0"/>
                <a:cs typeface="Courier New" pitchFamily="49" charset="0"/>
              </a:rPr>
              <a:t>-compile([</a:t>
            </a:r>
            <a:r>
              <a:rPr lang="en-US" sz="1200" dirty="0" err="1" smtClean="0">
                <a:latin typeface="Courier New" pitchFamily="49" charset="0"/>
                <a:cs typeface="Courier New" pitchFamily="49" charset="0"/>
              </a:rPr>
              <a:t>export_all</a:t>
            </a:r>
            <a:r>
              <a:rPr lang="en-US" sz="1200" dirty="0" smtClean="0">
                <a:latin typeface="Courier New" pitchFamily="49" charset="0"/>
                <a:cs typeface="Courier New" pitchFamily="49" charset="0"/>
              </a:rPr>
              <a:t>]).</a:t>
            </a:r>
          </a:p>
          <a:p>
            <a:pPr algn="l"/>
            <a:endParaRPr lang="en-US" sz="1200" dirty="0" smtClean="0">
              <a:latin typeface="Courier New" pitchFamily="49" charset="0"/>
              <a:cs typeface="Courier New" pitchFamily="49" charset="0"/>
            </a:endParaRPr>
          </a:p>
          <a:p>
            <a:pPr algn="l"/>
            <a:r>
              <a:rPr lang="en-US" sz="1200" dirty="0" smtClean="0">
                <a:latin typeface="Courier New" pitchFamily="49" charset="0"/>
                <a:cs typeface="Courier New" pitchFamily="49" charset="0"/>
              </a:rPr>
              <a:t>test() -&gt;</a:t>
            </a:r>
          </a:p>
          <a:p>
            <a:pPr algn="l"/>
            <a:r>
              <a:rPr lang="en-US" sz="1200" dirty="0" smtClean="0">
                <a:latin typeface="Courier New" pitchFamily="49" charset="0"/>
                <a:cs typeface="Courier New" pitchFamily="49" charset="0"/>
              </a:rPr>
              <a:t>    {ok, Connection} = </a:t>
            </a:r>
            <a:r>
              <a:rPr lang="en-US" sz="1200" dirty="0" err="1" smtClean="0">
                <a:latin typeface="Courier New" pitchFamily="49" charset="0"/>
                <a:cs typeface="Courier New" pitchFamily="49" charset="0"/>
              </a:rPr>
              <a:t>amqp_connection:start</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amqp_params_network</a:t>
            </a:r>
            <a:r>
              <a:rPr lang="en-US" sz="1200" dirty="0" smtClean="0">
                <a:latin typeface="Courier New" pitchFamily="49" charset="0"/>
                <a:cs typeface="Courier New" pitchFamily="49" charset="0"/>
              </a:rPr>
              <a:t>{</a:t>
            </a:r>
          </a:p>
          <a:p>
            <a:pPr algn="l"/>
            <a:r>
              <a:rPr lang="en-US" sz="1200" dirty="0" smtClean="0">
                <a:latin typeface="Courier New" pitchFamily="49" charset="0"/>
                <a:cs typeface="Courier New" pitchFamily="49" charset="0"/>
              </a:rPr>
              <a:t>				host = "az1-2xl-1",</a:t>
            </a:r>
          </a:p>
          <a:p>
            <a:pPr algn="l"/>
            <a:r>
              <a:rPr lang="en-US" sz="1200" dirty="0" smtClean="0">
                <a:latin typeface="Courier New" pitchFamily="49" charset="0"/>
                <a:cs typeface="Courier New" pitchFamily="49" charset="0"/>
              </a:rPr>
              <a:t>				username = &lt;&lt;“guest"&gt;&gt;,</a:t>
            </a:r>
          </a:p>
          <a:p>
            <a:pPr algn="l"/>
            <a:r>
              <a:rPr lang="en-US" sz="1200" dirty="0" smtClean="0">
                <a:latin typeface="Courier New" pitchFamily="49" charset="0"/>
                <a:cs typeface="Courier New" pitchFamily="49" charset="0"/>
              </a:rPr>
              <a:t>				password = &lt;&lt;“guest"&gt;&gt;}),</a:t>
            </a:r>
          </a:p>
          <a:p>
            <a:pPr algn="l"/>
            <a:r>
              <a:rPr lang="en-US" sz="1200" dirty="0" smtClean="0">
                <a:latin typeface="Courier New" pitchFamily="49" charset="0"/>
                <a:cs typeface="Courier New" pitchFamily="49" charset="0"/>
              </a:rPr>
              <a:t>    {ok, Channel} = </a:t>
            </a:r>
            <a:r>
              <a:rPr lang="en-US" sz="1200" dirty="0" err="1" smtClean="0">
                <a:latin typeface="Courier New" pitchFamily="49" charset="0"/>
                <a:cs typeface="Courier New" pitchFamily="49" charset="0"/>
              </a:rPr>
              <a:t>amqp_connection:open_channel</a:t>
            </a:r>
            <a:r>
              <a:rPr lang="en-US" sz="1200" dirty="0" smtClean="0">
                <a:latin typeface="Courier New" pitchFamily="49" charset="0"/>
                <a:cs typeface="Courier New" pitchFamily="49" charset="0"/>
              </a:rPr>
              <a:t>(Connection),</a:t>
            </a:r>
          </a:p>
          <a:p>
            <a:pPr algn="l"/>
            <a:endParaRPr lang="en-US" sz="1200" dirty="0" smtClean="0">
              <a:latin typeface="Courier New" pitchFamily="49" charset="0"/>
              <a:cs typeface="Courier New" pitchFamily="49" charset="0"/>
            </a:endParaRPr>
          </a:p>
          <a:p>
            <a:pPr algn="l"/>
            <a:r>
              <a:rPr lang="en-US" sz="1200" dirty="0" smtClean="0">
                <a:latin typeface="Courier New" pitchFamily="49" charset="0"/>
                <a:cs typeface="Courier New" pitchFamily="49" charset="0"/>
              </a:rPr>
              <a:t>    Payload = &lt;&lt;"Hello from </a:t>
            </a:r>
            <a:r>
              <a:rPr lang="en-US" sz="1200" dirty="0" err="1" smtClean="0">
                <a:latin typeface="Courier New" pitchFamily="49" charset="0"/>
                <a:cs typeface="Courier New" pitchFamily="49" charset="0"/>
              </a:rPr>
              <a:t>Erlang</a:t>
            </a:r>
            <a:r>
              <a:rPr lang="en-US" sz="1200" dirty="0" smtClean="0">
                <a:latin typeface="Courier New" pitchFamily="49" charset="0"/>
                <a:cs typeface="Courier New" pitchFamily="49" charset="0"/>
              </a:rPr>
              <a:t> client!"&gt;&gt;,</a:t>
            </a:r>
          </a:p>
          <a:p>
            <a:pPr algn="l"/>
            <a:r>
              <a:rPr lang="en-US" sz="1200" dirty="0" smtClean="0">
                <a:latin typeface="Courier New" pitchFamily="49" charset="0"/>
                <a:cs typeface="Courier New" pitchFamily="49" charset="0"/>
              </a:rPr>
              <a:t>    Publish = #'</a:t>
            </a:r>
            <a:r>
              <a:rPr lang="en-US" sz="1200" dirty="0" err="1" smtClean="0">
                <a:latin typeface="Courier New" pitchFamily="49" charset="0"/>
                <a:cs typeface="Courier New" pitchFamily="49" charset="0"/>
              </a:rPr>
              <a:t>basic.publish</a:t>
            </a:r>
            <a:r>
              <a:rPr lang="en-US" sz="1200" dirty="0" smtClean="0">
                <a:latin typeface="Courier New" pitchFamily="49" charset="0"/>
                <a:cs typeface="Courier New" pitchFamily="49" charset="0"/>
              </a:rPr>
              <a:t>'{exchange = &lt;&lt;&gt;&gt;, </a:t>
            </a:r>
            <a:r>
              <a:rPr lang="en-US" sz="1200" dirty="0" err="1" smtClean="0">
                <a:latin typeface="Courier New" pitchFamily="49" charset="0"/>
                <a:cs typeface="Courier New" pitchFamily="49" charset="0"/>
              </a:rPr>
              <a:t>routing_key</a:t>
            </a:r>
            <a:r>
              <a:rPr lang="en-US" sz="1200" dirty="0" smtClean="0">
                <a:latin typeface="Courier New" pitchFamily="49" charset="0"/>
                <a:cs typeface="Courier New" pitchFamily="49" charset="0"/>
              </a:rPr>
              <a:t> = &lt;&lt;"</a:t>
            </a:r>
            <a:r>
              <a:rPr lang="en-US" sz="1200" dirty="0" smtClean="0">
                <a:solidFill>
                  <a:srgbClr val="FF0000"/>
                </a:solidFill>
                <a:latin typeface="Courier New" pitchFamily="49" charset="0"/>
                <a:cs typeface="Courier New" pitchFamily="49" charset="0"/>
              </a:rPr>
              <a:t>stomp</a:t>
            </a:r>
            <a:r>
              <a:rPr lang="en-US" sz="1200" dirty="0" smtClean="0">
                <a:latin typeface="Courier New" pitchFamily="49" charset="0"/>
                <a:cs typeface="Courier New" pitchFamily="49" charset="0"/>
              </a:rPr>
              <a:t>"&gt;&gt;},</a:t>
            </a:r>
          </a:p>
          <a:p>
            <a:pPr algn="l"/>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amqp_channel:cast</a:t>
            </a:r>
            <a:r>
              <a:rPr lang="en-US" sz="1200" dirty="0" smtClean="0">
                <a:latin typeface="Courier New" pitchFamily="49" charset="0"/>
                <a:cs typeface="Courier New" pitchFamily="49" charset="0"/>
              </a:rPr>
              <a:t>(Channel, Publish, #</a:t>
            </a:r>
            <a:r>
              <a:rPr lang="en-US" sz="1200" dirty="0" err="1" smtClean="0">
                <a:latin typeface="Courier New" pitchFamily="49" charset="0"/>
                <a:cs typeface="Courier New" pitchFamily="49" charset="0"/>
              </a:rPr>
              <a:t>amqp_msg</a:t>
            </a:r>
            <a:r>
              <a:rPr lang="en-US" sz="1200" dirty="0" smtClean="0">
                <a:latin typeface="Courier New" pitchFamily="49" charset="0"/>
                <a:cs typeface="Courier New" pitchFamily="49" charset="0"/>
              </a:rPr>
              <a:t>{payload = Payload}),</a:t>
            </a:r>
          </a:p>
          <a:p>
            <a:pPr algn="l"/>
            <a:endParaRPr lang="en-US" sz="1200" dirty="0" smtClean="0">
              <a:latin typeface="Courier New" pitchFamily="49" charset="0"/>
              <a:cs typeface="Courier New" pitchFamily="49" charset="0"/>
            </a:endParaRPr>
          </a:p>
          <a:p>
            <a:pPr algn="l"/>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amqp_channel:close</a:t>
            </a:r>
            <a:r>
              <a:rPr lang="en-US" sz="1200" dirty="0" smtClean="0">
                <a:latin typeface="Courier New" pitchFamily="49" charset="0"/>
                <a:cs typeface="Courier New" pitchFamily="49" charset="0"/>
              </a:rPr>
              <a:t>(Channel),</a:t>
            </a:r>
          </a:p>
          <a:p>
            <a:pPr algn="l"/>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amqp_connection:close</a:t>
            </a:r>
            <a:r>
              <a:rPr lang="en-US" sz="1200" dirty="0" smtClean="0">
                <a:latin typeface="Courier New" pitchFamily="49" charset="0"/>
                <a:cs typeface="Courier New" pitchFamily="49" charset="0"/>
              </a:rPr>
              <a:t>(Connection),</a:t>
            </a:r>
          </a:p>
          <a:p>
            <a:pPr algn="l"/>
            <a:r>
              <a:rPr lang="en-US" sz="1200" dirty="0" smtClean="0">
                <a:latin typeface="Courier New" pitchFamily="49" charset="0"/>
                <a:cs typeface="Courier New" pitchFamily="49" charset="0"/>
              </a:rPr>
              <a:t>    ok.</a:t>
            </a:r>
          </a:p>
        </p:txBody>
      </p:sp>
      <p:sp>
        <p:nvSpPr>
          <p:cNvPr id="5" name="TextBox 4"/>
          <p:cNvSpPr txBox="1"/>
          <p:nvPr/>
        </p:nvSpPr>
        <p:spPr>
          <a:xfrm>
            <a:off x="755576" y="4955684"/>
            <a:ext cx="7848872" cy="1569660"/>
          </a:xfrm>
          <a:prstGeom prst="rect">
            <a:avLst/>
          </a:prstGeom>
          <a:solidFill>
            <a:srgbClr val="F6FF7D"/>
          </a:solidFill>
          <a:effectLst>
            <a:outerShdw blurRad="50800" dist="50800" dir="5400000" algn="ctr" rotWithShape="0">
              <a:schemeClr val="bg1"/>
            </a:outerShdw>
          </a:effectLst>
        </p:spPr>
        <p:txBody>
          <a:bodyPr wrap="square">
            <a:spAutoFit/>
          </a:bodyPr>
          <a:lstStyle/>
          <a:p>
            <a:pPr algn="l"/>
            <a:r>
              <a:rPr lang="en-US" sz="1200" dirty="0" smtClean="0">
                <a:latin typeface="Courier New" pitchFamily="49" charset="0"/>
                <a:cs typeface="Courier New" pitchFamily="49" charset="0"/>
              </a:rPr>
              <a:t>-module(</a:t>
            </a:r>
            <a:r>
              <a:rPr lang="en-US" sz="1200" dirty="0" err="1" smtClean="0">
                <a:latin typeface="Courier New" pitchFamily="49" charset="0"/>
                <a:cs typeface="Courier New" pitchFamily="49" charset="0"/>
              </a:rPr>
              <a:t>stomp_consumer</a:t>
            </a:r>
            <a:r>
              <a:rPr lang="en-US" sz="1200" dirty="0" smtClean="0">
                <a:latin typeface="Courier New" pitchFamily="49" charset="0"/>
                <a:cs typeface="Courier New" pitchFamily="49" charset="0"/>
              </a:rPr>
              <a:t>).</a:t>
            </a:r>
          </a:p>
          <a:p>
            <a:pPr algn="l"/>
            <a:r>
              <a:rPr lang="en-US" sz="1200" dirty="0" smtClean="0">
                <a:latin typeface="Courier New" pitchFamily="49" charset="0"/>
                <a:cs typeface="Courier New" pitchFamily="49" charset="0"/>
              </a:rPr>
              <a:t>-export([start/0]).</a:t>
            </a:r>
          </a:p>
          <a:p>
            <a:pPr algn="l"/>
            <a:endParaRPr lang="en-US" sz="1200" dirty="0" smtClean="0">
              <a:latin typeface="Courier New" pitchFamily="49" charset="0"/>
              <a:cs typeface="Courier New" pitchFamily="49" charset="0"/>
            </a:endParaRPr>
          </a:p>
          <a:p>
            <a:pPr algn="l"/>
            <a:r>
              <a:rPr lang="en-US" sz="1200" dirty="0" smtClean="0">
                <a:latin typeface="Courier New" pitchFamily="49" charset="0"/>
                <a:cs typeface="Courier New" pitchFamily="49" charset="0"/>
              </a:rPr>
              <a:t>start() -&gt;</a:t>
            </a:r>
          </a:p>
          <a:p>
            <a:pPr algn="l"/>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MyFunction</a:t>
            </a:r>
            <a:r>
              <a:rPr lang="en-US" sz="1200" dirty="0" smtClean="0">
                <a:latin typeface="Courier New" pitchFamily="49" charset="0"/>
                <a:cs typeface="Courier New" pitchFamily="49" charset="0"/>
              </a:rPr>
              <a:t>=fun([_, _, {_, X}]) -&gt; </a:t>
            </a:r>
            <a:r>
              <a:rPr lang="en-US" sz="1200" dirty="0" err="1" smtClean="0">
                <a:latin typeface="Courier New" pitchFamily="49" charset="0"/>
                <a:cs typeface="Courier New" pitchFamily="49" charset="0"/>
              </a:rPr>
              <a:t>io:fwrite</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s~n</a:t>
            </a:r>
            <a:r>
              <a:rPr lang="en-US" sz="1200" dirty="0" smtClean="0">
                <a:latin typeface="Courier New" pitchFamily="49" charset="0"/>
                <a:cs typeface="Courier New" pitchFamily="49" charset="0"/>
              </a:rPr>
              <a:t>", [X]) end,</a:t>
            </a:r>
          </a:p>
          <a:p>
            <a:pPr algn="l"/>
            <a:r>
              <a:rPr lang="en-US" sz="1200" dirty="0" smtClean="0">
                <a:latin typeface="Courier New" pitchFamily="49" charset="0"/>
                <a:cs typeface="Courier New" pitchFamily="49" charset="0"/>
              </a:rPr>
              <a:t>    Conn = </a:t>
            </a:r>
            <a:r>
              <a:rPr lang="en-US" sz="1200" dirty="0" err="1" smtClean="0">
                <a:latin typeface="Courier New" pitchFamily="49" charset="0"/>
                <a:cs typeface="Courier New" pitchFamily="49" charset="0"/>
              </a:rPr>
              <a:t>stomp:connect</a:t>
            </a:r>
            <a:r>
              <a:rPr lang="en-US" sz="1200" dirty="0" smtClean="0">
                <a:latin typeface="Courier New" pitchFamily="49" charset="0"/>
                <a:cs typeface="Courier New" pitchFamily="49" charset="0"/>
              </a:rPr>
              <a:t>("az2-2xl-1", 61613, "guest", "guest"),</a:t>
            </a:r>
          </a:p>
          <a:p>
            <a:pPr algn="l"/>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stomp:subscribe</a:t>
            </a:r>
            <a:r>
              <a:rPr lang="en-US" sz="1200" dirty="0" smtClean="0">
                <a:latin typeface="Courier New" pitchFamily="49" charset="0"/>
                <a:cs typeface="Courier New" pitchFamily="49" charset="0"/>
              </a:rPr>
              <a:t>("</a:t>
            </a:r>
            <a:r>
              <a:rPr lang="en-US" sz="1200" dirty="0" smtClean="0">
                <a:solidFill>
                  <a:srgbClr val="FF0000"/>
                </a:solidFill>
                <a:latin typeface="Courier New" pitchFamily="49" charset="0"/>
                <a:cs typeface="Courier New" pitchFamily="49" charset="0"/>
              </a:rPr>
              <a:t>/queue/stomp</a:t>
            </a:r>
            <a:r>
              <a:rPr lang="en-US" sz="1200" dirty="0" smtClean="0">
                <a:latin typeface="Courier New" pitchFamily="49" charset="0"/>
                <a:cs typeface="Courier New" pitchFamily="49" charset="0"/>
              </a:rPr>
              <a:t>", Conn, []),</a:t>
            </a:r>
          </a:p>
          <a:p>
            <a:pPr algn="l"/>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stomp:on_message</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MyFunction</a:t>
            </a:r>
            <a:r>
              <a:rPr lang="en-US" sz="1200" dirty="0" smtClean="0">
                <a:latin typeface="Courier New" pitchFamily="49" charset="0"/>
                <a:cs typeface="Courier New" pitchFamily="49" charset="0"/>
              </a:rPr>
              <a:t>, Conn).</a:t>
            </a:r>
          </a:p>
        </p:txBody>
      </p:sp>
      <p:sp>
        <p:nvSpPr>
          <p:cNvPr id="8" name="TextBox 7"/>
          <p:cNvSpPr txBox="1"/>
          <p:nvPr/>
        </p:nvSpPr>
        <p:spPr>
          <a:xfrm>
            <a:off x="5940152" y="791126"/>
            <a:ext cx="2664296" cy="553998"/>
          </a:xfrm>
          <a:prstGeom prst="rect">
            <a:avLst/>
          </a:prstGeom>
          <a:noFill/>
        </p:spPr>
        <p:txBody>
          <a:bodyPr wrap="square" rtlCol="0">
            <a:spAutoFit/>
          </a:bodyPr>
          <a:lstStyle/>
          <a:p>
            <a:r>
              <a:rPr lang="en-NZ" sz="1000" dirty="0" smtClean="0">
                <a:solidFill>
                  <a:srgbClr val="0070C0"/>
                </a:solidFill>
              </a:rPr>
              <a:t>RabbitMQ </a:t>
            </a:r>
            <a:r>
              <a:rPr lang="en-NZ" sz="1000" dirty="0" err="1" smtClean="0">
                <a:solidFill>
                  <a:srgbClr val="0070C0"/>
                </a:solidFill>
              </a:rPr>
              <a:t>Erlang</a:t>
            </a:r>
            <a:r>
              <a:rPr lang="en-NZ" sz="1000" dirty="0" smtClean="0">
                <a:solidFill>
                  <a:srgbClr val="0070C0"/>
                </a:solidFill>
              </a:rPr>
              <a:t> client (</a:t>
            </a:r>
            <a:r>
              <a:rPr lang="en-NZ" sz="1000" dirty="0" smtClean="0">
                <a:solidFill>
                  <a:srgbClr val="0070C0"/>
                </a:solidFill>
                <a:hlinkClick r:id="rId2"/>
              </a:rPr>
              <a:t>http://www.rabbitmq.com/erlang-client-user-guide.html</a:t>
            </a:r>
            <a:r>
              <a:rPr lang="en-NZ" sz="1000" dirty="0" smtClean="0">
                <a:solidFill>
                  <a:srgbClr val="0070C0"/>
                </a:solidFill>
              </a:rPr>
              <a:t>) </a:t>
            </a:r>
            <a:endParaRPr lang="en-US" sz="1000" dirty="0">
              <a:solidFill>
                <a:srgbClr val="0070C0"/>
              </a:solidFill>
            </a:endParaRPr>
          </a:p>
        </p:txBody>
      </p:sp>
      <p:sp>
        <p:nvSpPr>
          <p:cNvPr id="9" name="TextBox 8"/>
          <p:cNvSpPr txBox="1"/>
          <p:nvPr/>
        </p:nvSpPr>
        <p:spPr>
          <a:xfrm>
            <a:off x="5580112" y="4941168"/>
            <a:ext cx="3024336" cy="246221"/>
          </a:xfrm>
          <a:prstGeom prst="rect">
            <a:avLst/>
          </a:prstGeom>
          <a:noFill/>
        </p:spPr>
        <p:txBody>
          <a:bodyPr wrap="square" rtlCol="0">
            <a:spAutoFit/>
          </a:bodyPr>
          <a:lstStyle/>
          <a:p>
            <a:r>
              <a:rPr lang="en-NZ" sz="1000" dirty="0" smtClean="0">
                <a:solidFill>
                  <a:srgbClr val="0070C0"/>
                </a:solidFill>
              </a:rPr>
              <a:t>Uses </a:t>
            </a:r>
            <a:r>
              <a:rPr lang="en-US" sz="1000" u="sng" dirty="0" smtClean="0">
                <a:solidFill>
                  <a:srgbClr val="0070C0"/>
                </a:solidFill>
                <a:hlinkClick r:id="rId3"/>
              </a:rPr>
              <a:t>https://github.com/igb/Erlang-STOMP-Client</a:t>
            </a:r>
            <a:r>
              <a:rPr lang="en-US" sz="1000" u="sng" dirty="0" smtClean="0">
                <a:solidFill>
                  <a:srgbClr val="0070C0"/>
                </a:solidFill>
              </a:rPr>
              <a:t> </a:t>
            </a:r>
            <a:endParaRPr lang="en-US" sz="1000" dirty="0" smtClean="0">
              <a:solidFill>
                <a:srgbClr val="0070C0"/>
              </a:solidFill>
            </a:endParaRPr>
          </a:p>
        </p:txBody>
      </p:sp>
      <p:sp>
        <p:nvSpPr>
          <p:cNvPr id="10" name="TextBox 9"/>
          <p:cNvSpPr txBox="1"/>
          <p:nvPr/>
        </p:nvSpPr>
        <p:spPr>
          <a:xfrm>
            <a:off x="755576" y="4365104"/>
            <a:ext cx="7848872" cy="523220"/>
          </a:xfrm>
          <a:prstGeom prst="rect">
            <a:avLst/>
          </a:prstGeom>
          <a:noFill/>
        </p:spPr>
        <p:txBody>
          <a:bodyPr wrap="square" rtlCol="0">
            <a:spAutoFit/>
          </a:bodyPr>
          <a:lstStyle/>
          <a:p>
            <a:pPr algn="just"/>
            <a:r>
              <a:rPr lang="en-NZ" sz="1400" dirty="0" smtClean="0"/>
              <a:t>Simple example; publishes messages via AMQP to the default exchange with routing key “stomp”, which maps to “stomp” queue created by the consumer...</a:t>
            </a:r>
            <a:endParaRPr lang="en-US" sz="1400" dirty="0"/>
          </a:p>
        </p:txBody>
      </p:sp>
    </p:spTree>
  </p:cSld>
  <p:clrMapOvr>
    <a:masterClrMapping/>
  </p:clrMapOvr>
  <p:transition advTm="5000">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762"/>
            <a:ext cx="8229600" cy="642942"/>
          </a:xfrm>
        </p:spPr>
        <p:txBody>
          <a:bodyPr>
            <a:normAutofit/>
          </a:bodyPr>
          <a:lstStyle/>
          <a:p>
            <a:pPr algn="ctr"/>
            <a:r>
              <a:rPr lang="en-NZ" sz="3200" dirty="0" smtClean="0"/>
              <a:t>Publish via AMQP; consume via STOMP</a:t>
            </a:r>
            <a:endParaRPr lang="en-US" sz="3200" dirty="0"/>
          </a:p>
        </p:txBody>
      </p:sp>
      <p:sp>
        <p:nvSpPr>
          <p:cNvPr id="4" name="TextBox 3"/>
          <p:cNvSpPr txBox="1"/>
          <p:nvPr/>
        </p:nvSpPr>
        <p:spPr>
          <a:xfrm>
            <a:off x="755576" y="1668864"/>
            <a:ext cx="7848872" cy="3416320"/>
          </a:xfrm>
          <a:prstGeom prst="rect">
            <a:avLst/>
          </a:prstGeom>
          <a:solidFill>
            <a:srgbClr val="F6FF7D"/>
          </a:solidFill>
          <a:effectLst>
            <a:outerShdw blurRad="50800" dist="50800" dir="5400000" algn="ctr" rotWithShape="0">
              <a:schemeClr val="bg1"/>
            </a:outerShdw>
          </a:effectLst>
        </p:spPr>
        <p:txBody>
          <a:bodyPr wrap="square">
            <a:spAutoFit/>
          </a:bodyPr>
          <a:lstStyle/>
          <a:p>
            <a:pPr algn="l"/>
            <a:r>
              <a:rPr lang="en-US" sz="1200" dirty="0" smtClean="0">
                <a:latin typeface="Courier New" pitchFamily="49" charset="0"/>
                <a:cs typeface="Courier New" pitchFamily="49" charset="0"/>
              </a:rPr>
              <a:t>-module(</a:t>
            </a:r>
            <a:r>
              <a:rPr lang="en-US" sz="1200" dirty="0" err="1" smtClean="0">
                <a:latin typeface="Courier New" pitchFamily="49" charset="0"/>
                <a:cs typeface="Courier New" pitchFamily="49" charset="0"/>
              </a:rPr>
              <a:t>amqp_publish</a:t>
            </a:r>
            <a:r>
              <a:rPr lang="en-US" sz="1200" dirty="0" smtClean="0">
                <a:latin typeface="Courier New" pitchFamily="49" charset="0"/>
                <a:cs typeface="Courier New" pitchFamily="49" charset="0"/>
              </a:rPr>
              <a:t>).</a:t>
            </a:r>
          </a:p>
          <a:p>
            <a:pPr algn="l"/>
            <a:r>
              <a:rPr lang="en-US" sz="1200" dirty="0" smtClean="0">
                <a:latin typeface="Courier New" pitchFamily="49" charset="0"/>
                <a:cs typeface="Courier New" pitchFamily="49" charset="0"/>
              </a:rPr>
              <a:t>-include("amqp_client.hrl").</a:t>
            </a:r>
          </a:p>
          <a:p>
            <a:pPr algn="l"/>
            <a:r>
              <a:rPr lang="en-US" sz="1200" dirty="0" smtClean="0">
                <a:latin typeface="Courier New" pitchFamily="49" charset="0"/>
                <a:cs typeface="Courier New" pitchFamily="49" charset="0"/>
              </a:rPr>
              <a:t>-compile([</a:t>
            </a:r>
            <a:r>
              <a:rPr lang="en-US" sz="1200" dirty="0" err="1" smtClean="0">
                <a:latin typeface="Courier New" pitchFamily="49" charset="0"/>
                <a:cs typeface="Courier New" pitchFamily="49" charset="0"/>
              </a:rPr>
              <a:t>export_all</a:t>
            </a:r>
            <a:r>
              <a:rPr lang="en-US" sz="1200" dirty="0" smtClean="0">
                <a:latin typeface="Courier New" pitchFamily="49" charset="0"/>
                <a:cs typeface="Courier New" pitchFamily="49" charset="0"/>
              </a:rPr>
              <a:t>]).</a:t>
            </a:r>
          </a:p>
          <a:p>
            <a:pPr algn="l"/>
            <a:endParaRPr lang="en-US" sz="1200" dirty="0" smtClean="0">
              <a:latin typeface="Courier New" pitchFamily="49" charset="0"/>
              <a:cs typeface="Courier New" pitchFamily="49" charset="0"/>
            </a:endParaRPr>
          </a:p>
          <a:p>
            <a:pPr algn="l"/>
            <a:r>
              <a:rPr lang="en-US" sz="1200" dirty="0" smtClean="0">
                <a:latin typeface="Courier New" pitchFamily="49" charset="0"/>
                <a:cs typeface="Courier New" pitchFamily="49" charset="0"/>
              </a:rPr>
              <a:t>test() -&gt;</a:t>
            </a:r>
          </a:p>
          <a:p>
            <a:pPr algn="l"/>
            <a:r>
              <a:rPr lang="en-US" sz="1200" dirty="0" smtClean="0">
                <a:latin typeface="Courier New" pitchFamily="49" charset="0"/>
                <a:cs typeface="Courier New" pitchFamily="49" charset="0"/>
              </a:rPr>
              <a:t>    {ok, Connection} = </a:t>
            </a:r>
            <a:r>
              <a:rPr lang="en-US" sz="1200" dirty="0" err="1" smtClean="0">
                <a:latin typeface="Courier New" pitchFamily="49" charset="0"/>
                <a:cs typeface="Courier New" pitchFamily="49" charset="0"/>
              </a:rPr>
              <a:t>amqp_connection:start</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amqp_params_network</a:t>
            </a:r>
            <a:r>
              <a:rPr lang="en-US" sz="1200" dirty="0" smtClean="0">
                <a:latin typeface="Courier New" pitchFamily="49" charset="0"/>
                <a:cs typeface="Courier New" pitchFamily="49" charset="0"/>
              </a:rPr>
              <a:t>{</a:t>
            </a:r>
          </a:p>
          <a:p>
            <a:pPr algn="l"/>
            <a:r>
              <a:rPr lang="en-US" sz="1200" dirty="0" smtClean="0">
                <a:latin typeface="Courier New" pitchFamily="49" charset="0"/>
                <a:cs typeface="Courier New" pitchFamily="49" charset="0"/>
              </a:rPr>
              <a:t>				host = "az1-2xl-2",</a:t>
            </a:r>
          </a:p>
          <a:p>
            <a:pPr algn="l"/>
            <a:r>
              <a:rPr lang="en-US" sz="1200" dirty="0" smtClean="0">
                <a:latin typeface="Courier New" pitchFamily="49" charset="0"/>
                <a:cs typeface="Courier New" pitchFamily="49" charset="0"/>
              </a:rPr>
              <a:t>				username = &lt;&lt;"guest"&gt;&gt;,</a:t>
            </a:r>
          </a:p>
          <a:p>
            <a:pPr algn="l"/>
            <a:r>
              <a:rPr lang="en-US" sz="1200" dirty="0" smtClean="0">
                <a:latin typeface="Courier New" pitchFamily="49" charset="0"/>
                <a:cs typeface="Courier New" pitchFamily="49" charset="0"/>
              </a:rPr>
              <a:t>				password = &lt;&lt;"guest"&gt;&gt;}),</a:t>
            </a:r>
          </a:p>
          <a:p>
            <a:pPr algn="l"/>
            <a:r>
              <a:rPr lang="en-US" sz="1200" dirty="0" smtClean="0">
                <a:latin typeface="Courier New" pitchFamily="49" charset="0"/>
                <a:cs typeface="Courier New" pitchFamily="49" charset="0"/>
              </a:rPr>
              <a:t>    {ok, Channel} = </a:t>
            </a:r>
            <a:r>
              <a:rPr lang="en-US" sz="1200" dirty="0" err="1" smtClean="0">
                <a:latin typeface="Courier New" pitchFamily="49" charset="0"/>
                <a:cs typeface="Courier New" pitchFamily="49" charset="0"/>
              </a:rPr>
              <a:t>amqp_connection:open_channel</a:t>
            </a:r>
            <a:r>
              <a:rPr lang="en-US" sz="1200" dirty="0" smtClean="0">
                <a:latin typeface="Courier New" pitchFamily="49" charset="0"/>
                <a:cs typeface="Courier New" pitchFamily="49" charset="0"/>
              </a:rPr>
              <a:t>(Connection),</a:t>
            </a:r>
          </a:p>
          <a:p>
            <a:pPr algn="l"/>
            <a:endParaRPr lang="en-US" sz="1200" dirty="0" smtClean="0">
              <a:latin typeface="Courier New" pitchFamily="49" charset="0"/>
              <a:cs typeface="Courier New" pitchFamily="49" charset="0"/>
            </a:endParaRPr>
          </a:p>
          <a:p>
            <a:pPr algn="l"/>
            <a:r>
              <a:rPr lang="en-US" sz="1200" dirty="0" smtClean="0">
                <a:latin typeface="Courier New" pitchFamily="49" charset="0"/>
                <a:cs typeface="Courier New" pitchFamily="49" charset="0"/>
              </a:rPr>
              <a:t>    Payload = &lt;&lt;"</a:t>
            </a:r>
            <a:r>
              <a:rPr lang="en-US" sz="1200" dirty="0" err="1" smtClean="0">
                <a:latin typeface="Courier New" pitchFamily="49" charset="0"/>
                <a:cs typeface="Courier New" pitchFamily="49" charset="0"/>
              </a:rPr>
              <a:t>Fanout</a:t>
            </a:r>
            <a:r>
              <a:rPr lang="en-US" sz="1200" dirty="0" smtClean="0">
                <a:latin typeface="Courier New" pitchFamily="49" charset="0"/>
                <a:cs typeface="Courier New" pitchFamily="49" charset="0"/>
              </a:rPr>
              <a:t> message from </a:t>
            </a:r>
            <a:r>
              <a:rPr lang="en-US" sz="1200" dirty="0" err="1" smtClean="0">
                <a:latin typeface="Courier New" pitchFamily="49" charset="0"/>
                <a:cs typeface="Courier New" pitchFamily="49" charset="0"/>
              </a:rPr>
              <a:t>Erlang</a:t>
            </a:r>
            <a:r>
              <a:rPr lang="en-US" sz="1200" dirty="0" smtClean="0">
                <a:latin typeface="Courier New" pitchFamily="49" charset="0"/>
                <a:cs typeface="Courier New" pitchFamily="49" charset="0"/>
              </a:rPr>
              <a:t> client!"&gt;&gt;,</a:t>
            </a:r>
          </a:p>
          <a:p>
            <a:pPr algn="l"/>
            <a:r>
              <a:rPr lang="en-US" sz="1200" dirty="0" smtClean="0">
                <a:latin typeface="Courier New" pitchFamily="49" charset="0"/>
                <a:cs typeface="Courier New" pitchFamily="49" charset="0"/>
              </a:rPr>
              <a:t>    Publish = #'</a:t>
            </a:r>
            <a:r>
              <a:rPr lang="en-US" sz="1200" dirty="0" err="1" smtClean="0">
                <a:latin typeface="Courier New" pitchFamily="49" charset="0"/>
                <a:cs typeface="Courier New" pitchFamily="49" charset="0"/>
              </a:rPr>
              <a:t>basic.publish</a:t>
            </a:r>
            <a:r>
              <a:rPr lang="en-US" sz="1200" dirty="0" smtClean="0">
                <a:latin typeface="Courier New" pitchFamily="49" charset="0"/>
                <a:cs typeface="Courier New" pitchFamily="49" charset="0"/>
              </a:rPr>
              <a:t>'{exchange = </a:t>
            </a:r>
            <a:r>
              <a:rPr lang="en-US" sz="1200" dirty="0" smtClean="0">
                <a:solidFill>
                  <a:srgbClr val="FF0000"/>
                </a:solidFill>
                <a:latin typeface="Courier New" pitchFamily="49" charset="0"/>
                <a:cs typeface="Courier New" pitchFamily="49" charset="0"/>
              </a:rPr>
              <a:t>&lt;&lt;"</a:t>
            </a:r>
            <a:r>
              <a:rPr lang="en-US" sz="1200" dirty="0" err="1" smtClean="0">
                <a:solidFill>
                  <a:srgbClr val="FF0000"/>
                </a:solidFill>
                <a:latin typeface="Courier New" pitchFamily="49" charset="0"/>
                <a:cs typeface="Courier New" pitchFamily="49" charset="0"/>
              </a:rPr>
              <a:t>amq.fanout</a:t>
            </a:r>
            <a:r>
              <a:rPr lang="en-US" sz="1200" dirty="0" smtClean="0">
                <a:solidFill>
                  <a:srgbClr val="FF0000"/>
                </a:solidFill>
                <a:latin typeface="Courier New" pitchFamily="49" charset="0"/>
                <a:cs typeface="Courier New" pitchFamily="49" charset="0"/>
              </a:rPr>
              <a:t>"&gt;&gt;</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routing_key</a:t>
            </a:r>
            <a:r>
              <a:rPr lang="en-US" sz="1200" dirty="0" smtClean="0">
                <a:latin typeface="Courier New" pitchFamily="49" charset="0"/>
                <a:cs typeface="Courier New" pitchFamily="49" charset="0"/>
              </a:rPr>
              <a:t> = &lt;&lt;&gt;&gt;},</a:t>
            </a:r>
          </a:p>
          <a:p>
            <a:pPr algn="l"/>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amqp_channel:cast</a:t>
            </a:r>
            <a:r>
              <a:rPr lang="en-US" sz="1200" dirty="0" smtClean="0">
                <a:latin typeface="Courier New" pitchFamily="49" charset="0"/>
                <a:cs typeface="Courier New" pitchFamily="49" charset="0"/>
              </a:rPr>
              <a:t>(Channel, Publish, #</a:t>
            </a:r>
            <a:r>
              <a:rPr lang="en-US" sz="1200" dirty="0" err="1" smtClean="0">
                <a:latin typeface="Courier New" pitchFamily="49" charset="0"/>
                <a:cs typeface="Courier New" pitchFamily="49" charset="0"/>
              </a:rPr>
              <a:t>amqp_msg</a:t>
            </a:r>
            <a:r>
              <a:rPr lang="en-US" sz="1200" dirty="0" smtClean="0">
                <a:latin typeface="Courier New" pitchFamily="49" charset="0"/>
                <a:cs typeface="Courier New" pitchFamily="49" charset="0"/>
              </a:rPr>
              <a:t>{payload = Payload}),</a:t>
            </a:r>
          </a:p>
          <a:p>
            <a:pPr algn="l"/>
            <a:endParaRPr lang="en-US" sz="1200" dirty="0" smtClean="0">
              <a:latin typeface="Courier New" pitchFamily="49" charset="0"/>
              <a:cs typeface="Courier New" pitchFamily="49" charset="0"/>
            </a:endParaRPr>
          </a:p>
          <a:p>
            <a:pPr algn="l"/>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amqp_channel:close</a:t>
            </a:r>
            <a:r>
              <a:rPr lang="en-US" sz="1200" dirty="0" smtClean="0">
                <a:latin typeface="Courier New" pitchFamily="49" charset="0"/>
                <a:cs typeface="Courier New" pitchFamily="49" charset="0"/>
              </a:rPr>
              <a:t>(Channel),</a:t>
            </a:r>
          </a:p>
          <a:p>
            <a:pPr algn="l"/>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amqp_connection:close</a:t>
            </a:r>
            <a:r>
              <a:rPr lang="en-US" sz="1200" dirty="0" smtClean="0">
                <a:latin typeface="Courier New" pitchFamily="49" charset="0"/>
                <a:cs typeface="Courier New" pitchFamily="49" charset="0"/>
              </a:rPr>
              <a:t>(Connection),</a:t>
            </a:r>
          </a:p>
          <a:p>
            <a:pPr algn="l"/>
            <a:r>
              <a:rPr lang="en-US" sz="1200" dirty="0" smtClean="0">
                <a:latin typeface="Courier New" pitchFamily="49" charset="0"/>
                <a:cs typeface="Courier New" pitchFamily="49" charset="0"/>
              </a:rPr>
              <a:t>    ok.</a:t>
            </a:r>
          </a:p>
        </p:txBody>
      </p:sp>
      <p:sp>
        <p:nvSpPr>
          <p:cNvPr id="6" name="TextBox 5"/>
          <p:cNvSpPr txBox="1"/>
          <p:nvPr/>
        </p:nvSpPr>
        <p:spPr>
          <a:xfrm>
            <a:off x="683568" y="908720"/>
            <a:ext cx="7848872" cy="523220"/>
          </a:xfrm>
          <a:prstGeom prst="rect">
            <a:avLst/>
          </a:prstGeom>
          <a:noFill/>
        </p:spPr>
        <p:txBody>
          <a:bodyPr wrap="square" rtlCol="0">
            <a:spAutoFit/>
          </a:bodyPr>
          <a:lstStyle/>
          <a:p>
            <a:pPr algn="just"/>
            <a:r>
              <a:rPr lang="en-NZ" sz="1400" dirty="0" smtClean="0"/>
              <a:t>As per the previous example, but this time we’ll publish messages to the built-in </a:t>
            </a:r>
            <a:r>
              <a:rPr lang="en-NZ" sz="1400" dirty="0" err="1" smtClean="0"/>
              <a:t>fanout</a:t>
            </a:r>
            <a:r>
              <a:rPr lang="en-NZ" sz="1400" dirty="0" smtClean="0"/>
              <a:t> exchange (</a:t>
            </a:r>
            <a:r>
              <a:rPr lang="en-NZ" sz="1400" dirty="0" err="1" smtClean="0">
                <a:latin typeface="Courier New" pitchFamily="49" charset="0"/>
                <a:cs typeface="Courier New" pitchFamily="49" charset="0"/>
              </a:rPr>
              <a:t>amq.fanout</a:t>
            </a:r>
            <a:r>
              <a:rPr lang="en-NZ" sz="1400" dirty="0" smtClean="0"/>
              <a:t>). Messages will be routed to any queue bound to the exchange.</a:t>
            </a:r>
            <a:endParaRPr lang="en-US" sz="1400" dirty="0"/>
          </a:p>
        </p:txBody>
      </p:sp>
      <p:sp>
        <p:nvSpPr>
          <p:cNvPr id="39" name="TextBox 38"/>
          <p:cNvSpPr txBox="1"/>
          <p:nvPr/>
        </p:nvSpPr>
        <p:spPr>
          <a:xfrm>
            <a:off x="3851920" y="5733256"/>
            <a:ext cx="4680520" cy="307777"/>
          </a:xfrm>
          <a:prstGeom prst="rect">
            <a:avLst/>
          </a:prstGeom>
          <a:noFill/>
        </p:spPr>
        <p:txBody>
          <a:bodyPr wrap="square" rtlCol="0">
            <a:spAutoFit/>
          </a:bodyPr>
          <a:lstStyle/>
          <a:p>
            <a:pPr algn="r"/>
            <a:r>
              <a:rPr lang="en-NZ" sz="1400" i="1" dirty="0" smtClean="0">
                <a:solidFill>
                  <a:srgbClr val="0070C0"/>
                </a:solidFill>
              </a:rPr>
              <a:t>And let’s have a couple of different consumers...</a:t>
            </a:r>
            <a:endParaRPr lang="en-US" sz="1400" i="1" dirty="0">
              <a:solidFill>
                <a:srgbClr val="0070C0"/>
              </a:solidFill>
            </a:endParaRPr>
          </a:p>
        </p:txBody>
      </p:sp>
    </p:spTree>
  </p:cSld>
  <p:clrMapOvr>
    <a:masterClrMapping/>
  </p:clrMapOvr>
  <p:transition advTm="5000">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762"/>
            <a:ext cx="8229600" cy="642942"/>
          </a:xfrm>
        </p:spPr>
        <p:txBody>
          <a:bodyPr>
            <a:normAutofit/>
          </a:bodyPr>
          <a:lstStyle/>
          <a:p>
            <a:pPr algn="ctr"/>
            <a:r>
              <a:rPr lang="en-NZ" sz="3200" dirty="0" smtClean="0"/>
              <a:t>Publish via AMQP; consume via STOMP</a:t>
            </a:r>
            <a:endParaRPr lang="en-US" sz="3200" dirty="0"/>
          </a:p>
        </p:txBody>
      </p:sp>
      <p:sp>
        <p:nvSpPr>
          <p:cNvPr id="4" name="TextBox 3"/>
          <p:cNvSpPr txBox="1"/>
          <p:nvPr/>
        </p:nvSpPr>
        <p:spPr>
          <a:xfrm>
            <a:off x="755576" y="1196752"/>
            <a:ext cx="7848872" cy="3108543"/>
          </a:xfrm>
          <a:prstGeom prst="rect">
            <a:avLst/>
          </a:prstGeom>
          <a:solidFill>
            <a:srgbClr val="F6FF7D"/>
          </a:solidFill>
          <a:effectLst>
            <a:outerShdw blurRad="50800" dist="50800" dir="5400000" algn="ctr" rotWithShape="0">
              <a:schemeClr val="bg1"/>
            </a:outerShdw>
          </a:effectLst>
        </p:spPr>
        <p:txBody>
          <a:bodyPr wrap="square">
            <a:spAutoFit/>
          </a:bodyPr>
          <a:lstStyle/>
          <a:p>
            <a:pPr algn="l"/>
            <a:r>
              <a:rPr lang="en-US" sz="1200" dirty="0" smtClean="0">
                <a:latin typeface="Courier New" pitchFamily="49" charset="0"/>
                <a:cs typeface="Courier New" pitchFamily="49" charset="0"/>
              </a:rPr>
              <a:t>import </a:t>
            </a:r>
            <a:r>
              <a:rPr lang="en-US" sz="1200" dirty="0" err="1" smtClean="0">
                <a:latin typeface="Courier New" pitchFamily="49" charset="0"/>
                <a:cs typeface="Courier New" pitchFamily="49" charset="0"/>
              </a:rPr>
              <a:t>pika</a:t>
            </a:r>
            <a:endParaRPr lang="en-US" sz="1200" dirty="0" smtClean="0">
              <a:latin typeface="Courier New" pitchFamily="49" charset="0"/>
              <a:cs typeface="Courier New" pitchFamily="49" charset="0"/>
            </a:endParaRPr>
          </a:p>
          <a:p>
            <a:pPr algn="l"/>
            <a:r>
              <a:rPr lang="en-US" sz="1200" dirty="0" smtClean="0">
                <a:latin typeface="Courier New" pitchFamily="49" charset="0"/>
                <a:cs typeface="Courier New" pitchFamily="49" charset="0"/>
              </a:rPr>
              <a:t> </a:t>
            </a:r>
          </a:p>
          <a:p>
            <a:pPr algn="l"/>
            <a:r>
              <a:rPr lang="en-US" sz="1200" dirty="0" err="1" smtClean="0">
                <a:latin typeface="Courier New" pitchFamily="49" charset="0"/>
                <a:cs typeface="Courier New" pitchFamily="49" charset="0"/>
              </a:rPr>
              <a:t>creds</a:t>
            </a:r>
            <a:r>
              <a:rPr lang="en-US" sz="1200" dirty="0" smtClean="0">
                <a:latin typeface="Courier New" pitchFamily="49" charset="0"/>
                <a:cs typeface="Courier New" pitchFamily="49" charset="0"/>
              </a:rPr>
              <a:t> = </a:t>
            </a:r>
            <a:r>
              <a:rPr lang="en-US" sz="1200" dirty="0" err="1" smtClean="0">
                <a:latin typeface="Courier New" pitchFamily="49" charset="0"/>
                <a:cs typeface="Courier New" pitchFamily="49" charset="0"/>
              </a:rPr>
              <a:t>pika.PlainCredentials</a:t>
            </a:r>
            <a:r>
              <a:rPr lang="en-US" sz="1200" dirty="0" smtClean="0">
                <a:latin typeface="Courier New" pitchFamily="49" charset="0"/>
                <a:cs typeface="Courier New" pitchFamily="49" charset="0"/>
              </a:rPr>
              <a:t>(username='guest', password='guest')</a:t>
            </a:r>
          </a:p>
          <a:p>
            <a:pPr algn="l"/>
            <a:r>
              <a:rPr lang="en-US" sz="1200" dirty="0" err="1" smtClean="0">
                <a:latin typeface="Courier New" pitchFamily="49" charset="0"/>
                <a:cs typeface="Courier New" pitchFamily="49" charset="0"/>
              </a:rPr>
              <a:t>params</a:t>
            </a:r>
            <a:r>
              <a:rPr lang="en-US" sz="1200" dirty="0" smtClean="0">
                <a:latin typeface="Courier New" pitchFamily="49" charset="0"/>
                <a:cs typeface="Courier New" pitchFamily="49" charset="0"/>
              </a:rPr>
              <a:t> = </a:t>
            </a:r>
            <a:r>
              <a:rPr lang="en-US" sz="1200" dirty="0" err="1" smtClean="0">
                <a:latin typeface="Courier New" pitchFamily="49" charset="0"/>
                <a:cs typeface="Courier New" pitchFamily="49" charset="0"/>
              </a:rPr>
              <a:t>pika.ConnectionParameters</a:t>
            </a:r>
            <a:r>
              <a:rPr lang="en-US" sz="1200" dirty="0" smtClean="0">
                <a:latin typeface="Courier New" pitchFamily="49" charset="0"/>
                <a:cs typeface="Courier New" pitchFamily="49" charset="0"/>
              </a:rPr>
              <a:t>(host='az3-2xl-2', credentials=</a:t>
            </a:r>
            <a:r>
              <a:rPr lang="en-US" sz="1200" dirty="0" err="1" smtClean="0">
                <a:latin typeface="Courier New" pitchFamily="49" charset="0"/>
                <a:cs typeface="Courier New" pitchFamily="49" charset="0"/>
              </a:rPr>
              <a:t>creds</a:t>
            </a:r>
            <a:r>
              <a:rPr lang="en-US" sz="1200" dirty="0" smtClean="0">
                <a:latin typeface="Courier New" pitchFamily="49" charset="0"/>
                <a:cs typeface="Courier New" pitchFamily="49" charset="0"/>
              </a:rPr>
              <a:t>)</a:t>
            </a:r>
          </a:p>
          <a:p>
            <a:pPr algn="l"/>
            <a:r>
              <a:rPr lang="en-US" sz="1200" dirty="0" err="1" smtClean="0">
                <a:latin typeface="Courier New" pitchFamily="49" charset="0"/>
                <a:cs typeface="Courier New" pitchFamily="49" charset="0"/>
              </a:rPr>
              <a:t>conn</a:t>
            </a:r>
            <a:r>
              <a:rPr lang="en-US" sz="1200" dirty="0" smtClean="0">
                <a:latin typeface="Courier New" pitchFamily="49" charset="0"/>
                <a:cs typeface="Courier New" pitchFamily="49" charset="0"/>
              </a:rPr>
              <a:t> = </a:t>
            </a:r>
            <a:r>
              <a:rPr lang="en-US" sz="1200" dirty="0" err="1" smtClean="0">
                <a:latin typeface="Courier New" pitchFamily="49" charset="0"/>
                <a:cs typeface="Courier New" pitchFamily="49" charset="0"/>
              </a:rPr>
              <a:t>pika.BlockingConnection</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params</a:t>
            </a:r>
            <a:r>
              <a:rPr lang="en-US" sz="1200" dirty="0" smtClean="0">
                <a:latin typeface="Courier New" pitchFamily="49" charset="0"/>
                <a:cs typeface="Courier New" pitchFamily="49" charset="0"/>
              </a:rPr>
              <a:t>)</a:t>
            </a:r>
          </a:p>
          <a:p>
            <a:pPr algn="l"/>
            <a:r>
              <a:rPr lang="en-US" sz="1200" dirty="0" err="1" smtClean="0">
                <a:latin typeface="Courier New" pitchFamily="49" charset="0"/>
                <a:cs typeface="Courier New" pitchFamily="49" charset="0"/>
              </a:rPr>
              <a:t>chan</a:t>
            </a:r>
            <a:r>
              <a:rPr lang="en-US" sz="1200" dirty="0" smtClean="0">
                <a:latin typeface="Courier New" pitchFamily="49" charset="0"/>
                <a:cs typeface="Courier New" pitchFamily="49" charset="0"/>
              </a:rPr>
              <a:t> = </a:t>
            </a:r>
            <a:r>
              <a:rPr lang="en-US" sz="1200" dirty="0" err="1" smtClean="0">
                <a:latin typeface="Courier New" pitchFamily="49" charset="0"/>
                <a:cs typeface="Courier New" pitchFamily="49" charset="0"/>
              </a:rPr>
              <a:t>conn.channel</a:t>
            </a:r>
            <a:r>
              <a:rPr lang="en-US" sz="1200" dirty="0" smtClean="0">
                <a:latin typeface="Courier New" pitchFamily="49" charset="0"/>
                <a:cs typeface="Courier New" pitchFamily="49" charset="0"/>
              </a:rPr>
              <a:t>()</a:t>
            </a:r>
          </a:p>
          <a:p>
            <a:pPr algn="l"/>
            <a:r>
              <a:rPr lang="en-US" sz="1200" dirty="0" smtClean="0">
                <a:latin typeface="Courier New" pitchFamily="49" charset="0"/>
                <a:cs typeface="Courier New" pitchFamily="49" charset="0"/>
              </a:rPr>
              <a:t> </a:t>
            </a:r>
          </a:p>
          <a:p>
            <a:pPr algn="l"/>
            <a:r>
              <a:rPr lang="en-US" sz="1200" dirty="0" smtClean="0">
                <a:latin typeface="Courier New" pitchFamily="49" charset="0"/>
                <a:cs typeface="Courier New" pitchFamily="49" charset="0"/>
              </a:rPr>
              <a:t>res = </a:t>
            </a:r>
            <a:r>
              <a:rPr lang="en-US" sz="1200" dirty="0" err="1" smtClean="0">
                <a:latin typeface="Courier New" pitchFamily="49" charset="0"/>
                <a:cs typeface="Courier New" pitchFamily="49" charset="0"/>
              </a:rPr>
              <a:t>chan.queue_declare</a:t>
            </a:r>
            <a:r>
              <a:rPr lang="en-US" sz="1200" dirty="0" smtClean="0">
                <a:latin typeface="Courier New" pitchFamily="49" charset="0"/>
                <a:cs typeface="Courier New" pitchFamily="49" charset="0"/>
              </a:rPr>
              <a:t>(exclusive=True)</a:t>
            </a:r>
          </a:p>
          <a:p>
            <a:pPr algn="l"/>
            <a:r>
              <a:rPr lang="en-US" sz="1200" dirty="0" smtClean="0">
                <a:latin typeface="Courier New" pitchFamily="49" charset="0"/>
                <a:cs typeface="Courier New" pitchFamily="49" charset="0"/>
              </a:rPr>
              <a:t>q = </a:t>
            </a:r>
            <a:r>
              <a:rPr lang="en-US" sz="1200" dirty="0" err="1" smtClean="0">
                <a:latin typeface="Courier New" pitchFamily="49" charset="0"/>
                <a:cs typeface="Courier New" pitchFamily="49" charset="0"/>
              </a:rPr>
              <a:t>res.method.queue</a:t>
            </a:r>
            <a:endParaRPr lang="en-US" sz="1200" dirty="0" smtClean="0">
              <a:latin typeface="Courier New" pitchFamily="49" charset="0"/>
              <a:cs typeface="Courier New" pitchFamily="49" charset="0"/>
            </a:endParaRPr>
          </a:p>
          <a:p>
            <a:pPr algn="l"/>
            <a:r>
              <a:rPr lang="en-US" sz="1200" dirty="0" err="1" smtClean="0">
                <a:latin typeface="Courier New" pitchFamily="49" charset="0"/>
                <a:cs typeface="Courier New" pitchFamily="49" charset="0"/>
              </a:rPr>
              <a:t>chan.queue_bind</a:t>
            </a:r>
            <a:r>
              <a:rPr lang="en-US" sz="1200" dirty="0" smtClean="0">
                <a:latin typeface="Courier New" pitchFamily="49" charset="0"/>
                <a:cs typeface="Courier New" pitchFamily="49" charset="0"/>
              </a:rPr>
              <a:t>(exchange='</a:t>
            </a:r>
            <a:r>
              <a:rPr lang="en-US" sz="1200" dirty="0" err="1" smtClean="0">
                <a:solidFill>
                  <a:srgbClr val="FF0000"/>
                </a:solidFill>
                <a:latin typeface="Courier New" pitchFamily="49" charset="0"/>
                <a:cs typeface="Courier New" pitchFamily="49" charset="0"/>
              </a:rPr>
              <a:t>amq.fanout</a:t>
            </a:r>
            <a:r>
              <a:rPr lang="en-US" sz="1200" dirty="0" smtClean="0">
                <a:latin typeface="Courier New" pitchFamily="49" charset="0"/>
                <a:cs typeface="Courier New" pitchFamily="49" charset="0"/>
              </a:rPr>
              <a:t>', queue=q)</a:t>
            </a:r>
          </a:p>
          <a:p>
            <a:pPr algn="l"/>
            <a:r>
              <a:rPr lang="en-US" sz="1200" dirty="0" smtClean="0">
                <a:latin typeface="Courier New" pitchFamily="49" charset="0"/>
                <a:cs typeface="Courier New" pitchFamily="49" charset="0"/>
              </a:rPr>
              <a:t> </a:t>
            </a:r>
          </a:p>
          <a:p>
            <a:pPr algn="l"/>
            <a:r>
              <a:rPr lang="en-US" sz="1200" dirty="0" smtClean="0">
                <a:latin typeface="Courier New" pitchFamily="49" charset="0"/>
                <a:cs typeface="Courier New" pitchFamily="49" charset="0"/>
              </a:rPr>
              <a:t>def callback(</a:t>
            </a:r>
            <a:r>
              <a:rPr lang="en-US" sz="1200" dirty="0" err="1" smtClean="0">
                <a:latin typeface="Courier New" pitchFamily="49" charset="0"/>
                <a:cs typeface="Courier New" pitchFamily="49" charset="0"/>
              </a:rPr>
              <a:t>chan</a:t>
            </a:r>
            <a:r>
              <a:rPr lang="en-US" sz="1200" dirty="0" smtClean="0">
                <a:latin typeface="Courier New" pitchFamily="49" charset="0"/>
                <a:cs typeface="Courier New" pitchFamily="49" charset="0"/>
              </a:rPr>
              <a:t>, method, properties, body):</a:t>
            </a:r>
          </a:p>
          <a:p>
            <a:pPr algn="l"/>
            <a:r>
              <a:rPr lang="en-US" sz="1200" dirty="0" smtClean="0">
                <a:latin typeface="Courier New" pitchFamily="49" charset="0"/>
                <a:cs typeface="Courier New" pitchFamily="49" charset="0"/>
              </a:rPr>
              <a:t>    print "%r" % (body,)</a:t>
            </a:r>
          </a:p>
          <a:p>
            <a:pPr algn="l"/>
            <a:r>
              <a:rPr lang="en-US" sz="1200" dirty="0" smtClean="0">
                <a:latin typeface="Courier New" pitchFamily="49" charset="0"/>
                <a:cs typeface="Courier New" pitchFamily="49" charset="0"/>
              </a:rPr>
              <a:t> </a:t>
            </a:r>
          </a:p>
          <a:p>
            <a:pPr algn="l"/>
            <a:r>
              <a:rPr lang="en-US" sz="1200" dirty="0" err="1" smtClean="0">
                <a:latin typeface="Courier New" pitchFamily="49" charset="0"/>
                <a:cs typeface="Courier New" pitchFamily="49" charset="0"/>
              </a:rPr>
              <a:t>chan.basic_consume</a:t>
            </a:r>
            <a:r>
              <a:rPr lang="en-US" sz="1200" dirty="0" smtClean="0">
                <a:latin typeface="Courier New" pitchFamily="49" charset="0"/>
                <a:cs typeface="Courier New" pitchFamily="49" charset="0"/>
              </a:rPr>
              <a:t>(callback, queue=q)</a:t>
            </a:r>
          </a:p>
          <a:p>
            <a:pPr algn="l"/>
            <a:r>
              <a:rPr lang="en-US" sz="1200" dirty="0" err="1" smtClean="0">
                <a:latin typeface="Courier New" pitchFamily="49" charset="0"/>
                <a:cs typeface="Courier New" pitchFamily="49" charset="0"/>
              </a:rPr>
              <a:t>chan.start_consuming</a:t>
            </a:r>
            <a:r>
              <a:rPr lang="en-US" sz="1200" dirty="0" smtClean="0">
                <a:latin typeface="Courier New" pitchFamily="49" charset="0"/>
                <a:cs typeface="Courier New" pitchFamily="49" charset="0"/>
              </a:rPr>
              <a:t>()</a:t>
            </a:r>
            <a:endParaRPr lang="en-US" sz="1200" dirty="0">
              <a:latin typeface="Courier New" pitchFamily="49" charset="0"/>
              <a:cs typeface="Courier New" pitchFamily="49" charset="0"/>
            </a:endParaRPr>
          </a:p>
        </p:txBody>
      </p:sp>
      <p:sp>
        <p:nvSpPr>
          <p:cNvPr id="6" name="TextBox 5"/>
          <p:cNvSpPr txBox="1"/>
          <p:nvPr/>
        </p:nvSpPr>
        <p:spPr>
          <a:xfrm>
            <a:off x="683568" y="908720"/>
            <a:ext cx="7848872" cy="307777"/>
          </a:xfrm>
          <a:prstGeom prst="rect">
            <a:avLst/>
          </a:prstGeom>
          <a:noFill/>
        </p:spPr>
        <p:txBody>
          <a:bodyPr wrap="square" rtlCol="0">
            <a:spAutoFit/>
          </a:bodyPr>
          <a:lstStyle/>
          <a:p>
            <a:pPr algn="just"/>
            <a:r>
              <a:rPr lang="en-NZ" sz="1400" dirty="0" smtClean="0"/>
              <a:t>Python AMQP consumer:</a:t>
            </a:r>
            <a:endParaRPr lang="en-US" sz="1400" dirty="0"/>
          </a:p>
        </p:txBody>
      </p:sp>
      <p:sp>
        <p:nvSpPr>
          <p:cNvPr id="7" name="TextBox 6"/>
          <p:cNvSpPr txBox="1"/>
          <p:nvPr/>
        </p:nvSpPr>
        <p:spPr>
          <a:xfrm>
            <a:off x="755576" y="4725144"/>
            <a:ext cx="7848872" cy="1569660"/>
          </a:xfrm>
          <a:prstGeom prst="rect">
            <a:avLst/>
          </a:prstGeom>
          <a:solidFill>
            <a:srgbClr val="F6FF7D"/>
          </a:solidFill>
          <a:effectLst>
            <a:outerShdw blurRad="50800" dist="50800" dir="5400000" algn="ctr" rotWithShape="0">
              <a:schemeClr val="bg1"/>
            </a:outerShdw>
          </a:effectLst>
        </p:spPr>
        <p:txBody>
          <a:bodyPr wrap="square">
            <a:spAutoFit/>
          </a:bodyPr>
          <a:lstStyle/>
          <a:p>
            <a:pPr algn="l"/>
            <a:r>
              <a:rPr lang="en-US" sz="1200" dirty="0" smtClean="0">
                <a:latin typeface="Courier New" pitchFamily="49" charset="0"/>
                <a:cs typeface="Courier New" pitchFamily="49" charset="0"/>
              </a:rPr>
              <a:t>-module(</a:t>
            </a:r>
            <a:r>
              <a:rPr lang="en-US" sz="1200" dirty="0" err="1" smtClean="0">
                <a:latin typeface="Courier New" pitchFamily="49" charset="0"/>
                <a:cs typeface="Courier New" pitchFamily="49" charset="0"/>
              </a:rPr>
              <a:t>stomp_consumer</a:t>
            </a:r>
            <a:r>
              <a:rPr lang="en-US" sz="1200" dirty="0" smtClean="0">
                <a:latin typeface="Courier New" pitchFamily="49" charset="0"/>
                <a:cs typeface="Courier New" pitchFamily="49" charset="0"/>
              </a:rPr>
              <a:t>).</a:t>
            </a:r>
          </a:p>
          <a:p>
            <a:pPr algn="l"/>
            <a:r>
              <a:rPr lang="en-US" sz="1200" dirty="0" smtClean="0">
                <a:latin typeface="Courier New" pitchFamily="49" charset="0"/>
                <a:cs typeface="Courier New" pitchFamily="49" charset="0"/>
              </a:rPr>
              <a:t>-export([start/0]).</a:t>
            </a:r>
          </a:p>
          <a:p>
            <a:pPr algn="l"/>
            <a:endParaRPr lang="en-US" sz="1200" dirty="0" smtClean="0">
              <a:latin typeface="Courier New" pitchFamily="49" charset="0"/>
              <a:cs typeface="Courier New" pitchFamily="49" charset="0"/>
            </a:endParaRPr>
          </a:p>
          <a:p>
            <a:pPr algn="l"/>
            <a:r>
              <a:rPr lang="en-US" sz="1200" dirty="0" smtClean="0">
                <a:latin typeface="Courier New" pitchFamily="49" charset="0"/>
                <a:cs typeface="Courier New" pitchFamily="49" charset="0"/>
              </a:rPr>
              <a:t>start() -&gt;</a:t>
            </a:r>
          </a:p>
          <a:p>
            <a:pPr algn="l"/>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MyFunction</a:t>
            </a:r>
            <a:r>
              <a:rPr lang="en-US" sz="1200" dirty="0" smtClean="0">
                <a:latin typeface="Courier New" pitchFamily="49" charset="0"/>
                <a:cs typeface="Courier New" pitchFamily="49" charset="0"/>
              </a:rPr>
              <a:t>=fun([_, _, {_, X}]) -&gt; </a:t>
            </a:r>
            <a:r>
              <a:rPr lang="en-US" sz="1200" dirty="0" err="1" smtClean="0">
                <a:latin typeface="Courier New" pitchFamily="49" charset="0"/>
                <a:cs typeface="Courier New" pitchFamily="49" charset="0"/>
              </a:rPr>
              <a:t>io:fwrite</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s~n</a:t>
            </a:r>
            <a:r>
              <a:rPr lang="en-US" sz="1200" dirty="0" smtClean="0">
                <a:latin typeface="Courier New" pitchFamily="49" charset="0"/>
                <a:cs typeface="Courier New" pitchFamily="49" charset="0"/>
              </a:rPr>
              <a:t>", [X]) end,</a:t>
            </a:r>
          </a:p>
          <a:p>
            <a:pPr algn="l"/>
            <a:r>
              <a:rPr lang="en-US" sz="1200" dirty="0" smtClean="0">
                <a:latin typeface="Courier New" pitchFamily="49" charset="0"/>
                <a:cs typeface="Courier New" pitchFamily="49" charset="0"/>
              </a:rPr>
              <a:t>    Conn = </a:t>
            </a:r>
            <a:r>
              <a:rPr lang="en-US" sz="1200" dirty="0" err="1" smtClean="0">
                <a:latin typeface="Courier New" pitchFamily="49" charset="0"/>
                <a:cs typeface="Courier New" pitchFamily="49" charset="0"/>
              </a:rPr>
              <a:t>stomp:connect</a:t>
            </a:r>
            <a:r>
              <a:rPr lang="en-US" sz="1200" dirty="0" smtClean="0">
                <a:latin typeface="Courier New" pitchFamily="49" charset="0"/>
                <a:cs typeface="Courier New" pitchFamily="49" charset="0"/>
              </a:rPr>
              <a:t>("az2-2xl-1", 61613, "guest", "guest"),</a:t>
            </a:r>
          </a:p>
          <a:p>
            <a:pPr algn="l"/>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stomp:subscribe</a:t>
            </a:r>
            <a:r>
              <a:rPr lang="en-US" sz="1200" dirty="0" smtClean="0">
                <a:latin typeface="Courier New" pitchFamily="49" charset="0"/>
                <a:cs typeface="Courier New" pitchFamily="49" charset="0"/>
              </a:rPr>
              <a:t>("</a:t>
            </a:r>
            <a:r>
              <a:rPr lang="en-US" sz="1200" dirty="0" smtClean="0">
                <a:solidFill>
                  <a:srgbClr val="FF0000"/>
                </a:solidFill>
                <a:latin typeface="Courier New" pitchFamily="49" charset="0"/>
                <a:cs typeface="Courier New" pitchFamily="49" charset="0"/>
              </a:rPr>
              <a:t>/exchange/</a:t>
            </a:r>
            <a:r>
              <a:rPr lang="en-US" sz="1200" dirty="0" err="1" smtClean="0">
                <a:solidFill>
                  <a:srgbClr val="FF0000"/>
                </a:solidFill>
                <a:latin typeface="Courier New" pitchFamily="49" charset="0"/>
                <a:cs typeface="Courier New" pitchFamily="49" charset="0"/>
              </a:rPr>
              <a:t>amq.fanout</a:t>
            </a:r>
            <a:r>
              <a:rPr lang="en-US" sz="1200" dirty="0" smtClean="0">
                <a:latin typeface="Courier New" pitchFamily="49" charset="0"/>
                <a:cs typeface="Courier New" pitchFamily="49" charset="0"/>
              </a:rPr>
              <a:t>", Conn, []),</a:t>
            </a:r>
          </a:p>
          <a:p>
            <a:pPr algn="l"/>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stomp:on_message</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MyFunction</a:t>
            </a:r>
            <a:r>
              <a:rPr lang="en-US" sz="1200" dirty="0" smtClean="0">
                <a:latin typeface="Courier New" pitchFamily="49" charset="0"/>
                <a:cs typeface="Courier New" pitchFamily="49" charset="0"/>
              </a:rPr>
              <a:t>, Conn).</a:t>
            </a:r>
            <a:endParaRPr lang="en-US" sz="1200" dirty="0">
              <a:latin typeface="Courier New" pitchFamily="49" charset="0"/>
              <a:cs typeface="Courier New" pitchFamily="49" charset="0"/>
            </a:endParaRPr>
          </a:p>
        </p:txBody>
      </p:sp>
      <p:sp>
        <p:nvSpPr>
          <p:cNvPr id="8" name="TextBox 7"/>
          <p:cNvSpPr txBox="1"/>
          <p:nvPr/>
        </p:nvSpPr>
        <p:spPr>
          <a:xfrm>
            <a:off x="683568" y="4437112"/>
            <a:ext cx="7848872" cy="307777"/>
          </a:xfrm>
          <a:prstGeom prst="rect">
            <a:avLst/>
          </a:prstGeom>
          <a:noFill/>
        </p:spPr>
        <p:txBody>
          <a:bodyPr wrap="square" rtlCol="0">
            <a:spAutoFit/>
          </a:bodyPr>
          <a:lstStyle/>
          <a:p>
            <a:pPr algn="just"/>
            <a:r>
              <a:rPr lang="en-NZ" sz="1400" dirty="0" err="1" smtClean="0"/>
              <a:t>Erlang</a:t>
            </a:r>
            <a:r>
              <a:rPr lang="en-NZ" sz="1400" dirty="0" smtClean="0"/>
              <a:t> STOMP consumer:</a:t>
            </a:r>
            <a:endParaRPr lang="en-US" sz="1400" dirty="0"/>
          </a:p>
        </p:txBody>
      </p:sp>
      <p:sp>
        <p:nvSpPr>
          <p:cNvPr id="9" name="TextBox 8"/>
          <p:cNvSpPr txBox="1"/>
          <p:nvPr/>
        </p:nvSpPr>
        <p:spPr>
          <a:xfrm>
            <a:off x="6444208" y="3092767"/>
            <a:ext cx="2160240" cy="1200329"/>
          </a:xfrm>
          <a:prstGeom prst="rect">
            <a:avLst/>
          </a:prstGeom>
          <a:noFill/>
        </p:spPr>
        <p:txBody>
          <a:bodyPr wrap="square" rtlCol="0">
            <a:spAutoFit/>
          </a:bodyPr>
          <a:lstStyle/>
          <a:p>
            <a:r>
              <a:rPr lang="en-NZ" sz="1200" i="1" dirty="0" smtClean="0">
                <a:solidFill>
                  <a:srgbClr val="0070C0"/>
                </a:solidFill>
              </a:rPr>
              <a:t>Both consumers will receive copies of any messages published to the </a:t>
            </a:r>
            <a:r>
              <a:rPr lang="en-NZ" sz="1200" i="1" dirty="0" err="1" smtClean="0">
                <a:solidFill>
                  <a:srgbClr val="0070C0"/>
                </a:solidFill>
                <a:latin typeface="Courier New" pitchFamily="49" charset="0"/>
                <a:cs typeface="Courier New" pitchFamily="49" charset="0"/>
              </a:rPr>
              <a:t>amq.fanout</a:t>
            </a:r>
            <a:r>
              <a:rPr lang="en-NZ" sz="1200" i="1" dirty="0" smtClean="0">
                <a:solidFill>
                  <a:srgbClr val="0070C0"/>
                </a:solidFill>
              </a:rPr>
              <a:t> exchange, regardless of consumer protocol.</a:t>
            </a:r>
            <a:endParaRPr lang="en-US" sz="1200" i="1" dirty="0">
              <a:solidFill>
                <a:srgbClr val="0070C0"/>
              </a:solidFill>
            </a:endParaRPr>
          </a:p>
        </p:txBody>
      </p:sp>
    </p:spTree>
  </p:cSld>
  <p:clrMapOvr>
    <a:masterClrMapping/>
  </p:clrMapOvr>
  <p:transition advTm="5000">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762"/>
            <a:ext cx="8229600" cy="642942"/>
          </a:xfrm>
        </p:spPr>
        <p:txBody>
          <a:bodyPr>
            <a:normAutofit/>
          </a:bodyPr>
          <a:lstStyle/>
          <a:p>
            <a:pPr algn="ctr"/>
            <a:r>
              <a:rPr lang="en-NZ" sz="3200" dirty="0" smtClean="0"/>
              <a:t>Add in an HTTP consumer</a:t>
            </a:r>
            <a:endParaRPr lang="en-US" sz="3200" dirty="0"/>
          </a:p>
        </p:txBody>
      </p:sp>
      <p:sp>
        <p:nvSpPr>
          <p:cNvPr id="4" name="TextBox 3"/>
          <p:cNvSpPr txBox="1"/>
          <p:nvPr/>
        </p:nvSpPr>
        <p:spPr>
          <a:xfrm>
            <a:off x="755576" y="1502202"/>
            <a:ext cx="7848872" cy="2123658"/>
          </a:xfrm>
          <a:prstGeom prst="rect">
            <a:avLst/>
          </a:prstGeom>
          <a:solidFill>
            <a:srgbClr val="F6FF7D"/>
          </a:solidFill>
          <a:effectLst>
            <a:outerShdw blurRad="50800" dist="50800" dir="5400000" algn="ctr" rotWithShape="0">
              <a:schemeClr val="bg1"/>
            </a:outerShdw>
          </a:effectLst>
        </p:spPr>
        <p:txBody>
          <a:bodyPr wrap="square">
            <a:spAutoFit/>
          </a:bodyPr>
          <a:lstStyle/>
          <a:p>
            <a:pPr algn="l"/>
            <a:r>
              <a:rPr lang="en-US" sz="1200" dirty="0" smtClean="0">
                <a:latin typeface="Courier New" pitchFamily="49" charset="0"/>
                <a:cs typeface="Courier New" pitchFamily="49" charset="0"/>
              </a:rPr>
              <a:t>require '</a:t>
            </a:r>
            <a:r>
              <a:rPr lang="en-US" sz="1200" dirty="0" err="1" smtClean="0">
                <a:latin typeface="Courier New" pitchFamily="49" charset="0"/>
                <a:cs typeface="Courier New" pitchFamily="49" charset="0"/>
              </a:rPr>
              <a:t>sinatra</a:t>
            </a:r>
            <a:r>
              <a:rPr lang="en-US" sz="1200" dirty="0" smtClean="0">
                <a:latin typeface="Courier New" pitchFamily="49" charset="0"/>
                <a:cs typeface="Courier New" pitchFamily="49" charset="0"/>
              </a:rPr>
              <a:t>'</a:t>
            </a:r>
          </a:p>
          <a:p>
            <a:pPr algn="l"/>
            <a:endParaRPr lang="en-US" sz="1200" dirty="0" smtClean="0">
              <a:latin typeface="Courier New" pitchFamily="49" charset="0"/>
              <a:cs typeface="Courier New" pitchFamily="49" charset="0"/>
            </a:endParaRPr>
          </a:p>
          <a:p>
            <a:pPr algn="l"/>
            <a:r>
              <a:rPr lang="en-US" sz="1200" dirty="0" smtClean="0">
                <a:latin typeface="Courier New" pitchFamily="49" charset="0"/>
                <a:cs typeface="Courier New" pitchFamily="49" charset="0"/>
              </a:rPr>
              <a:t>get '/</a:t>
            </a:r>
            <a:r>
              <a:rPr lang="en-US" sz="1200" dirty="0" err="1" smtClean="0">
                <a:solidFill>
                  <a:srgbClr val="FF0000"/>
                </a:solidFill>
                <a:latin typeface="Courier New" pitchFamily="49" charset="0"/>
                <a:cs typeface="Courier New" pitchFamily="49" charset="0"/>
              </a:rPr>
              <a:t>hubsub</a:t>
            </a:r>
            <a:r>
              <a:rPr lang="en-US" sz="1200" dirty="0" smtClean="0">
                <a:latin typeface="Courier New" pitchFamily="49" charset="0"/>
                <a:cs typeface="Courier New" pitchFamily="49" charset="0"/>
              </a:rPr>
              <a:t>' do</a:t>
            </a:r>
          </a:p>
          <a:p>
            <a:pPr algn="l"/>
            <a:r>
              <a:rPr lang="en-US" sz="1200" dirty="0" smtClean="0">
                <a:latin typeface="Courier New" pitchFamily="49" charset="0"/>
                <a:cs typeface="Courier New" pitchFamily="49" charset="0"/>
              </a:rPr>
              <a:t>   puts "Received #{</a:t>
            </a:r>
            <a:r>
              <a:rPr lang="en-US" sz="1200" dirty="0" err="1" smtClean="0">
                <a:latin typeface="Courier New" pitchFamily="49" charset="0"/>
                <a:cs typeface="Courier New" pitchFamily="49" charset="0"/>
              </a:rPr>
              <a:t>params</a:t>
            </a:r>
            <a:r>
              <a:rPr lang="en-US" sz="1200" dirty="0" smtClean="0">
                <a:latin typeface="Courier New" pitchFamily="49" charset="0"/>
                <a:cs typeface="Courier New" pitchFamily="49" charset="0"/>
              </a:rPr>
              <a:t>}"</a:t>
            </a:r>
          </a:p>
          <a:p>
            <a:pPr algn="l"/>
            <a:r>
              <a:rPr lang="en-US" sz="1200" dirty="0" smtClean="0">
                <a:latin typeface="Courier New" pitchFamily="49" charset="0"/>
                <a:cs typeface="Courier New" pitchFamily="49" charset="0"/>
              </a:rPr>
              <a:t>   puts "Responding to challenge request..."</a:t>
            </a:r>
          </a:p>
          <a:p>
            <a:pPr algn="l"/>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params</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hub.challenge</a:t>
            </a:r>
            <a:r>
              <a:rPr lang="en-US" sz="1200" dirty="0" smtClean="0">
                <a:latin typeface="Courier New" pitchFamily="49" charset="0"/>
                <a:cs typeface="Courier New" pitchFamily="49" charset="0"/>
              </a:rPr>
              <a:t>"]</a:t>
            </a:r>
          </a:p>
          <a:p>
            <a:pPr algn="l"/>
            <a:r>
              <a:rPr lang="en-US" sz="1200" dirty="0" smtClean="0">
                <a:latin typeface="Courier New" pitchFamily="49" charset="0"/>
                <a:cs typeface="Courier New" pitchFamily="49" charset="0"/>
              </a:rPr>
              <a:t>end</a:t>
            </a:r>
          </a:p>
          <a:p>
            <a:pPr algn="l"/>
            <a:r>
              <a:rPr lang="en-US" sz="1200" dirty="0" smtClean="0">
                <a:latin typeface="Courier New" pitchFamily="49" charset="0"/>
                <a:cs typeface="Courier New" pitchFamily="49" charset="0"/>
              </a:rPr>
              <a:t> </a:t>
            </a:r>
          </a:p>
          <a:p>
            <a:pPr algn="l"/>
            <a:r>
              <a:rPr lang="en-US" sz="1200" dirty="0" smtClean="0">
                <a:latin typeface="Courier New" pitchFamily="49" charset="0"/>
                <a:cs typeface="Courier New" pitchFamily="49" charset="0"/>
              </a:rPr>
              <a:t>post '/</a:t>
            </a:r>
            <a:r>
              <a:rPr lang="en-US" sz="1200" dirty="0" err="1" smtClean="0">
                <a:solidFill>
                  <a:srgbClr val="FF0000"/>
                </a:solidFill>
                <a:latin typeface="Courier New" pitchFamily="49" charset="0"/>
                <a:cs typeface="Courier New" pitchFamily="49" charset="0"/>
              </a:rPr>
              <a:t>hubsub</a:t>
            </a:r>
            <a:r>
              <a:rPr lang="en-US" sz="1200" dirty="0" smtClean="0">
                <a:latin typeface="Courier New" pitchFamily="49" charset="0"/>
                <a:cs typeface="Courier New" pitchFamily="49" charset="0"/>
              </a:rPr>
              <a:t>' do</a:t>
            </a:r>
          </a:p>
          <a:p>
            <a:pPr algn="l"/>
            <a:r>
              <a:rPr lang="en-US" sz="1200" dirty="0" smtClean="0">
                <a:latin typeface="Courier New" pitchFamily="49" charset="0"/>
                <a:cs typeface="Courier New" pitchFamily="49" charset="0"/>
              </a:rPr>
              <a:t>   puts "Received message: #{</a:t>
            </a:r>
            <a:r>
              <a:rPr lang="en-US" sz="1200" dirty="0" err="1" smtClean="0">
                <a:latin typeface="Courier New" pitchFamily="49" charset="0"/>
                <a:cs typeface="Courier New" pitchFamily="49" charset="0"/>
              </a:rPr>
              <a:t>params</a:t>
            </a:r>
            <a:r>
              <a:rPr lang="en-US" sz="1200" dirty="0" smtClean="0">
                <a:latin typeface="Courier New" pitchFamily="49" charset="0"/>
                <a:cs typeface="Courier New" pitchFamily="49" charset="0"/>
              </a:rPr>
              <a:t>} "</a:t>
            </a:r>
          </a:p>
          <a:p>
            <a:pPr algn="l"/>
            <a:r>
              <a:rPr lang="en-US" sz="1200" dirty="0" smtClean="0">
                <a:latin typeface="Courier New" pitchFamily="49" charset="0"/>
                <a:cs typeface="Courier New" pitchFamily="49" charset="0"/>
              </a:rPr>
              <a:t>end</a:t>
            </a:r>
            <a:endParaRPr lang="en-US" sz="1200" dirty="0">
              <a:latin typeface="Courier New" pitchFamily="49" charset="0"/>
              <a:cs typeface="Courier New" pitchFamily="49" charset="0"/>
            </a:endParaRPr>
          </a:p>
        </p:txBody>
      </p:sp>
      <p:sp>
        <p:nvSpPr>
          <p:cNvPr id="6" name="TextBox 5"/>
          <p:cNvSpPr txBox="1"/>
          <p:nvPr/>
        </p:nvSpPr>
        <p:spPr>
          <a:xfrm>
            <a:off x="755576" y="4489956"/>
            <a:ext cx="7848872" cy="830997"/>
          </a:xfrm>
          <a:prstGeom prst="rect">
            <a:avLst/>
          </a:prstGeom>
          <a:solidFill>
            <a:srgbClr val="F6FF7D"/>
          </a:solidFill>
          <a:effectLst>
            <a:outerShdw blurRad="50800" dist="50800" dir="5400000" algn="ctr" rotWithShape="0">
              <a:schemeClr val="bg1"/>
            </a:outerShdw>
          </a:effectLst>
        </p:spPr>
        <p:txBody>
          <a:bodyPr wrap="square">
            <a:spAutoFit/>
          </a:bodyPr>
          <a:lstStyle/>
          <a:p>
            <a:pPr algn="l"/>
            <a:r>
              <a:rPr lang="en-US" sz="1200" dirty="0" smtClean="0">
                <a:latin typeface="Courier New" pitchFamily="49" charset="0"/>
                <a:cs typeface="Courier New" pitchFamily="49" charset="0"/>
              </a:rPr>
              <a:t>curl -</a:t>
            </a:r>
            <a:r>
              <a:rPr lang="en-US" sz="1200" dirty="0" err="1" smtClean="0">
                <a:latin typeface="Courier New" pitchFamily="49" charset="0"/>
                <a:cs typeface="Courier New" pitchFamily="49" charset="0"/>
              </a:rPr>
              <a:t>vd</a:t>
            </a:r>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hub.mode</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subscribe&amp;hub.callback</a:t>
            </a:r>
            <a:r>
              <a:rPr lang="en-US" sz="1200" dirty="0" smtClean="0">
                <a:latin typeface="Courier New" pitchFamily="49" charset="0"/>
                <a:cs typeface="Courier New" pitchFamily="49" charset="0"/>
              </a:rPr>
              <a:t>=</a:t>
            </a:r>
            <a:r>
              <a:rPr lang="en-US" sz="1200" dirty="0" smtClean="0">
                <a:solidFill>
                  <a:srgbClr val="FF0000"/>
                </a:solidFill>
                <a:latin typeface="Courier New" pitchFamily="49" charset="0"/>
                <a:cs typeface="Courier New" pitchFamily="49" charset="0"/>
              </a:rPr>
              <a:t>http://10.1.1.251:4567/hubsub</a:t>
            </a:r>
            <a:r>
              <a:rPr lang="en-US" sz="1200" dirty="0" smtClean="0">
                <a:latin typeface="Courier New" pitchFamily="49" charset="0"/>
                <a:cs typeface="Courier New" pitchFamily="49" charset="0"/>
              </a:rPr>
              <a:t>&amp;hub.topic=foo\</a:t>
            </a:r>
          </a:p>
          <a:p>
            <a:pPr algn="l"/>
            <a:r>
              <a:rPr lang="en-US" sz="1200" dirty="0" smtClean="0">
                <a:latin typeface="Courier New" pitchFamily="49" charset="0"/>
                <a:cs typeface="Courier New" pitchFamily="49" charset="0"/>
              </a:rPr>
              <a:t>&amp;</a:t>
            </a:r>
            <a:r>
              <a:rPr lang="en-US" sz="1200" dirty="0" err="1" smtClean="0">
                <a:latin typeface="Courier New" pitchFamily="49" charset="0"/>
                <a:cs typeface="Courier New" pitchFamily="49" charset="0"/>
              </a:rPr>
              <a:t>hub.verify</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sync&amp;hub.lease_seconds</a:t>
            </a:r>
            <a:r>
              <a:rPr lang="en-US" sz="1200" dirty="0" smtClean="0">
                <a:latin typeface="Courier New" pitchFamily="49" charset="0"/>
                <a:cs typeface="Courier New" pitchFamily="49" charset="0"/>
              </a:rPr>
              <a:t>=86400" \</a:t>
            </a:r>
          </a:p>
          <a:p>
            <a:pPr algn="l"/>
            <a:r>
              <a:rPr lang="en-US" sz="1200" dirty="0" smtClean="0">
                <a:latin typeface="Courier New" pitchFamily="49" charset="0"/>
                <a:cs typeface="Courier New" pitchFamily="49" charset="0"/>
              </a:rPr>
              <a:t>http://guest:guest@az1-2xl-1:55670/subscribe/x/</a:t>
            </a:r>
            <a:r>
              <a:rPr lang="en-US" sz="1200" dirty="0" smtClean="0">
                <a:solidFill>
                  <a:srgbClr val="FF0000"/>
                </a:solidFill>
                <a:latin typeface="Courier New" pitchFamily="49" charset="0"/>
                <a:cs typeface="Courier New" pitchFamily="49" charset="0"/>
              </a:rPr>
              <a:t>amq.fanout</a:t>
            </a:r>
            <a:endParaRPr lang="en-US" sz="1200" dirty="0">
              <a:solidFill>
                <a:srgbClr val="FF0000"/>
              </a:solidFill>
              <a:latin typeface="Courier New" pitchFamily="49" charset="0"/>
              <a:cs typeface="Courier New" pitchFamily="49" charset="0"/>
            </a:endParaRPr>
          </a:p>
        </p:txBody>
      </p:sp>
      <p:sp>
        <p:nvSpPr>
          <p:cNvPr id="8" name="TextBox 7"/>
          <p:cNvSpPr txBox="1"/>
          <p:nvPr/>
        </p:nvSpPr>
        <p:spPr>
          <a:xfrm>
            <a:off x="683568" y="961564"/>
            <a:ext cx="7848872" cy="523220"/>
          </a:xfrm>
          <a:prstGeom prst="rect">
            <a:avLst/>
          </a:prstGeom>
          <a:noFill/>
        </p:spPr>
        <p:txBody>
          <a:bodyPr wrap="square" rtlCol="0">
            <a:spAutoFit/>
          </a:bodyPr>
          <a:lstStyle/>
          <a:p>
            <a:pPr algn="just"/>
            <a:r>
              <a:rPr lang="en-US" sz="1400" dirty="0" smtClean="0"/>
              <a:t>Using the RabbitHub plugin we can add into the mix an HTTP consumer. This can be readily achieved using a simple piece of Ruby/Sinatra code.</a:t>
            </a:r>
          </a:p>
        </p:txBody>
      </p:sp>
      <p:sp>
        <p:nvSpPr>
          <p:cNvPr id="9" name="TextBox 8"/>
          <p:cNvSpPr txBox="1"/>
          <p:nvPr/>
        </p:nvSpPr>
        <p:spPr>
          <a:xfrm>
            <a:off x="683568" y="3966736"/>
            <a:ext cx="7848872" cy="523220"/>
          </a:xfrm>
          <a:prstGeom prst="rect">
            <a:avLst/>
          </a:prstGeom>
          <a:noFill/>
        </p:spPr>
        <p:txBody>
          <a:bodyPr wrap="square" rtlCol="0">
            <a:spAutoFit/>
          </a:bodyPr>
          <a:lstStyle/>
          <a:p>
            <a:pPr algn="just"/>
            <a:r>
              <a:rPr lang="en-US" sz="1400" dirty="0" smtClean="0"/>
              <a:t>And the following </a:t>
            </a:r>
            <a:r>
              <a:rPr lang="en-US" sz="1400" dirty="0" err="1" smtClean="0"/>
              <a:t>cURL</a:t>
            </a:r>
            <a:r>
              <a:rPr lang="en-US" sz="1400" dirty="0" smtClean="0"/>
              <a:t> command may then be used to register our Ruby/Sinatra callback with RabbitHub:</a:t>
            </a:r>
          </a:p>
        </p:txBody>
      </p:sp>
      <p:sp>
        <p:nvSpPr>
          <p:cNvPr id="11" name="TextBox 10"/>
          <p:cNvSpPr txBox="1"/>
          <p:nvPr/>
        </p:nvSpPr>
        <p:spPr>
          <a:xfrm>
            <a:off x="683568" y="5570076"/>
            <a:ext cx="7848872" cy="523220"/>
          </a:xfrm>
          <a:prstGeom prst="rect">
            <a:avLst/>
          </a:prstGeom>
          <a:noFill/>
        </p:spPr>
        <p:txBody>
          <a:bodyPr wrap="square" rtlCol="0">
            <a:spAutoFit/>
          </a:bodyPr>
          <a:lstStyle/>
          <a:p>
            <a:pPr indent="-180000" algn="just"/>
            <a:r>
              <a:rPr lang="en-US" sz="1400" dirty="0" smtClean="0"/>
              <a:t>Now, in addition to going to our STOMP and AMQP consumers, any messages posted to the </a:t>
            </a:r>
            <a:r>
              <a:rPr lang="en-US" sz="1400" dirty="0" err="1" smtClean="0">
                <a:latin typeface="Courier New" pitchFamily="49" charset="0"/>
                <a:cs typeface="Courier New" pitchFamily="49" charset="0"/>
              </a:rPr>
              <a:t>amq.fanout</a:t>
            </a:r>
            <a:r>
              <a:rPr lang="en-US" sz="1400" dirty="0" smtClean="0"/>
              <a:t> exchange will also be received via HTTP by our Ruby/Sinatra consumer</a:t>
            </a:r>
            <a:r>
              <a:rPr lang="en-NZ" sz="1400" dirty="0" smtClean="0"/>
              <a:t>.</a:t>
            </a:r>
            <a:endParaRPr lang="en-US" sz="1400" dirty="0" smtClean="0"/>
          </a:p>
        </p:txBody>
      </p:sp>
    </p:spTree>
  </p:cSld>
  <p:clrMapOvr>
    <a:masterClrMapping/>
  </p:clrMapOvr>
  <p:transition advTm="5000">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itle 242689"/>
          <p:cNvSpPr>
            <a:spLocks noGrp="1" noChangeArrowheads="1"/>
          </p:cNvSpPr>
          <p:nvPr>
            <p:ph type="title" idx="4294967295"/>
          </p:nvPr>
        </p:nvSpPr>
        <p:spPr>
          <a:xfrm>
            <a:off x="428625" y="114300"/>
            <a:ext cx="7629525" cy="722313"/>
          </a:xfrm>
        </p:spPr>
        <p:txBody>
          <a:bodyPr/>
          <a:lstStyle/>
          <a:p>
            <a:pPr algn="ctr" eaLnBrk="1" hangingPunct="1"/>
            <a:r>
              <a:rPr lang="en-US" sz="3200" smtClean="0"/>
              <a:t>Agenda</a:t>
            </a:r>
          </a:p>
        </p:txBody>
      </p:sp>
      <p:sp>
        <p:nvSpPr>
          <p:cNvPr id="6149" name="Text Placeholder 242690"/>
          <p:cNvSpPr>
            <a:spLocks noGrp="1" noChangeArrowheads="1"/>
          </p:cNvSpPr>
          <p:nvPr>
            <p:ph type="body" idx="4294967295"/>
          </p:nvPr>
        </p:nvSpPr>
        <p:spPr>
          <a:xfrm>
            <a:off x="539552" y="1052737"/>
            <a:ext cx="8136904" cy="5400452"/>
          </a:xfrm>
        </p:spPr>
        <p:txBody>
          <a:bodyPr/>
          <a:lstStyle/>
          <a:p>
            <a:pPr lvl="0"/>
            <a:r>
              <a:rPr lang="en-US" sz="2400" dirty="0" smtClean="0"/>
              <a:t>Introduction</a:t>
            </a:r>
          </a:p>
          <a:p>
            <a:pPr lvl="0"/>
            <a:r>
              <a:rPr lang="en-US" sz="2400" b="1" dirty="0" smtClean="0"/>
              <a:t>AMQP</a:t>
            </a:r>
          </a:p>
          <a:p>
            <a:pPr lvl="0"/>
            <a:r>
              <a:rPr lang="en-US" sz="2400" dirty="0" smtClean="0"/>
              <a:t>RabbitMQ</a:t>
            </a:r>
          </a:p>
          <a:p>
            <a:pPr lvl="0"/>
            <a:r>
              <a:rPr lang="en-US" sz="2400" dirty="0" smtClean="0"/>
              <a:t>RabbitMQ plugins</a:t>
            </a:r>
            <a:endParaRPr lang="en-US" sz="2000" dirty="0" smtClean="0"/>
          </a:p>
          <a:p>
            <a:pPr lvl="0"/>
            <a:r>
              <a:rPr lang="en-US" sz="2400" dirty="0" smtClean="0"/>
              <a:t>Multi-protocol Open Source cloud-based messaging hub</a:t>
            </a:r>
          </a:p>
          <a:p>
            <a:pPr lvl="0"/>
            <a:r>
              <a:rPr lang="en-US" sz="2400" dirty="0" smtClean="0"/>
              <a:t>Summary</a:t>
            </a:r>
          </a:p>
          <a:p>
            <a:pPr lvl="0"/>
            <a:r>
              <a:rPr lang="en-US" sz="2400" dirty="0" smtClean="0"/>
              <a:t>Questions</a:t>
            </a:r>
          </a:p>
          <a:p>
            <a:pPr eaLnBrk="1" hangingPunct="1">
              <a:lnSpc>
                <a:spcPct val="100000"/>
              </a:lnSpc>
              <a:buClr>
                <a:schemeClr val="bg1"/>
              </a:buClr>
              <a:buNone/>
            </a:pPr>
            <a:endParaRPr lang="en-US" sz="2000" dirty="0" smtClean="0">
              <a:solidFill>
                <a:schemeClr val="bg2"/>
              </a:solidFill>
            </a:endParaRPr>
          </a:p>
        </p:txBody>
      </p:sp>
    </p:spTree>
  </p:cSld>
  <p:clrMapOvr>
    <a:masterClrMapping/>
  </p:clrMapOvr>
  <p:transition advTm="5000">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762"/>
            <a:ext cx="8229600" cy="642942"/>
          </a:xfrm>
        </p:spPr>
        <p:txBody>
          <a:bodyPr>
            <a:normAutofit/>
          </a:bodyPr>
          <a:lstStyle/>
          <a:p>
            <a:pPr algn="ctr"/>
            <a:r>
              <a:rPr lang="en-NZ" sz="3200" dirty="0" smtClean="0"/>
              <a:t>Publish via STOMP and HTTP</a:t>
            </a:r>
            <a:endParaRPr lang="en-US" sz="3200" dirty="0"/>
          </a:p>
        </p:txBody>
      </p:sp>
      <p:sp>
        <p:nvSpPr>
          <p:cNvPr id="4" name="TextBox 3"/>
          <p:cNvSpPr txBox="1"/>
          <p:nvPr/>
        </p:nvSpPr>
        <p:spPr>
          <a:xfrm>
            <a:off x="755576" y="1988840"/>
            <a:ext cx="7848872" cy="1384995"/>
          </a:xfrm>
          <a:prstGeom prst="rect">
            <a:avLst/>
          </a:prstGeom>
          <a:solidFill>
            <a:srgbClr val="F6FF7D"/>
          </a:solidFill>
          <a:effectLst>
            <a:outerShdw blurRad="50800" dist="50800" dir="5400000" algn="ctr" rotWithShape="0">
              <a:schemeClr val="bg1"/>
            </a:outerShdw>
          </a:effectLst>
        </p:spPr>
        <p:txBody>
          <a:bodyPr wrap="square">
            <a:spAutoFit/>
          </a:bodyPr>
          <a:lstStyle/>
          <a:p>
            <a:pPr algn="l"/>
            <a:r>
              <a:rPr lang="en-US" sz="1200" dirty="0" smtClean="0">
                <a:latin typeface="Courier New" pitchFamily="49" charset="0"/>
                <a:cs typeface="Courier New" pitchFamily="49" charset="0"/>
              </a:rPr>
              <a:t>-module(</a:t>
            </a:r>
            <a:r>
              <a:rPr lang="en-US" sz="1200" dirty="0" err="1" smtClean="0">
                <a:latin typeface="Courier New" pitchFamily="49" charset="0"/>
                <a:cs typeface="Courier New" pitchFamily="49" charset="0"/>
              </a:rPr>
              <a:t>stomp_publish</a:t>
            </a:r>
            <a:r>
              <a:rPr lang="en-US" sz="1200" dirty="0" smtClean="0">
                <a:latin typeface="Courier New" pitchFamily="49" charset="0"/>
                <a:cs typeface="Courier New" pitchFamily="49" charset="0"/>
              </a:rPr>
              <a:t>).</a:t>
            </a:r>
          </a:p>
          <a:p>
            <a:pPr algn="l"/>
            <a:r>
              <a:rPr lang="en-US" sz="1200" dirty="0" smtClean="0">
                <a:latin typeface="Courier New" pitchFamily="49" charset="0"/>
                <a:cs typeface="Courier New" pitchFamily="49" charset="0"/>
              </a:rPr>
              <a:t>-export([start/0]).</a:t>
            </a:r>
          </a:p>
          <a:p>
            <a:pPr algn="l"/>
            <a:endParaRPr lang="en-US" sz="1200" dirty="0" smtClean="0">
              <a:latin typeface="Courier New" pitchFamily="49" charset="0"/>
              <a:cs typeface="Courier New" pitchFamily="49" charset="0"/>
            </a:endParaRPr>
          </a:p>
          <a:p>
            <a:pPr algn="l"/>
            <a:r>
              <a:rPr lang="en-US" sz="1200" dirty="0" smtClean="0">
                <a:latin typeface="Courier New" pitchFamily="49" charset="0"/>
                <a:cs typeface="Courier New" pitchFamily="49" charset="0"/>
              </a:rPr>
              <a:t>start() -&gt;</a:t>
            </a:r>
          </a:p>
          <a:p>
            <a:pPr algn="l"/>
            <a:r>
              <a:rPr lang="en-US" sz="1200" dirty="0" smtClean="0">
                <a:latin typeface="Courier New" pitchFamily="49" charset="0"/>
                <a:cs typeface="Courier New" pitchFamily="49" charset="0"/>
              </a:rPr>
              <a:t>    Conn = </a:t>
            </a:r>
            <a:r>
              <a:rPr lang="en-US" sz="1200" dirty="0" err="1" smtClean="0">
                <a:latin typeface="Courier New" pitchFamily="49" charset="0"/>
                <a:cs typeface="Courier New" pitchFamily="49" charset="0"/>
              </a:rPr>
              <a:t>stomp:connect</a:t>
            </a:r>
            <a:r>
              <a:rPr lang="en-US" sz="1200" dirty="0" smtClean="0">
                <a:latin typeface="Courier New" pitchFamily="49" charset="0"/>
                <a:cs typeface="Courier New" pitchFamily="49" charset="0"/>
              </a:rPr>
              <a:t>("az2-2xl-1", 61613, "guest", "guest"),</a:t>
            </a:r>
          </a:p>
          <a:p>
            <a:pPr algn="l"/>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stomp:send</a:t>
            </a:r>
            <a:r>
              <a:rPr lang="en-US" sz="1200" dirty="0" smtClean="0">
                <a:latin typeface="Courier New" pitchFamily="49" charset="0"/>
                <a:cs typeface="Courier New" pitchFamily="49" charset="0"/>
              </a:rPr>
              <a:t>(Conn, "</a:t>
            </a:r>
            <a:r>
              <a:rPr lang="en-US" sz="1200" dirty="0" smtClean="0">
                <a:solidFill>
                  <a:srgbClr val="FF0000"/>
                </a:solidFill>
                <a:latin typeface="Courier New" pitchFamily="49" charset="0"/>
                <a:cs typeface="Courier New" pitchFamily="49" charset="0"/>
              </a:rPr>
              <a:t>/exchange/</a:t>
            </a:r>
            <a:r>
              <a:rPr lang="en-US" sz="1200" dirty="0" err="1" smtClean="0">
                <a:solidFill>
                  <a:srgbClr val="FF0000"/>
                </a:solidFill>
                <a:latin typeface="Courier New" pitchFamily="49" charset="0"/>
                <a:cs typeface="Courier New" pitchFamily="49" charset="0"/>
              </a:rPr>
              <a:t>amq.fanout</a:t>
            </a:r>
            <a:r>
              <a:rPr lang="en-US" sz="1200" dirty="0" smtClean="0">
                <a:latin typeface="Courier New" pitchFamily="49" charset="0"/>
                <a:cs typeface="Courier New" pitchFamily="49" charset="0"/>
              </a:rPr>
              <a:t>", [], "This is a test"),</a:t>
            </a:r>
          </a:p>
          <a:p>
            <a:pPr algn="l"/>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stomp:disconnect</a:t>
            </a:r>
            <a:r>
              <a:rPr lang="en-US" sz="1200" dirty="0" smtClean="0">
                <a:latin typeface="Courier New" pitchFamily="49" charset="0"/>
                <a:cs typeface="Courier New" pitchFamily="49" charset="0"/>
              </a:rPr>
              <a:t>(Conn).</a:t>
            </a:r>
          </a:p>
        </p:txBody>
      </p:sp>
      <p:sp>
        <p:nvSpPr>
          <p:cNvPr id="6" name="TextBox 5"/>
          <p:cNvSpPr txBox="1"/>
          <p:nvPr/>
        </p:nvSpPr>
        <p:spPr>
          <a:xfrm>
            <a:off x="755576" y="4293096"/>
            <a:ext cx="7848872" cy="461665"/>
          </a:xfrm>
          <a:prstGeom prst="rect">
            <a:avLst/>
          </a:prstGeom>
          <a:solidFill>
            <a:srgbClr val="F6FF7D"/>
          </a:solidFill>
          <a:effectLst>
            <a:outerShdw blurRad="50800" dist="50800" dir="5400000" algn="ctr" rotWithShape="0">
              <a:schemeClr val="bg1"/>
            </a:outerShdw>
          </a:effectLst>
        </p:spPr>
        <p:txBody>
          <a:bodyPr wrap="square">
            <a:spAutoFit/>
          </a:bodyPr>
          <a:lstStyle/>
          <a:p>
            <a:pPr algn="l"/>
            <a:r>
              <a:rPr lang="en-NZ" sz="1200" dirty="0" smtClean="0">
                <a:latin typeface="Courier New" pitchFamily="49" charset="0"/>
                <a:cs typeface="Courier New" pitchFamily="49" charset="0"/>
              </a:rPr>
              <a:t>curl -v -d "Hello via HTTP" \</a:t>
            </a:r>
            <a:endParaRPr lang="en-US" sz="1200" dirty="0" smtClean="0">
              <a:latin typeface="Courier New" pitchFamily="49" charset="0"/>
              <a:cs typeface="Courier New" pitchFamily="49" charset="0"/>
            </a:endParaRPr>
          </a:p>
          <a:p>
            <a:pPr algn="l"/>
            <a:r>
              <a:rPr lang="en-NZ" sz="1200" dirty="0" smtClean="0">
                <a:latin typeface="Courier New" pitchFamily="49" charset="0"/>
                <a:cs typeface="Courier New" pitchFamily="49" charset="0"/>
              </a:rPr>
              <a:t>http://guest:guest@az1-2xl-1:55670/endpoint/x/</a:t>
            </a:r>
            <a:r>
              <a:rPr lang="en-NZ" sz="1200" dirty="0" smtClean="0">
                <a:solidFill>
                  <a:srgbClr val="FF0000"/>
                </a:solidFill>
                <a:latin typeface="Courier New" pitchFamily="49" charset="0"/>
                <a:cs typeface="Courier New" pitchFamily="49" charset="0"/>
              </a:rPr>
              <a:t>amq.fanout</a:t>
            </a:r>
            <a:r>
              <a:rPr lang="en-NZ" sz="1200" dirty="0" smtClean="0">
                <a:latin typeface="Courier New" pitchFamily="49" charset="0"/>
                <a:cs typeface="Courier New" pitchFamily="49" charset="0"/>
              </a:rPr>
              <a:t>?hub.topic=anything</a:t>
            </a:r>
            <a:endParaRPr lang="en-US" sz="1200" dirty="0">
              <a:latin typeface="Courier New" pitchFamily="49" charset="0"/>
              <a:cs typeface="Courier New" pitchFamily="49" charset="0"/>
            </a:endParaRPr>
          </a:p>
        </p:txBody>
      </p:sp>
      <p:sp>
        <p:nvSpPr>
          <p:cNvPr id="8" name="TextBox 7"/>
          <p:cNvSpPr txBox="1"/>
          <p:nvPr/>
        </p:nvSpPr>
        <p:spPr>
          <a:xfrm>
            <a:off x="683568" y="908720"/>
            <a:ext cx="7848872" cy="523220"/>
          </a:xfrm>
          <a:prstGeom prst="rect">
            <a:avLst/>
          </a:prstGeom>
          <a:noFill/>
        </p:spPr>
        <p:txBody>
          <a:bodyPr wrap="square" rtlCol="0">
            <a:spAutoFit/>
          </a:bodyPr>
          <a:lstStyle/>
          <a:p>
            <a:pPr algn="just"/>
            <a:r>
              <a:rPr lang="en-US" sz="1400" dirty="0" smtClean="0"/>
              <a:t>Further extending the </a:t>
            </a:r>
            <a:r>
              <a:rPr lang="en-US" sz="1400" dirty="0" err="1" smtClean="0"/>
              <a:t>fanout</a:t>
            </a:r>
            <a:r>
              <a:rPr lang="en-US" sz="1400" dirty="0" smtClean="0"/>
              <a:t> example, we in addition to consuming messages via multiple protocols, we can also publish via multiple protocols.</a:t>
            </a:r>
          </a:p>
        </p:txBody>
      </p:sp>
      <p:sp>
        <p:nvSpPr>
          <p:cNvPr id="11" name="TextBox 10"/>
          <p:cNvSpPr txBox="1"/>
          <p:nvPr/>
        </p:nvSpPr>
        <p:spPr>
          <a:xfrm>
            <a:off x="683568" y="1681063"/>
            <a:ext cx="7848872" cy="307777"/>
          </a:xfrm>
          <a:prstGeom prst="rect">
            <a:avLst/>
          </a:prstGeom>
          <a:noFill/>
        </p:spPr>
        <p:txBody>
          <a:bodyPr wrap="square" rtlCol="0">
            <a:spAutoFit/>
          </a:bodyPr>
          <a:lstStyle/>
          <a:p>
            <a:pPr algn="just"/>
            <a:r>
              <a:rPr lang="en-US" sz="1400" dirty="0" smtClean="0"/>
              <a:t>Via STOMP:</a:t>
            </a:r>
          </a:p>
        </p:txBody>
      </p:sp>
      <p:sp>
        <p:nvSpPr>
          <p:cNvPr id="12" name="TextBox 11"/>
          <p:cNvSpPr txBox="1"/>
          <p:nvPr/>
        </p:nvSpPr>
        <p:spPr>
          <a:xfrm>
            <a:off x="683568" y="3985319"/>
            <a:ext cx="7848872" cy="307777"/>
          </a:xfrm>
          <a:prstGeom prst="rect">
            <a:avLst/>
          </a:prstGeom>
          <a:noFill/>
        </p:spPr>
        <p:txBody>
          <a:bodyPr wrap="square" rtlCol="0">
            <a:spAutoFit/>
          </a:bodyPr>
          <a:lstStyle/>
          <a:p>
            <a:pPr algn="just"/>
            <a:r>
              <a:rPr lang="en-US" sz="1400" dirty="0" smtClean="0"/>
              <a:t>Via HTTP/</a:t>
            </a:r>
            <a:r>
              <a:rPr lang="en-US" sz="1400" dirty="0" err="1" smtClean="0"/>
              <a:t>RabbitHub</a:t>
            </a:r>
            <a:r>
              <a:rPr lang="en-US" sz="1400" dirty="0" smtClean="0"/>
              <a:t>:</a:t>
            </a:r>
          </a:p>
        </p:txBody>
      </p:sp>
    </p:spTree>
  </p:cSld>
  <p:clrMapOvr>
    <a:masterClrMapping/>
  </p:clrMapOvr>
  <p:transition advTm="5000">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762"/>
            <a:ext cx="8229600" cy="642942"/>
          </a:xfrm>
        </p:spPr>
        <p:txBody>
          <a:bodyPr>
            <a:normAutofit/>
          </a:bodyPr>
          <a:lstStyle/>
          <a:p>
            <a:pPr algn="ctr"/>
            <a:r>
              <a:rPr lang="en-NZ" sz="3200" dirty="0" smtClean="0"/>
              <a:t>Publish via MQTT; consume via STOMP</a:t>
            </a:r>
            <a:endParaRPr lang="en-US" sz="3200" dirty="0"/>
          </a:p>
        </p:txBody>
      </p:sp>
      <p:sp>
        <p:nvSpPr>
          <p:cNvPr id="4" name="TextBox 3"/>
          <p:cNvSpPr txBox="1"/>
          <p:nvPr/>
        </p:nvSpPr>
        <p:spPr>
          <a:xfrm>
            <a:off x="755576" y="1412776"/>
            <a:ext cx="7848872" cy="1569660"/>
          </a:xfrm>
          <a:prstGeom prst="rect">
            <a:avLst/>
          </a:prstGeom>
          <a:solidFill>
            <a:srgbClr val="F6FF7D"/>
          </a:solidFill>
          <a:effectLst>
            <a:outerShdw blurRad="50800" dist="50800" dir="5400000" algn="ctr" rotWithShape="0">
              <a:schemeClr val="bg1"/>
            </a:outerShdw>
          </a:effectLst>
        </p:spPr>
        <p:txBody>
          <a:bodyPr wrap="square">
            <a:spAutoFit/>
          </a:bodyPr>
          <a:lstStyle/>
          <a:p>
            <a:pPr algn="l"/>
            <a:r>
              <a:rPr lang="en-US" sz="1200" dirty="0" smtClean="0">
                <a:latin typeface="Courier New" pitchFamily="49" charset="0"/>
                <a:cs typeface="Courier New" pitchFamily="49" charset="0"/>
              </a:rPr>
              <a:t>-module(</a:t>
            </a:r>
            <a:r>
              <a:rPr lang="en-US" sz="1200" dirty="0" err="1" smtClean="0">
                <a:latin typeface="Courier New" pitchFamily="49" charset="0"/>
                <a:cs typeface="Courier New" pitchFamily="49" charset="0"/>
              </a:rPr>
              <a:t>mqtt_publish</a:t>
            </a:r>
            <a:r>
              <a:rPr lang="en-US" sz="1200" dirty="0" smtClean="0">
                <a:latin typeface="Courier New" pitchFamily="49" charset="0"/>
                <a:cs typeface="Courier New" pitchFamily="49" charset="0"/>
              </a:rPr>
              <a:t>).</a:t>
            </a:r>
          </a:p>
          <a:p>
            <a:pPr algn="l"/>
            <a:r>
              <a:rPr lang="en-US" sz="1200" dirty="0" smtClean="0">
                <a:latin typeface="Courier New" pitchFamily="49" charset="0"/>
                <a:cs typeface="Courier New" pitchFamily="49" charset="0"/>
              </a:rPr>
              <a:t>-export([start/0]).</a:t>
            </a:r>
          </a:p>
          <a:p>
            <a:pPr algn="l"/>
            <a:endParaRPr lang="en-US" sz="1200" dirty="0" smtClean="0">
              <a:latin typeface="Courier New" pitchFamily="49" charset="0"/>
              <a:cs typeface="Courier New" pitchFamily="49" charset="0"/>
            </a:endParaRPr>
          </a:p>
          <a:p>
            <a:pPr algn="l"/>
            <a:r>
              <a:rPr lang="en-US" sz="1200" dirty="0" smtClean="0">
                <a:latin typeface="Courier New" pitchFamily="49" charset="0"/>
                <a:cs typeface="Courier New" pitchFamily="49" charset="0"/>
              </a:rPr>
              <a:t>start() -&gt;</a:t>
            </a:r>
          </a:p>
          <a:p>
            <a:pPr algn="l"/>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mqtt_store:start</a:t>
            </a:r>
            <a:r>
              <a:rPr lang="en-US" sz="1200" dirty="0" smtClean="0">
                <a:latin typeface="Courier New" pitchFamily="49" charset="0"/>
                <a:cs typeface="Courier New" pitchFamily="49" charset="0"/>
              </a:rPr>
              <a:t>(),</a:t>
            </a:r>
          </a:p>
          <a:p>
            <a:pPr algn="l"/>
            <a:r>
              <a:rPr lang="en-US" sz="1200" dirty="0" smtClean="0">
                <a:latin typeface="Courier New" pitchFamily="49" charset="0"/>
                <a:cs typeface="Courier New" pitchFamily="49" charset="0"/>
              </a:rPr>
              <a:t>    {ok, </a:t>
            </a:r>
            <a:r>
              <a:rPr lang="en-US" sz="1200" dirty="0" err="1" smtClean="0">
                <a:latin typeface="Courier New" pitchFamily="49" charset="0"/>
                <a:cs typeface="Courier New" pitchFamily="49" charset="0"/>
              </a:rPr>
              <a:t>Pid</a:t>
            </a:r>
            <a:r>
              <a:rPr lang="en-US" sz="1200" dirty="0" smtClean="0">
                <a:latin typeface="Courier New" pitchFamily="49" charset="0"/>
                <a:cs typeface="Courier New" pitchFamily="49" charset="0"/>
              </a:rPr>
              <a:t>} = </a:t>
            </a:r>
            <a:r>
              <a:rPr lang="en-US" sz="1200" dirty="0" err="1" smtClean="0">
                <a:latin typeface="Courier New" pitchFamily="49" charset="0"/>
                <a:cs typeface="Courier New" pitchFamily="49" charset="0"/>
              </a:rPr>
              <a:t>mqtt_client:connect</a:t>
            </a:r>
            <a:r>
              <a:rPr lang="en-US" sz="1200" dirty="0" smtClean="0">
                <a:latin typeface="Courier New" pitchFamily="49" charset="0"/>
                <a:cs typeface="Courier New" pitchFamily="49" charset="0"/>
              </a:rPr>
              <a:t>("az3-2xl-1", 1883, []),</a:t>
            </a:r>
          </a:p>
          <a:p>
            <a:pPr algn="l"/>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mqtt_client:publish</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Pid</a:t>
            </a:r>
            <a:r>
              <a:rPr lang="en-US" sz="1200" dirty="0" smtClean="0">
                <a:latin typeface="Courier New" pitchFamily="49" charset="0"/>
                <a:cs typeface="Courier New" pitchFamily="49" charset="0"/>
              </a:rPr>
              <a:t>, "</a:t>
            </a:r>
            <a:r>
              <a:rPr lang="en-US" sz="1200" dirty="0" smtClean="0">
                <a:solidFill>
                  <a:srgbClr val="FF0000"/>
                </a:solidFill>
                <a:latin typeface="Courier New" pitchFamily="49" charset="0"/>
                <a:cs typeface="Courier New" pitchFamily="49" charset="0"/>
              </a:rPr>
              <a:t>MQTT Example</a:t>
            </a:r>
            <a:r>
              <a:rPr lang="en-US" sz="1200" dirty="0" smtClean="0">
                <a:latin typeface="Courier New" pitchFamily="49" charset="0"/>
                <a:cs typeface="Courier New" pitchFamily="49" charset="0"/>
              </a:rPr>
              <a:t>", "Hello World!"),</a:t>
            </a:r>
          </a:p>
          <a:p>
            <a:pPr algn="l"/>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mqtt_client:disconnect</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Pid</a:t>
            </a:r>
            <a:r>
              <a:rPr lang="en-US" sz="1200" dirty="0" smtClean="0">
                <a:latin typeface="Courier New" pitchFamily="49" charset="0"/>
                <a:cs typeface="Courier New" pitchFamily="49" charset="0"/>
              </a:rPr>
              <a:t>).</a:t>
            </a:r>
          </a:p>
        </p:txBody>
      </p:sp>
      <p:sp>
        <p:nvSpPr>
          <p:cNvPr id="5" name="TextBox 4"/>
          <p:cNvSpPr txBox="1"/>
          <p:nvPr/>
        </p:nvSpPr>
        <p:spPr>
          <a:xfrm>
            <a:off x="755576" y="3875564"/>
            <a:ext cx="7848872" cy="1569660"/>
          </a:xfrm>
          <a:prstGeom prst="rect">
            <a:avLst/>
          </a:prstGeom>
          <a:solidFill>
            <a:srgbClr val="F6FF7D"/>
          </a:solidFill>
          <a:effectLst>
            <a:outerShdw blurRad="50800" dist="50800" dir="5400000" algn="ctr" rotWithShape="0">
              <a:schemeClr val="bg1"/>
            </a:outerShdw>
          </a:effectLst>
        </p:spPr>
        <p:txBody>
          <a:bodyPr wrap="square">
            <a:spAutoFit/>
          </a:bodyPr>
          <a:lstStyle/>
          <a:p>
            <a:pPr algn="l"/>
            <a:r>
              <a:rPr lang="en-US" sz="1200" dirty="0" smtClean="0">
                <a:latin typeface="Courier New" pitchFamily="49" charset="0"/>
                <a:cs typeface="Courier New" pitchFamily="49" charset="0"/>
              </a:rPr>
              <a:t>-module(</a:t>
            </a:r>
            <a:r>
              <a:rPr lang="en-US" sz="1200" dirty="0" err="1" smtClean="0">
                <a:latin typeface="Courier New" pitchFamily="49" charset="0"/>
                <a:cs typeface="Courier New" pitchFamily="49" charset="0"/>
              </a:rPr>
              <a:t>stomp_consumer</a:t>
            </a:r>
            <a:r>
              <a:rPr lang="en-US" sz="1200" dirty="0" smtClean="0">
                <a:latin typeface="Courier New" pitchFamily="49" charset="0"/>
                <a:cs typeface="Courier New" pitchFamily="49" charset="0"/>
              </a:rPr>
              <a:t>).</a:t>
            </a:r>
          </a:p>
          <a:p>
            <a:pPr algn="l"/>
            <a:r>
              <a:rPr lang="en-US" sz="1200" dirty="0" smtClean="0">
                <a:latin typeface="Courier New" pitchFamily="49" charset="0"/>
                <a:cs typeface="Courier New" pitchFamily="49" charset="0"/>
              </a:rPr>
              <a:t>-export([start/0]).</a:t>
            </a:r>
          </a:p>
          <a:p>
            <a:pPr algn="l"/>
            <a:endParaRPr lang="en-US" sz="1200" dirty="0" smtClean="0">
              <a:latin typeface="Courier New" pitchFamily="49" charset="0"/>
              <a:cs typeface="Courier New" pitchFamily="49" charset="0"/>
            </a:endParaRPr>
          </a:p>
          <a:p>
            <a:pPr algn="l"/>
            <a:r>
              <a:rPr lang="en-US" sz="1200" dirty="0" smtClean="0">
                <a:latin typeface="Courier New" pitchFamily="49" charset="0"/>
                <a:cs typeface="Courier New" pitchFamily="49" charset="0"/>
              </a:rPr>
              <a:t>start() -&gt;</a:t>
            </a:r>
          </a:p>
          <a:p>
            <a:pPr algn="l"/>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MyFunction</a:t>
            </a:r>
            <a:r>
              <a:rPr lang="en-US" sz="1200" dirty="0" smtClean="0">
                <a:latin typeface="Courier New" pitchFamily="49" charset="0"/>
                <a:cs typeface="Courier New" pitchFamily="49" charset="0"/>
              </a:rPr>
              <a:t>=fun([_, _, {_, X}]) -&gt; </a:t>
            </a:r>
            <a:r>
              <a:rPr lang="en-US" sz="1200" dirty="0" err="1" smtClean="0">
                <a:latin typeface="Courier New" pitchFamily="49" charset="0"/>
                <a:cs typeface="Courier New" pitchFamily="49" charset="0"/>
              </a:rPr>
              <a:t>io:fwrite</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s~n</a:t>
            </a:r>
            <a:r>
              <a:rPr lang="en-US" sz="1200" dirty="0" smtClean="0">
                <a:latin typeface="Courier New" pitchFamily="49" charset="0"/>
                <a:cs typeface="Courier New" pitchFamily="49" charset="0"/>
              </a:rPr>
              <a:t>", [X]) end,</a:t>
            </a:r>
          </a:p>
          <a:p>
            <a:pPr algn="l"/>
            <a:r>
              <a:rPr lang="en-US" sz="1200" dirty="0" smtClean="0">
                <a:latin typeface="Courier New" pitchFamily="49" charset="0"/>
                <a:cs typeface="Courier New" pitchFamily="49" charset="0"/>
              </a:rPr>
              <a:t>    Conn = </a:t>
            </a:r>
            <a:r>
              <a:rPr lang="en-US" sz="1200" dirty="0" err="1" smtClean="0">
                <a:latin typeface="Courier New" pitchFamily="49" charset="0"/>
                <a:cs typeface="Courier New" pitchFamily="49" charset="0"/>
              </a:rPr>
              <a:t>stomp:connect</a:t>
            </a:r>
            <a:r>
              <a:rPr lang="en-US" sz="1200" dirty="0" smtClean="0">
                <a:latin typeface="Courier New" pitchFamily="49" charset="0"/>
                <a:cs typeface="Courier New" pitchFamily="49" charset="0"/>
              </a:rPr>
              <a:t>("az2-2xl-1", 61613, "guest", "guest"),</a:t>
            </a:r>
          </a:p>
          <a:p>
            <a:pPr algn="l"/>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stomp:subscribe</a:t>
            </a:r>
            <a:r>
              <a:rPr lang="en-US" sz="1200" dirty="0" smtClean="0">
                <a:latin typeface="Courier New" pitchFamily="49" charset="0"/>
                <a:cs typeface="Courier New" pitchFamily="49" charset="0"/>
              </a:rPr>
              <a:t>("</a:t>
            </a:r>
            <a:r>
              <a:rPr lang="en-US" sz="1200" dirty="0" smtClean="0">
                <a:solidFill>
                  <a:srgbClr val="FF0000"/>
                </a:solidFill>
                <a:latin typeface="Courier New" pitchFamily="49" charset="0"/>
                <a:cs typeface="Courier New" pitchFamily="49" charset="0"/>
              </a:rPr>
              <a:t>/topic/MQTT Example</a:t>
            </a:r>
            <a:r>
              <a:rPr lang="en-US" sz="1200" dirty="0" smtClean="0">
                <a:latin typeface="Courier New" pitchFamily="49" charset="0"/>
                <a:cs typeface="Courier New" pitchFamily="49" charset="0"/>
              </a:rPr>
              <a:t>", Conn, []),</a:t>
            </a:r>
          </a:p>
          <a:p>
            <a:pPr algn="l"/>
            <a:r>
              <a:rPr lang="en-US" sz="1200" dirty="0" smtClean="0">
                <a:latin typeface="Courier New" pitchFamily="49" charset="0"/>
                <a:cs typeface="Courier New" pitchFamily="49" charset="0"/>
              </a:rPr>
              <a:t>    </a:t>
            </a:r>
            <a:r>
              <a:rPr lang="en-US" sz="1200" dirty="0" err="1" smtClean="0">
                <a:latin typeface="Courier New" pitchFamily="49" charset="0"/>
                <a:cs typeface="Courier New" pitchFamily="49" charset="0"/>
              </a:rPr>
              <a:t>stomp:on_message</a:t>
            </a:r>
            <a:r>
              <a:rPr lang="en-US" sz="1200" dirty="0" smtClean="0">
                <a:latin typeface="Courier New" pitchFamily="49" charset="0"/>
                <a:cs typeface="Courier New" pitchFamily="49" charset="0"/>
              </a:rPr>
              <a:t>(</a:t>
            </a:r>
            <a:r>
              <a:rPr lang="en-US" sz="1200" dirty="0" err="1" smtClean="0">
                <a:latin typeface="Courier New" pitchFamily="49" charset="0"/>
                <a:cs typeface="Courier New" pitchFamily="49" charset="0"/>
              </a:rPr>
              <a:t>MyFunction</a:t>
            </a:r>
            <a:r>
              <a:rPr lang="en-US" sz="1200" dirty="0" smtClean="0">
                <a:latin typeface="Courier New" pitchFamily="49" charset="0"/>
                <a:cs typeface="Courier New" pitchFamily="49" charset="0"/>
              </a:rPr>
              <a:t>, Conn).</a:t>
            </a:r>
            <a:endParaRPr lang="en-US" sz="1200" dirty="0">
              <a:latin typeface="Courier New" pitchFamily="49" charset="0"/>
              <a:cs typeface="Courier New" pitchFamily="49" charset="0"/>
            </a:endParaRPr>
          </a:p>
        </p:txBody>
      </p:sp>
      <p:sp>
        <p:nvSpPr>
          <p:cNvPr id="6" name="TextBox 5"/>
          <p:cNvSpPr txBox="1"/>
          <p:nvPr/>
        </p:nvSpPr>
        <p:spPr>
          <a:xfrm>
            <a:off x="683568" y="3587532"/>
            <a:ext cx="7848872" cy="307777"/>
          </a:xfrm>
          <a:prstGeom prst="rect">
            <a:avLst/>
          </a:prstGeom>
          <a:noFill/>
        </p:spPr>
        <p:txBody>
          <a:bodyPr wrap="square" rtlCol="0">
            <a:spAutoFit/>
          </a:bodyPr>
          <a:lstStyle/>
          <a:p>
            <a:pPr algn="just"/>
            <a:r>
              <a:rPr lang="en-NZ" sz="1400" dirty="0" err="1" smtClean="0"/>
              <a:t>Erlang</a:t>
            </a:r>
            <a:r>
              <a:rPr lang="en-NZ" sz="1400" dirty="0" smtClean="0"/>
              <a:t> STOMP consumer:</a:t>
            </a:r>
            <a:endParaRPr lang="en-US" sz="1400" dirty="0"/>
          </a:p>
        </p:txBody>
      </p:sp>
      <p:sp>
        <p:nvSpPr>
          <p:cNvPr id="9" name="TextBox 8"/>
          <p:cNvSpPr txBox="1"/>
          <p:nvPr/>
        </p:nvSpPr>
        <p:spPr>
          <a:xfrm>
            <a:off x="683568" y="1104999"/>
            <a:ext cx="7848872" cy="307777"/>
          </a:xfrm>
          <a:prstGeom prst="rect">
            <a:avLst/>
          </a:prstGeom>
          <a:noFill/>
        </p:spPr>
        <p:txBody>
          <a:bodyPr wrap="square" rtlCol="0">
            <a:spAutoFit/>
          </a:bodyPr>
          <a:lstStyle/>
          <a:p>
            <a:pPr algn="just"/>
            <a:r>
              <a:rPr lang="en-NZ" sz="1400" dirty="0" err="1" smtClean="0"/>
              <a:t>Erlang</a:t>
            </a:r>
            <a:r>
              <a:rPr lang="en-NZ" sz="1400" dirty="0" smtClean="0"/>
              <a:t> MQTT publisher code:</a:t>
            </a:r>
            <a:endParaRPr lang="en-US" sz="1400" dirty="0"/>
          </a:p>
        </p:txBody>
      </p:sp>
      <p:sp>
        <p:nvSpPr>
          <p:cNvPr id="10" name="TextBox 9"/>
          <p:cNvSpPr txBox="1"/>
          <p:nvPr/>
        </p:nvSpPr>
        <p:spPr>
          <a:xfrm>
            <a:off x="5580112" y="1412776"/>
            <a:ext cx="3024336" cy="246221"/>
          </a:xfrm>
          <a:prstGeom prst="rect">
            <a:avLst/>
          </a:prstGeom>
          <a:noFill/>
        </p:spPr>
        <p:txBody>
          <a:bodyPr wrap="square" rtlCol="0">
            <a:spAutoFit/>
          </a:bodyPr>
          <a:lstStyle/>
          <a:p>
            <a:pPr algn="r"/>
            <a:r>
              <a:rPr lang="en-NZ" sz="1000" dirty="0" smtClean="0">
                <a:solidFill>
                  <a:srgbClr val="0070C0"/>
                </a:solidFill>
              </a:rPr>
              <a:t>Uses </a:t>
            </a:r>
            <a:r>
              <a:rPr lang="en-NZ" sz="1000" dirty="0" smtClean="0">
                <a:solidFill>
                  <a:srgbClr val="0070C0"/>
                </a:solidFill>
                <a:hlinkClick r:id="rId2"/>
              </a:rPr>
              <a:t>http://code.google.com/p/mqtt4erl</a:t>
            </a:r>
            <a:r>
              <a:rPr lang="en-NZ" sz="1000" dirty="0" smtClean="0">
                <a:solidFill>
                  <a:srgbClr val="0070C0"/>
                </a:solidFill>
              </a:rPr>
              <a:t> </a:t>
            </a:r>
            <a:r>
              <a:rPr lang="en-US" sz="1000" u="sng" dirty="0" smtClean="0">
                <a:solidFill>
                  <a:srgbClr val="0070C0"/>
                </a:solidFill>
              </a:rPr>
              <a:t> </a:t>
            </a:r>
            <a:endParaRPr lang="en-US" sz="1000" dirty="0" smtClean="0">
              <a:solidFill>
                <a:srgbClr val="0070C0"/>
              </a:solidFill>
            </a:endParaRPr>
          </a:p>
        </p:txBody>
      </p:sp>
    </p:spTree>
  </p:cSld>
  <p:clrMapOvr>
    <a:masterClrMapping/>
  </p:clrMapOvr>
  <p:transition advTm="5000">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itle 242689"/>
          <p:cNvSpPr>
            <a:spLocks noGrp="1" noChangeArrowheads="1"/>
          </p:cNvSpPr>
          <p:nvPr>
            <p:ph type="title" idx="4294967295"/>
          </p:nvPr>
        </p:nvSpPr>
        <p:spPr>
          <a:xfrm>
            <a:off x="428625" y="114300"/>
            <a:ext cx="7629525" cy="722313"/>
          </a:xfrm>
        </p:spPr>
        <p:txBody>
          <a:bodyPr/>
          <a:lstStyle/>
          <a:p>
            <a:pPr algn="ctr" eaLnBrk="1" hangingPunct="1"/>
            <a:r>
              <a:rPr lang="en-US" sz="3200" smtClean="0"/>
              <a:t>Agenda</a:t>
            </a:r>
          </a:p>
        </p:txBody>
      </p:sp>
      <p:sp>
        <p:nvSpPr>
          <p:cNvPr id="6149" name="Text Placeholder 242690"/>
          <p:cNvSpPr>
            <a:spLocks noGrp="1" noChangeArrowheads="1"/>
          </p:cNvSpPr>
          <p:nvPr>
            <p:ph type="body" idx="4294967295"/>
          </p:nvPr>
        </p:nvSpPr>
        <p:spPr>
          <a:xfrm>
            <a:off x="539552" y="1052737"/>
            <a:ext cx="8136904" cy="5400452"/>
          </a:xfrm>
        </p:spPr>
        <p:txBody>
          <a:bodyPr/>
          <a:lstStyle/>
          <a:p>
            <a:pPr lvl="0"/>
            <a:r>
              <a:rPr lang="en-US" sz="2400" dirty="0" smtClean="0"/>
              <a:t>Introduction</a:t>
            </a:r>
          </a:p>
          <a:p>
            <a:pPr lvl="0"/>
            <a:r>
              <a:rPr lang="en-US" sz="2400" dirty="0" smtClean="0"/>
              <a:t>AMQP</a:t>
            </a:r>
          </a:p>
          <a:p>
            <a:pPr lvl="0"/>
            <a:r>
              <a:rPr lang="en-US" sz="2400" dirty="0" smtClean="0"/>
              <a:t>RabbitMQ</a:t>
            </a:r>
          </a:p>
          <a:p>
            <a:pPr lvl="0"/>
            <a:r>
              <a:rPr lang="en-US" sz="2400" dirty="0" smtClean="0"/>
              <a:t>RabbitMQ plugins</a:t>
            </a:r>
            <a:endParaRPr lang="en-US" sz="2000" dirty="0" smtClean="0"/>
          </a:p>
          <a:p>
            <a:pPr lvl="0"/>
            <a:r>
              <a:rPr lang="en-US" sz="2400" dirty="0" smtClean="0"/>
              <a:t>Multi-protocol Open Source cloud-based messaging hub</a:t>
            </a:r>
          </a:p>
          <a:p>
            <a:pPr lvl="0"/>
            <a:r>
              <a:rPr lang="en-US" sz="2400" b="1" dirty="0" smtClean="0"/>
              <a:t>Summary</a:t>
            </a:r>
          </a:p>
          <a:p>
            <a:pPr lvl="0"/>
            <a:r>
              <a:rPr lang="en-US" sz="2400" dirty="0" smtClean="0"/>
              <a:t>Questions</a:t>
            </a:r>
          </a:p>
          <a:p>
            <a:pPr eaLnBrk="1" hangingPunct="1">
              <a:lnSpc>
                <a:spcPct val="100000"/>
              </a:lnSpc>
              <a:buClr>
                <a:schemeClr val="bg1"/>
              </a:buClr>
              <a:buNone/>
            </a:pPr>
            <a:endParaRPr lang="en-US" sz="2000" dirty="0" smtClean="0">
              <a:solidFill>
                <a:schemeClr val="bg2"/>
              </a:solidFill>
            </a:endParaRPr>
          </a:p>
        </p:txBody>
      </p:sp>
    </p:spTree>
  </p:cSld>
  <p:clrMapOvr>
    <a:masterClrMapping/>
  </p:clrMapOvr>
  <p:transition advTm="5000">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9102" y="836712"/>
            <a:ext cx="8455025" cy="5688632"/>
          </a:xfrm>
        </p:spPr>
        <p:txBody>
          <a:bodyPr/>
          <a:lstStyle/>
          <a:p>
            <a:pPr>
              <a:lnSpc>
                <a:spcPct val="100000"/>
              </a:lnSpc>
              <a:buClrTx/>
            </a:pPr>
            <a:r>
              <a:rPr lang="en-US" sz="1800" dirty="0" smtClean="0"/>
              <a:t>RabbitMQ is a humble and modest polyglot </a:t>
            </a:r>
          </a:p>
          <a:p>
            <a:pPr lvl="1">
              <a:lnSpc>
                <a:spcPct val="100000"/>
              </a:lnSpc>
              <a:buClrTx/>
            </a:pPr>
            <a:r>
              <a:rPr lang="en-US" sz="1600" dirty="0" smtClean="0"/>
              <a:t>It does not boast about its ability to speak multiple languages and different dialects of the same language</a:t>
            </a:r>
          </a:p>
          <a:p>
            <a:pPr lvl="2">
              <a:lnSpc>
                <a:spcPct val="100000"/>
              </a:lnSpc>
              <a:buClrTx/>
            </a:pPr>
            <a:r>
              <a:rPr lang="en-US" sz="1600" dirty="0" smtClean="0"/>
              <a:t>But perhaps it should</a:t>
            </a:r>
          </a:p>
          <a:p>
            <a:pPr lvl="2">
              <a:lnSpc>
                <a:spcPct val="100000"/>
              </a:lnSpc>
              <a:buClrTx/>
            </a:pPr>
            <a:r>
              <a:rPr lang="en-US" sz="1600" dirty="0" smtClean="0"/>
              <a:t>The ability to be able to seamlessly receive and propagate data via multiple protocols affords great flexibility</a:t>
            </a:r>
          </a:p>
          <a:p>
            <a:pPr lvl="2">
              <a:lnSpc>
                <a:spcPct val="100000"/>
              </a:lnSpc>
              <a:buClrTx/>
            </a:pPr>
            <a:r>
              <a:rPr lang="en-US" sz="1600" dirty="0" smtClean="0"/>
              <a:t>It means that it is possible to use the most appropriate protocol for a particular function or to simultaneously use different protocols to disseminate the same data to different types of users via the most appropriate mechanism without having to develop and maintain separate gateway components</a:t>
            </a:r>
          </a:p>
          <a:p>
            <a:pPr lvl="1">
              <a:lnSpc>
                <a:spcPct val="100000"/>
              </a:lnSpc>
              <a:buClrTx/>
            </a:pPr>
            <a:r>
              <a:rPr lang="en-NZ" sz="1600" smtClean="0"/>
              <a:t>Polyglot nature/capabilities </a:t>
            </a:r>
            <a:r>
              <a:rPr lang="en-NZ" sz="1600" dirty="0" smtClean="0"/>
              <a:t>heavily underpinned by </a:t>
            </a:r>
            <a:r>
              <a:rPr lang="en-NZ" sz="1600" dirty="0" err="1" smtClean="0"/>
              <a:t>Erlang</a:t>
            </a:r>
            <a:endParaRPr lang="en-NZ" sz="1600" dirty="0" smtClean="0"/>
          </a:p>
          <a:p>
            <a:pPr lvl="2">
              <a:lnSpc>
                <a:spcPct val="100000"/>
              </a:lnSpc>
              <a:buClrTx/>
              <a:buNone/>
            </a:pPr>
            <a:r>
              <a:rPr lang="en-NZ" sz="1600" dirty="0" smtClean="0"/>
              <a:t> </a:t>
            </a:r>
            <a:endParaRPr lang="en-US" sz="1600" dirty="0" smtClean="0"/>
          </a:p>
          <a:p>
            <a:pPr>
              <a:lnSpc>
                <a:spcPct val="100000"/>
              </a:lnSpc>
              <a:buClrTx/>
            </a:pPr>
            <a:r>
              <a:rPr lang="en-US" sz="1800" dirty="0" smtClean="0"/>
              <a:t>Open Source</a:t>
            </a:r>
          </a:p>
          <a:p>
            <a:pPr lvl="1">
              <a:lnSpc>
                <a:spcPct val="100000"/>
              </a:lnSpc>
              <a:buClrTx/>
            </a:pPr>
            <a:r>
              <a:rPr lang="en-US" sz="1600" dirty="0" smtClean="0"/>
              <a:t>Large and active communities</a:t>
            </a:r>
          </a:p>
          <a:p>
            <a:pPr lvl="1">
              <a:lnSpc>
                <a:spcPct val="100000"/>
              </a:lnSpc>
              <a:buClrTx/>
            </a:pPr>
            <a:r>
              <a:rPr lang="en-US" sz="1600" dirty="0" smtClean="0"/>
              <a:t>Client APIs available in numerous languages for all of the messaging protocols mentioned</a:t>
            </a:r>
          </a:p>
          <a:p>
            <a:pPr lvl="1">
              <a:lnSpc>
                <a:spcPct val="100000"/>
              </a:lnSpc>
              <a:buClrTx/>
              <a:buNone/>
            </a:pPr>
            <a:endParaRPr lang="en-US" sz="1600" dirty="0" smtClean="0"/>
          </a:p>
          <a:p>
            <a:pPr>
              <a:lnSpc>
                <a:spcPct val="100000"/>
              </a:lnSpc>
              <a:buClrTx/>
            </a:pPr>
            <a:r>
              <a:rPr lang="en-US" sz="1800" dirty="0" smtClean="0"/>
              <a:t>Open Standards</a:t>
            </a:r>
          </a:p>
        </p:txBody>
      </p:sp>
      <p:sp>
        <p:nvSpPr>
          <p:cNvPr id="5" name="TextBox 4"/>
          <p:cNvSpPr txBox="1"/>
          <p:nvPr/>
        </p:nvSpPr>
        <p:spPr>
          <a:xfrm>
            <a:off x="29035" y="406390"/>
            <a:ext cx="1872343" cy="338554"/>
          </a:xfrm>
          <a:prstGeom prst="rect">
            <a:avLst/>
          </a:prstGeom>
          <a:solidFill>
            <a:schemeClr val="bg1"/>
          </a:solidFill>
        </p:spPr>
        <p:txBody>
          <a:bodyPr wrap="square" rtlCol="0">
            <a:spAutoFit/>
          </a:bodyPr>
          <a:lstStyle/>
          <a:p>
            <a:pPr marL="0" defTabSz="430213">
              <a:spcAft>
                <a:spcPts val="400"/>
              </a:spcAft>
              <a:buSzPct val="100000"/>
            </a:pPr>
            <a:endParaRPr lang="en-US" sz="1600" dirty="0" smtClean="0">
              <a:solidFill>
                <a:srgbClr val="000000"/>
              </a:solidFill>
              <a:latin typeface="HP Simplified" pitchFamily="34" charset="0"/>
              <a:cs typeface="HP Simplified" pitchFamily="34" charset="0"/>
            </a:endParaRPr>
          </a:p>
        </p:txBody>
      </p:sp>
      <p:sp>
        <p:nvSpPr>
          <p:cNvPr id="6" name="TextBox 5"/>
          <p:cNvSpPr txBox="1"/>
          <p:nvPr/>
        </p:nvSpPr>
        <p:spPr>
          <a:xfrm>
            <a:off x="108865" y="261253"/>
            <a:ext cx="1872343" cy="338554"/>
          </a:xfrm>
          <a:prstGeom prst="rect">
            <a:avLst/>
          </a:prstGeom>
          <a:solidFill>
            <a:schemeClr val="bg1"/>
          </a:solidFill>
        </p:spPr>
        <p:txBody>
          <a:bodyPr wrap="square" rtlCol="0">
            <a:spAutoFit/>
          </a:bodyPr>
          <a:lstStyle/>
          <a:p>
            <a:pPr marL="0" defTabSz="430213">
              <a:spcAft>
                <a:spcPts val="400"/>
              </a:spcAft>
              <a:buSzPct val="100000"/>
            </a:pPr>
            <a:endParaRPr lang="en-US" sz="1600" dirty="0" smtClean="0">
              <a:solidFill>
                <a:srgbClr val="000000"/>
              </a:solidFill>
              <a:latin typeface="HP Simplified" pitchFamily="34" charset="0"/>
              <a:cs typeface="HP Simplified" pitchFamily="34" charset="0"/>
            </a:endParaRPr>
          </a:p>
        </p:txBody>
      </p:sp>
      <p:sp>
        <p:nvSpPr>
          <p:cNvPr id="9" name="Title 2"/>
          <p:cNvSpPr>
            <a:spLocks noGrp="1"/>
          </p:cNvSpPr>
          <p:nvPr>
            <p:ph type="title"/>
          </p:nvPr>
        </p:nvSpPr>
        <p:spPr>
          <a:xfrm>
            <a:off x="470867" y="42391"/>
            <a:ext cx="7629525" cy="702553"/>
          </a:xfrm>
        </p:spPr>
        <p:txBody>
          <a:bodyPr/>
          <a:lstStyle/>
          <a:p>
            <a:pPr algn="ctr"/>
            <a:r>
              <a:rPr lang="en-NZ" sz="3200" dirty="0" smtClean="0"/>
              <a:t>Summary</a:t>
            </a:r>
            <a:endParaRPr lang="en-US" sz="3200" dirty="0" smtClean="0"/>
          </a:p>
        </p:txBody>
      </p:sp>
    </p:spTree>
  </p:cSld>
  <p:clrMapOvr>
    <a:masterClrMapping/>
  </p:clrMapOvr>
  <p:transition>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itle 242689"/>
          <p:cNvSpPr>
            <a:spLocks noGrp="1" noChangeArrowheads="1"/>
          </p:cNvSpPr>
          <p:nvPr>
            <p:ph type="title" idx="4294967295"/>
          </p:nvPr>
        </p:nvSpPr>
        <p:spPr>
          <a:xfrm>
            <a:off x="428625" y="114300"/>
            <a:ext cx="7629525" cy="722313"/>
          </a:xfrm>
        </p:spPr>
        <p:txBody>
          <a:bodyPr/>
          <a:lstStyle/>
          <a:p>
            <a:pPr algn="ctr" eaLnBrk="1" hangingPunct="1"/>
            <a:r>
              <a:rPr lang="en-US" sz="3200" smtClean="0"/>
              <a:t>Agenda</a:t>
            </a:r>
          </a:p>
        </p:txBody>
      </p:sp>
      <p:sp>
        <p:nvSpPr>
          <p:cNvPr id="6149" name="Text Placeholder 242690"/>
          <p:cNvSpPr>
            <a:spLocks noGrp="1" noChangeArrowheads="1"/>
          </p:cNvSpPr>
          <p:nvPr>
            <p:ph type="body" idx="4294967295"/>
          </p:nvPr>
        </p:nvSpPr>
        <p:spPr>
          <a:xfrm>
            <a:off x="539552" y="1052737"/>
            <a:ext cx="8136904" cy="5400452"/>
          </a:xfrm>
        </p:spPr>
        <p:txBody>
          <a:bodyPr/>
          <a:lstStyle/>
          <a:p>
            <a:pPr lvl="0"/>
            <a:r>
              <a:rPr lang="en-US" sz="2400" dirty="0" smtClean="0"/>
              <a:t>Introduction</a:t>
            </a:r>
          </a:p>
          <a:p>
            <a:pPr lvl="0"/>
            <a:r>
              <a:rPr lang="en-US" sz="2400" dirty="0" smtClean="0"/>
              <a:t>AMQP</a:t>
            </a:r>
          </a:p>
          <a:p>
            <a:pPr lvl="0"/>
            <a:r>
              <a:rPr lang="en-US" sz="2400" dirty="0" smtClean="0"/>
              <a:t>RabbitMQ</a:t>
            </a:r>
          </a:p>
          <a:p>
            <a:pPr lvl="0"/>
            <a:r>
              <a:rPr lang="en-US" sz="2400" dirty="0" smtClean="0"/>
              <a:t>RabbitMQ plugins</a:t>
            </a:r>
            <a:endParaRPr lang="en-US" sz="2000" dirty="0" smtClean="0"/>
          </a:p>
          <a:p>
            <a:pPr lvl="0"/>
            <a:r>
              <a:rPr lang="en-US" sz="2400" dirty="0" smtClean="0"/>
              <a:t>Multi-protocol Open Source cloud-based messaging hub</a:t>
            </a:r>
          </a:p>
          <a:p>
            <a:pPr lvl="0"/>
            <a:r>
              <a:rPr lang="en-US" sz="2400" dirty="0" smtClean="0"/>
              <a:t>Summary</a:t>
            </a:r>
          </a:p>
          <a:p>
            <a:pPr lvl="0"/>
            <a:r>
              <a:rPr lang="en-US" sz="2400" b="1" dirty="0" smtClean="0"/>
              <a:t>Questions</a:t>
            </a:r>
          </a:p>
          <a:p>
            <a:pPr eaLnBrk="1" hangingPunct="1">
              <a:lnSpc>
                <a:spcPct val="100000"/>
              </a:lnSpc>
              <a:buClr>
                <a:schemeClr val="bg1"/>
              </a:buClr>
              <a:buNone/>
            </a:pPr>
            <a:endParaRPr lang="en-US" sz="2000" dirty="0" smtClean="0">
              <a:solidFill>
                <a:schemeClr val="bg2"/>
              </a:solidFill>
            </a:endParaRPr>
          </a:p>
        </p:txBody>
      </p:sp>
    </p:spTree>
  </p:cSld>
  <p:clrMapOvr>
    <a:masterClrMapping/>
  </p:clrMapOvr>
  <p:transition advTm="5000">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lum/>
          </a:blip>
          <a:srcRect/>
          <a:stretch>
            <a:fillRect l="-1000" r="-1000"/>
          </a:stretch>
        </a:blipFill>
        <a:effectLst/>
      </p:bgPr>
    </p:bg>
    <p:spTree>
      <p:nvGrpSpPr>
        <p:cNvPr id="1" name=""/>
        <p:cNvGrpSpPr/>
        <p:nvPr/>
      </p:nvGrpSpPr>
      <p:grpSpPr>
        <a:xfrm>
          <a:off x="0" y="0"/>
          <a:ext cx="0" cy="0"/>
          <a:chOff x="0" y="0"/>
          <a:chExt cx="0" cy="0"/>
        </a:xfrm>
      </p:grpSpPr>
      <p:sp>
        <p:nvSpPr>
          <p:cNvPr id="1616898" name="Text Box 2"/>
          <p:cNvSpPr txBox="1">
            <a:spLocks noChangeArrowheads="1"/>
          </p:cNvSpPr>
          <p:nvPr/>
        </p:nvSpPr>
        <p:spPr bwMode="auto">
          <a:xfrm>
            <a:off x="251520" y="113258"/>
            <a:ext cx="2667000" cy="579438"/>
          </a:xfrm>
          <a:prstGeom prst="rect">
            <a:avLst/>
          </a:prstGeom>
          <a:noFill/>
          <a:ln w="9525">
            <a:noFill/>
            <a:miter lim="800000"/>
            <a:headEnd/>
            <a:tailEnd/>
          </a:ln>
          <a:effectLst>
            <a:prstShdw prst="shdw18" dist="17961" dir="13500000">
              <a:schemeClr val="accent1">
                <a:gamma/>
                <a:shade val="60000"/>
                <a:invGamma/>
              </a:schemeClr>
            </a:prstShdw>
          </a:effectLst>
        </p:spPr>
        <p:txBody>
          <a:bodyPr>
            <a:spAutoFit/>
          </a:bodyPr>
          <a:lstStyle/>
          <a:p>
            <a:pPr algn="l">
              <a:spcBef>
                <a:spcPct val="50000"/>
              </a:spcBef>
              <a:defRPr/>
            </a:pPr>
            <a:r>
              <a:rPr lang="en-NZ" sz="3200" dirty="0">
                <a:solidFill>
                  <a:schemeClr val="bg1"/>
                </a:solidFill>
              </a:rPr>
              <a:t>Questions?</a:t>
            </a:r>
            <a:endParaRPr lang="en-GB" sz="3200" dirty="0">
              <a:solidFill>
                <a:schemeClr val="bg1"/>
              </a:solidFill>
            </a:endParaRPr>
          </a:p>
        </p:txBody>
      </p:sp>
      <p:sp>
        <p:nvSpPr>
          <p:cNvPr id="3" name="TextBox 2"/>
          <p:cNvSpPr txBox="1"/>
          <p:nvPr/>
        </p:nvSpPr>
        <p:spPr>
          <a:xfrm>
            <a:off x="4623246" y="6115362"/>
            <a:ext cx="4413250" cy="400110"/>
          </a:xfrm>
          <a:prstGeom prst="rect">
            <a:avLst/>
          </a:prstGeom>
          <a:noFill/>
        </p:spPr>
        <p:txBody>
          <a:bodyPr wrap="square" rtlCol="0">
            <a:spAutoFit/>
          </a:bodyPr>
          <a:lstStyle/>
          <a:p>
            <a:pPr marL="0" defTabSz="430213">
              <a:spcAft>
                <a:spcPts val="400"/>
              </a:spcAft>
              <a:buSzPct val="100000"/>
            </a:pPr>
            <a:r>
              <a:rPr lang="en-NZ" sz="1000" i="1" dirty="0" smtClean="0">
                <a:solidFill>
                  <a:schemeClr val="bg1"/>
                </a:solidFill>
                <a:latin typeface="HP Simplified" pitchFamily="34" charset="0"/>
                <a:cs typeface="HP Simplified" pitchFamily="34" charset="0"/>
              </a:rPr>
              <a:t>Some of the slides in this presentation are adapted from material kindly made available by the RabbitMQ team</a:t>
            </a:r>
            <a:r>
              <a:rPr lang="en-NZ" sz="1000" i="1" smtClean="0">
                <a:solidFill>
                  <a:schemeClr val="bg1"/>
                </a:solidFill>
                <a:latin typeface="HP Simplified" pitchFamily="34" charset="0"/>
                <a:cs typeface="HP Simplified" pitchFamily="34" charset="0"/>
              </a:rPr>
              <a:t>. </a:t>
            </a:r>
            <a:endParaRPr lang="en-US" sz="1000" i="1" dirty="0" smtClean="0">
              <a:solidFill>
                <a:schemeClr val="bg1"/>
              </a:solidFill>
              <a:latin typeface="HP Simplified" pitchFamily="34" charset="0"/>
              <a:cs typeface="HP Simplified" pitchFamily="34" charset="0"/>
            </a:endParaRPr>
          </a:p>
        </p:txBody>
      </p:sp>
    </p:spTree>
  </p:cSld>
  <p:clrMapOvr>
    <a:masterClrMapping/>
  </p:clrMapOvr>
  <p:transition advTm="5000">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28627" y="104775"/>
            <a:ext cx="7629525" cy="552451"/>
          </a:xfrm>
        </p:spPr>
        <p:txBody>
          <a:bodyPr/>
          <a:lstStyle/>
          <a:p>
            <a:pPr algn="ctr"/>
            <a:r>
              <a:rPr lang="en-NZ" sz="3200" dirty="0" smtClean="0"/>
              <a:t>AMQP introduction</a:t>
            </a:r>
            <a:endParaRPr lang="en-GB" sz="3200" dirty="0" smtClean="0"/>
          </a:p>
        </p:txBody>
      </p:sp>
      <p:sp>
        <p:nvSpPr>
          <p:cNvPr id="11267" name="Rectangle 3"/>
          <p:cNvSpPr>
            <a:spLocks noGrp="1" noChangeArrowheads="1"/>
          </p:cNvSpPr>
          <p:nvPr>
            <p:ph type="body" idx="1"/>
          </p:nvPr>
        </p:nvSpPr>
        <p:spPr>
          <a:xfrm>
            <a:off x="419102" y="757238"/>
            <a:ext cx="8455025" cy="5746751"/>
          </a:xfrm>
        </p:spPr>
        <p:txBody>
          <a:bodyPr/>
          <a:lstStyle/>
          <a:p>
            <a:pPr>
              <a:lnSpc>
                <a:spcPct val="110000"/>
              </a:lnSpc>
            </a:pPr>
            <a:r>
              <a:rPr lang="en-NZ" altLang="ja-JP" sz="1800" dirty="0" smtClean="0">
                <a:ea typeface="MS PGothic" pitchFamily="34" charset="-128"/>
              </a:rPr>
              <a:t>AMQP (Advanced Message Queuing Protocol) is an open standard application layer protocol for message oriented middleware</a:t>
            </a:r>
          </a:p>
          <a:p>
            <a:pPr lvl="1">
              <a:lnSpc>
                <a:spcPct val="110000"/>
              </a:lnSpc>
            </a:pPr>
            <a:r>
              <a:rPr lang="en-NZ" altLang="ja-JP" sz="1600" dirty="0" smtClean="0">
                <a:ea typeface="MS PGothic" pitchFamily="34" charset="-128"/>
              </a:rPr>
              <a:t>It is an open protocol (like TCP, HTTP, SMTP, and so on)</a:t>
            </a:r>
          </a:p>
          <a:p>
            <a:pPr>
              <a:lnSpc>
                <a:spcPct val="110000"/>
              </a:lnSpc>
            </a:pPr>
            <a:r>
              <a:rPr lang="en-NZ" altLang="ja-JP" sz="1800" dirty="0" smtClean="0">
                <a:solidFill>
                  <a:srgbClr val="000000"/>
                </a:solidFill>
                <a:ea typeface="MS PGothic" pitchFamily="34" charset="-128"/>
              </a:rPr>
              <a:t>The defining features of AMQP are:</a:t>
            </a:r>
          </a:p>
          <a:p>
            <a:pPr marL="514350" lvl="2" indent="-171450">
              <a:lnSpc>
                <a:spcPct val="110000"/>
              </a:lnSpc>
              <a:buFont typeface="Arial" pitchFamily="34" charset="0"/>
              <a:buChar char="–"/>
            </a:pPr>
            <a:r>
              <a:rPr lang="en-NZ" altLang="ja-JP" sz="1600" dirty="0" smtClean="0">
                <a:ea typeface="MS PGothic" pitchFamily="34" charset="-128"/>
              </a:rPr>
              <a:t>Message orientation</a:t>
            </a:r>
          </a:p>
          <a:p>
            <a:pPr marL="514350" lvl="2" indent="-171450">
              <a:lnSpc>
                <a:spcPct val="110000"/>
              </a:lnSpc>
              <a:buFont typeface="Arial" pitchFamily="34" charset="0"/>
              <a:buChar char="–"/>
            </a:pPr>
            <a:r>
              <a:rPr lang="en-NZ" altLang="ja-JP" sz="1600" dirty="0" smtClean="0">
                <a:ea typeface="MS PGothic" pitchFamily="34" charset="-128"/>
              </a:rPr>
              <a:t>Queuing</a:t>
            </a:r>
          </a:p>
          <a:p>
            <a:pPr marL="514350" lvl="2" indent="-171450">
              <a:lnSpc>
                <a:spcPct val="110000"/>
              </a:lnSpc>
              <a:buFont typeface="Arial" pitchFamily="34" charset="0"/>
              <a:buChar char="–"/>
            </a:pPr>
            <a:r>
              <a:rPr lang="en-NZ" altLang="ja-JP" sz="1600" dirty="0" smtClean="0">
                <a:ea typeface="MS PGothic" pitchFamily="34" charset="-128"/>
              </a:rPr>
              <a:t>Routing (including point-to-point and publish-and-subscribe)</a:t>
            </a:r>
          </a:p>
          <a:p>
            <a:pPr marL="514350" lvl="2" indent="-171450">
              <a:lnSpc>
                <a:spcPct val="110000"/>
              </a:lnSpc>
              <a:buFont typeface="Arial" pitchFamily="34" charset="0"/>
              <a:buChar char="–"/>
            </a:pPr>
            <a:r>
              <a:rPr lang="en-NZ" altLang="ja-JP" sz="1600" dirty="0" smtClean="0">
                <a:ea typeface="MS PGothic" pitchFamily="34" charset="-128"/>
              </a:rPr>
              <a:t>Reliability</a:t>
            </a:r>
          </a:p>
          <a:p>
            <a:pPr marL="514350" lvl="2" indent="-171450">
              <a:lnSpc>
                <a:spcPct val="110000"/>
              </a:lnSpc>
              <a:buFont typeface="Arial" pitchFamily="34" charset="0"/>
              <a:buChar char="–"/>
            </a:pPr>
            <a:r>
              <a:rPr lang="en-NZ" altLang="ja-JP" sz="1600" dirty="0" smtClean="0">
                <a:ea typeface="MS PGothic" pitchFamily="34" charset="-128"/>
              </a:rPr>
              <a:t>Security</a:t>
            </a:r>
          </a:p>
          <a:p>
            <a:pPr>
              <a:lnSpc>
                <a:spcPct val="110000"/>
              </a:lnSpc>
            </a:pPr>
            <a:r>
              <a:rPr lang="en-NZ" altLang="ja-JP" sz="1800" dirty="0" smtClean="0">
                <a:solidFill>
                  <a:srgbClr val="000000"/>
                </a:solidFill>
                <a:ea typeface="MS PGothic" pitchFamily="34" charset="-128"/>
              </a:rPr>
              <a:t>AMQP mandates the behaviour of the messaging provider and client</a:t>
            </a:r>
          </a:p>
          <a:p>
            <a:pPr lvl="1">
              <a:lnSpc>
                <a:spcPct val="110000"/>
              </a:lnSpc>
            </a:pPr>
            <a:r>
              <a:rPr lang="en-NZ" altLang="ja-JP" sz="1600" dirty="0" smtClean="0">
                <a:ea typeface="MS PGothic" pitchFamily="34" charset="-128"/>
              </a:rPr>
              <a:t>Implementations from different vendors are truly interoperable</a:t>
            </a:r>
          </a:p>
          <a:p>
            <a:pPr lvl="1">
              <a:lnSpc>
                <a:spcPct val="110000"/>
              </a:lnSpc>
            </a:pPr>
            <a:r>
              <a:rPr lang="en-NZ" altLang="ja-JP" sz="1600" dirty="0" smtClean="0">
                <a:ea typeface="MS PGothic" pitchFamily="34" charset="-128"/>
              </a:rPr>
              <a:t>Previous attempts to standardise middleware have focussed at the API level</a:t>
            </a:r>
          </a:p>
          <a:p>
            <a:pPr lvl="2">
              <a:lnSpc>
                <a:spcPct val="110000"/>
              </a:lnSpc>
            </a:pPr>
            <a:r>
              <a:rPr lang="en-NZ" altLang="ja-JP" sz="1400" dirty="0" smtClean="0">
                <a:ea typeface="MS PGothic" pitchFamily="34" charset="-128"/>
              </a:rPr>
              <a:t>This approach did not create interoperability </a:t>
            </a:r>
          </a:p>
          <a:p>
            <a:pPr lvl="1">
              <a:lnSpc>
                <a:spcPct val="110000"/>
              </a:lnSpc>
            </a:pPr>
            <a:r>
              <a:rPr lang="en-NZ" altLang="ja-JP" sz="1600" dirty="0" smtClean="0">
                <a:ea typeface="MS PGothic" pitchFamily="34" charset="-128"/>
              </a:rPr>
              <a:t>Instead of merely defining an API, AMQP defines a wire-level protocol</a:t>
            </a:r>
          </a:p>
          <a:p>
            <a:pPr lvl="2">
              <a:lnSpc>
                <a:spcPct val="110000"/>
              </a:lnSpc>
            </a:pPr>
            <a:r>
              <a:rPr lang="en-NZ" altLang="ja-JP" sz="1400" dirty="0" smtClean="0">
                <a:ea typeface="MS PGothic" pitchFamily="34" charset="-128"/>
              </a:rPr>
              <a:t>A wire-level protocol is a description of the format of the data that is sent across the network as a stream of octets</a:t>
            </a:r>
          </a:p>
          <a:p>
            <a:pPr lvl="2">
              <a:lnSpc>
                <a:spcPct val="110000"/>
              </a:lnSpc>
            </a:pPr>
            <a:r>
              <a:rPr lang="en-NZ" altLang="ja-JP" sz="1400" dirty="0" smtClean="0">
                <a:ea typeface="MS PGothic" pitchFamily="34" charset="-128"/>
              </a:rPr>
              <a:t>Any tool that can create and interpret messages that conform to the defined wire-level protocol can interoperate with any other compliant tool, irrespective of implementation language</a:t>
            </a:r>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28627" y="104775"/>
            <a:ext cx="7629525" cy="552451"/>
          </a:xfrm>
        </p:spPr>
        <p:txBody>
          <a:bodyPr/>
          <a:lstStyle/>
          <a:p>
            <a:pPr algn="ctr"/>
            <a:r>
              <a:rPr lang="en-NZ" sz="3200" dirty="0" smtClean="0"/>
              <a:t>History</a:t>
            </a:r>
            <a:endParaRPr lang="en-GB" sz="3200" dirty="0" smtClean="0"/>
          </a:p>
        </p:txBody>
      </p:sp>
      <p:sp>
        <p:nvSpPr>
          <p:cNvPr id="12291" name="Rectangle 3"/>
          <p:cNvSpPr>
            <a:spLocks noGrp="1" noChangeArrowheads="1"/>
          </p:cNvSpPr>
          <p:nvPr>
            <p:ph type="body" idx="1"/>
          </p:nvPr>
        </p:nvSpPr>
        <p:spPr>
          <a:xfrm>
            <a:off x="419102" y="873126"/>
            <a:ext cx="8455025" cy="5651500"/>
          </a:xfrm>
        </p:spPr>
        <p:txBody>
          <a:bodyPr/>
          <a:lstStyle/>
          <a:p>
            <a:pPr>
              <a:lnSpc>
                <a:spcPct val="110000"/>
              </a:lnSpc>
            </a:pPr>
            <a:r>
              <a:rPr lang="en-NZ" altLang="ja-JP" sz="1800" dirty="0" smtClean="0">
                <a:ea typeface="MS PGothic" pitchFamily="34" charset="-128"/>
              </a:rPr>
              <a:t>AMQP was originally designed to provide a vendor-neutral protocol for managing the flow of messages across an enterprise's business systems</a:t>
            </a:r>
          </a:p>
          <a:p>
            <a:pPr>
              <a:lnSpc>
                <a:spcPct val="110000"/>
              </a:lnSpc>
            </a:pPr>
            <a:r>
              <a:rPr lang="en-NZ" altLang="ja-JP" sz="1800" dirty="0" smtClean="0">
                <a:solidFill>
                  <a:srgbClr val="000000"/>
                </a:solidFill>
                <a:ea typeface="MS PGothic" pitchFamily="34" charset="-128"/>
              </a:rPr>
              <a:t>AMQP was developed from mid-2004 to mid-2006 by JPMorgan Chase and </a:t>
            </a:r>
            <a:r>
              <a:rPr lang="en-NZ" altLang="ja-JP" sz="1800" dirty="0" err="1" smtClean="0">
                <a:solidFill>
                  <a:srgbClr val="000000"/>
                </a:solidFill>
                <a:ea typeface="MS PGothic" pitchFamily="34" charset="-128"/>
              </a:rPr>
              <a:t>iMatix</a:t>
            </a:r>
            <a:r>
              <a:rPr lang="en-NZ" altLang="ja-JP" sz="1800" dirty="0" smtClean="0">
                <a:solidFill>
                  <a:srgbClr val="000000"/>
                </a:solidFill>
                <a:ea typeface="MS PGothic" pitchFamily="34" charset="-128"/>
              </a:rPr>
              <a:t> </a:t>
            </a:r>
          </a:p>
          <a:p>
            <a:pPr lvl="1">
              <a:lnSpc>
                <a:spcPct val="110000"/>
              </a:lnSpc>
            </a:pPr>
            <a:r>
              <a:rPr lang="en-NZ" altLang="ja-JP" sz="1600" dirty="0" err="1" smtClean="0">
                <a:ea typeface="MS PGothic" pitchFamily="34" charset="-128"/>
              </a:rPr>
              <a:t>iMatix</a:t>
            </a:r>
            <a:r>
              <a:rPr lang="en-NZ" altLang="ja-JP" sz="1600" dirty="0" smtClean="0">
                <a:ea typeface="MS PGothic" pitchFamily="34" charset="-128"/>
              </a:rPr>
              <a:t> also developed the original AMQP implementation (</a:t>
            </a:r>
            <a:r>
              <a:rPr lang="en-NZ" altLang="ja-JP" sz="1600" dirty="0" err="1" smtClean="0">
                <a:ea typeface="MS PGothic" pitchFamily="34" charset="-128"/>
              </a:rPr>
              <a:t>OpenAMQ</a:t>
            </a:r>
            <a:r>
              <a:rPr lang="en-NZ" altLang="ja-JP" sz="1600" dirty="0" smtClean="0">
                <a:ea typeface="MS PGothic" pitchFamily="34" charset="-128"/>
              </a:rPr>
              <a:t>)</a:t>
            </a:r>
          </a:p>
          <a:p>
            <a:pPr lvl="2">
              <a:lnSpc>
                <a:spcPct val="110000"/>
              </a:lnSpc>
            </a:pPr>
            <a:r>
              <a:rPr lang="en-NZ" altLang="ja-JP" sz="1400" dirty="0" smtClean="0">
                <a:ea typeface="MS PGothic" pitchFamily="34" charset="-128"/>
              </a:rPr>
              <a:t>See </a:t>
            </a:r>
            <a:r>
              <a:rPr lang="en-NZ" altLang="ja-JP" sz="1400" dirty="0" smtClean="0">
                <a:ea typeface="MS PGothic" pitchFamily="34" charset="-128"/>
                <a:hlinkClick r:id="rId2"/>
              </a:rPr>
              <a:t>http://www.openamq.org</a:t>
            </a:r>
            <a:r>
              <a:rPr lang="en-NZ" altLang="ja-JP" sz="1400" dirty="0" smtClean="0">
                <a:ea typeface="MS PGothic" pitchFamily="34" charset="-128"/>
              </a:rPr>
              <a:t> </a:t>
            </a:r>
          </a:p>
          <a:p>
            <a:pPr>
              <a:lnSpc>
                <a:spcPct val="110000"/>
              </a:lnSpc>
            </a:pPr>
            <a:r>
              <a:rPr lang="en-NZ" altLang="ja-JP" sz="1800" dirty="0" smtClean="0">
                <a:solidFill>
                  <a:srgbClr val="000000"/>
                </a:solidFill>
                <a:ea typeface="MS PGothic" pitchFamily="34" charset="-128"/>
              </a:rPr>
              <a:t>JPMorgan Chase and </a:t>
            </a:r>
            <a:r>
              <a:rPr lang="en-NZ" altLang="ja-JP" sz="1800" dirty="0" err="1" smtClean="0">
                <a:solidFill>
                  <a:srgbClr val="000000"/>
                </a:solidFill>
                <a:ea typeface="MS PGothic" pitchFamily="34" charset="-128"/>
              </a:rPr>
              <a:t>iMatix</a:t>
            </a:r>
            <a:r>
              <a:rPr lang="en-NZ" altLang="ja-JP" sz="1800" dirty="0" smtClean="0">
                <a:solidFill>
                  <a:srgbClr val="000000"/>
                </a:solidFill>
                <a:ea typeface="MS PGothic" pitchFamily="34" charset="-128"/>
              </a:rPr>
              <a:t> documented the protocol and assigned it to a working group that included </a:t>
            </a:r>
            <a:r>
              <a:rPr lang="en-NZ" altLang="ja-JP" sz="1600" dirty="0" smtClean="0">
                <a:solidFill>
                  <a:srgbClr val="000000"/>
                </a:solidFill>
                <a:ea typeface="MS PGothic" pitchFamily="34" charset="-128"/>
              </a:rPr>
              <a:t>Red Hat, Cisco Systems, TWIST, IONA, and </a:t>
            </a:r>
            <a:r>
              <a:rPr lang="en-NZ" altLang="ja-JP" sz="1600" dirty="0" err="1" smtClean="0">
                <a:solidFill>
                  <a:srgbClr val="000000"/>
                </a:solidFill>
                <a:ea typeface="MS PGothic" pitchFamily="34" charset="-128"/>
              </a:rPr>
              <a:t>iMatix</a:t>
            </a:r>
            <a:endParaRPr lang="en-NZ" altLang="ja-JP" sz="1600" dirty="0" smtClean="0">
              <a:solidFill>
                <a:srgbClr val="000000"/>
              </a:solidFill>
              <a:ea typeface="MS PGothic" pitchFamily="34" charset="-128"/>
            </a:endParaRPr>
          </a:p>
          <a:p>
            <a:pPr>
              <a:lnSpc>
                <a:spcPct val="110000"/>
              </a:lnSpc>
            </a:pPr>
            <a:r>
              <a:rPr lang="en-NZ" altLang="ja-JP" sz="1800" dirty="0" smtClean="0">
                <a:ea typeface="MS PGothic" pitchFamily="34" charset="-128"/>
              </a:rPr>
              <a:t>As of January 2013, the working group consists of: </a:t>
            </a:r>
          </a:p>
          <a:p>
            <a:pPr lvl="1">
              <a:lnSpc>
                <a:spcPct val="110000"/>
              </a:lnSpc>
            </a:pPr>
            <a:r>
              <a:rPr lang="en-NZ" altLang="ja-JP" sz="1600" dirty="0" smtClean="0">
                <a:ea typeface="MS PGothic" pitchFamily="34" charset="-128"/>
              </a:rPr>
              <a:t>Bank of America, Credit Suisse, Deutsche </a:t>
            </a:r>
            <a:r>
              <a:rPr lang="en-NZ" altLang="ja-JP" sz="1600" dirty="0" err="1" smtClean="0">
                <a:ea typeface="MS PGothic" pitchFamily="34" charset="-128"/>
              </a:rPr>
              <a:t>Börse</a:t>
            </a:r>
            <a:r>
              <a:rPr lang="en-NZ" altLang="ja-JP" sz="1600" dirty="0" smtClean="0">
                <a:ea typeface="MS PGothic" pitchFamily="34" charset="-128"/>
              </a:rPr>
              <a:t>, Goldman Sachs Group, JPMorgan Chase Bank, IIT Software, INETCO Systems, </a:t>
            </a:r>
            <a:r>
              <a:rPr lang="en-NZ" altLang="ja-JP" sz="1600" dirty="0" err="1" smtClean="0">
                <a:ea typeface="MS PGothic" pitchFamily="34" charset="-128"/>
              </a:rPr>
              <a:t>Kaazing</a:t>
            </a:r>
            <a:r>
              <a:rPr lang="en-NZ" altLang="ja-JP" sz="1600" dirty="0" smtClean="0">
                <a:ea typeface="MS PGothic" pitchFamily="34" charset="-128"/>
              </a:rPr>
              <a:t>, Microsoft, Red Hat, SITA, Software AG, Solace Systems, Thales e-Security, US Department of Homeland Security, VMware (Rabbit Technologies), WSO2 </a:t>
            </a:r>
          </a:p>
          <a:p>
            <a:pPr lvl="2">
              <a:lnSpc>
                <a:spcPct val="110000"/>
              </a:lnSpc>
            </a:pPr>
            <a:r>
              <a:rPr lang="en-NZ" altLang="ja-JP" sz="1400" dirty="0" smtClean="0">
                <a:ea typeface="MS PGothic" pitchFamily="34" charset="-128"/>
              </a:rPr>
              <a:t>See </a:t>
            </a:r>
            <a:r>
              <a:rPr lang="en-NZ" altLang="ja-JP" sz="1400" dirty="0" smtClean="0">
                <a:ea typeface="MS PGothic" pitchFamily="34" charset="-128"/>
                <a:hlinkClick r:id="rId3"/>
              </a:rPr>
              <a:t>http://www.amqp.org</a:t>
            </a:r>
            <a:r>
              <a:rPr lang="en-NZ" altLang="ja-JP" sz="1400" dirty="0" smtClean="0">
                <a:ea typeface="MS PGothic" pitchFamily="34" charset="-128"/>
              </a:rPr>
              <a:t> </a:t>
            </a:r>
          </a:p>
          <a:p>
            <a:pPr>
              <a:lnSpc>
                <a:spcPct val="110000"/>
              </a:lnSpc>
            </a:pPr>
            <a:r>
              <a:rPr lang="en-NZ" altLang="ja-JP" sz="1800" dirty="0" smtClean="0">
                <a:solidFill>
                  <a:srgbClr val="000000"/>
                </a:solidFill>
                <a:ea typeface="MS PGothic" pitchFamily="34" charset="-128"/>
              </a:rPr>
              <a:t>Although AMQP originated in the financial services industry, it has general applicability to a broad range of middleware problems</a:t>
            </a:r>
          </a:p>
          <a:p>
            <a:endParaRPr lang="en-NZ" altLang="ja-JP" sz="1600" dirty="0" smtClean="0">
              <a:ea typeface="MS PGothic" pitchFamily="34" charset="-128"/>
            </a:endParaRP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827584" y="1029003"/>
            <a:ext cx="7590949" cy="50806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lgn="ctr">
                <a:solidFill>
                  <a:srgbClr val="000000"/>
                </a:solidFill>
                <a:miter lim="800000"/>
                <a:headEnd type="none" w="sm" len="sm"/>
                <a:tailEnd type="none" w="sm" len="sm"/>
              </a14:hiddenLine>
            </a:ext>
          </a:extLst>
        </p:spPr>
      </p:pic>
      <p:sp>
        <p:nvSpPr>
          <p:cNvPr id="5" name="Rectangle 2"/>
          <p:cNvSpPr txBox="1">
            <a:spLocks noChangeArrowheads="1"/>
          </p:cNvSpPr>
          <p:nvPr/>
        </p:nvSpPr>
        <p:spPr>
          <a:xfrm>
            <a:off x="428627" y="104775"/>
            <a:ext cx="7629525" cy="552451"/>
          </a:xfrm>
          <a:prstGeom prst="rect">
            <a:avLst/>
          </a:prstGeom>
        </p:spPr>
        <p:txBody>
          <a:bodyPr/>
          <a:lstStyle/>
          <a:p>
            <a:pPr eaLnBrk="0" hangingPunct="0">
              <a:lnSpc>
                <a:spcPct val="90000"/>
              </a:lnSpc>
              <a:defRPr/>
            </a:pPr>
            <a:r>
              <a:rPr lang="en-NZ" sz="3200" kern="0" dirty="0">
                <a:solidFill>
                  <a:schemeClr val="tx2"/>
                </a:solidFill>
                <a:latin typeface="+mj-lt"/>
                <a:ea typeface="+mj-ea"/>
                <a:cs typeface="+mj-cs"/>
              </a:rPr>
              <a:t>History</a:t>
            </a:r>
            <a:endParaRPr lang="en-GB" sz="3200" kern="0" dirty="0">
              <a:solidFill>
                <a:schemeClr val="tx2"/>
              </a:solidFill>
              <a:latin typeface="+mj-lt"/>
              <a:ea typeface="+mj-ea"/>
              <a:cs typeface="+mj-cs"/>
            </a:endParaRPr>
          </a:p>
        </p:txBody>
      </p:sp>
      <p:sp>
        <p:nvSpPr>
          <p:cNvPr id="6" name="TextBox 5"/>
          <p:cNvSpPr txBox="1"/>
          <p:nvPr/>
        </p:nvSpPr>
        <p:spPr>
          <a:xfrm>
            <a:off x="755576" y="6207115"/>
            <a:ext cx="4910881" cy="246221"/>
          </a:xfrm>
          <a:prstGeom prst="rect">
            <a:avLst/>
          </a:prstGeom>
          <a:noFill/>
        </p:spPr>
        <p:txBody>
          <a:bodyPr wrap="square" rtlCol="0">
            <a:spAutoFit/>
          </a:bodyPr>
          <a:lstStyle/>
          <a:p>
            <a:pPr algn="l"/>
            <a:r>
              <a:rPr lang="en-US" sz="1000" dirty="0" smtClean="0"/>
              <a:t>Diagram adapted from </a:t>
            </a:r>
            <a:r>
              <a:rPr lang="en-US" sz="1000" dirty="0" smtClean="0">
                <a:hlinkClick r:id="rId3"/>
              </a:rPr>
              <a:t>http://www.manning.com/videla/</a:t>
            </a:r>
            <a:r>
              <a:rPr lang="en-US" sz="1000" dirty="0" smtClean="0"/>
              <a:t> </a:t>
            </a:r>
            <a:endParaRPr lang="en-US" sz="1000" dirty="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Blue_HP_Light">
  <a:themeElements>
    <a:clrScheme name="Blue_HP_Light 2">
      <a:dk1>
        <a:srgbClr val="000000"/>
      </a:dk1>
      <a:lt1>
        <a:srgbClr val="FFFFFF"/>
      </a:lt1>
      <a:dk2>
        <a:srgbClr val="000000"/>
      </a:dk2>
      <a:lt2>
        <a:srgbClr val="AAABB0"/>
      </a:lt2>
      <a:accent1>
        <a:srgbClr val="0071B5"/>
      </a:accent1>
      <a:accent2>
        <a:srgbClr val="64B900"/>
      </a:accent2>
      <a:accent3>
        <a:srgbClr val="FFFFFF"/>
      </a:accent3>
      <a:accent4>
        <a:srgbClr val="000000"/>
      </a:accent4>
      <a:accent5>
        <a:srgbClr val="AABBD7"/>
      </a:accent5>
      <a:accent6>
        <a:srgbClr val="5AA700"/>
      </a:accent6>
      <a:hlink>
        <a:srgbClr val="EB5F01"/>
      </a:hlink>
      <a:folHlink>
        <a:srgbClr val="CC0066"/>
      </a:folHlink>
    </a:clrScheme>
    <a:fontScheme name="Blue_HP_Light">
      <a:majorFont>
        <a:latin typeface="Futura Bk"/>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rgbClr val="FFFFFF"/>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Futura Bk"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rgbClr val="FFFFFF"/>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Futura Bk" pitchFamily="34" charset="0"/>
          </a:defRPr>
        </a:defPPr>
      </a:lstStyle>
    </a:lnDef>
  </a:objectDefaults>
  <a:extraClrSchemeLst>
    <a:extraClrScheme>
      <a:clrScheme name="Blue_HP_Light 1">
        <a:dk1>
          <a:srgbClr val="000000"/>
        </a:dk1>
        <a:lt1>
          <a:srgbClr val="FFFFFF"/>
        </a:lt1>
        <a:dk2>
          <a:srgbClr val="001D58"/>
        </a:dk2>
        <a:lt2>
          <a:srgbClr val="FFFFFF"/>
        </a:lt2>
        <a:accent1>
          <a:srgbClr val="0071B5"/>
        </a:accent1>
        <a:accent2>
          <a:srgbClr val="64B900"/>
        </a:accent2>
        <a:accent3>
          <a:srgbClr val="AAABB4"/>
        </a:accent3>
        <a:accent4>
          <a:srgbClr val="DADADA"/>
        </a:accent4>
        <a:accent5>
          <a:srgbClr val="AABBD7"/>
        </a:accent5>
        <a:accent6>
          <a:srgbClr val="5AA700"/>
        </a:accent6>
        <a:hlink>
          <a:srgbClr val="EB5F01"/>
        </a:hlink>
        <a:folHlink>
          <a:srgbClr val="CC0066"/>
        </a:folHlink>
      </a:clrScheme>
      <a:clrMap bg1="dk2" tx1="lt1" bg2="dk1" tx2="lt2" accent1="accent1" accent2="accent2" accent3="accent3" accent4="accent4" accent5="accent5" accent6="accent6" hlink="hlink" folHlink="folHlink"/>
    </a:extraClrScheme>
    <a:extraClrScheme>
      <a:clrScheme name="Blue_HP_Light 2">
        <a:dk1>
          <a:srgbClr val="000000"/>
        </a:dk1>
        <a:lt1>
          <a:srgbClr val="FFFFFF"/>
        </a:lt1>
        <a:dk2>
          <a:srgbClr val="000000"/>
        </a:dk2>
        <a:lt2>
          <a:srgbClr val="AAABB0"/>
        </a:lt2>
        <a:accent1>
          <a:srgbClr val="0071B5"/>
        </a:accent1>
        <a:accent2>
          <a:srgbClr val="64B900"/>
        </a:accent2>
        <a:accent3>
          <a:srgbClr val="FFFFFF"/>
        </a:accent3>
        <a:accent4>
          <a:srgbClr val="000000"/>
        </a:accent4>
        <a:accent5>
          <a:srgbClr val="AABBD7"/>
        </a:accent5>
        <a:accent6>
          <a:srgbClr val="5AA700"/>
        </a:accent6>
        <a:hlink>
          <a:srgbClr val="EB5F01"/>
        </a:hlink>
        <a:folHlink>
          <a:srgbClr val="CC00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ue_HP_Light 1">
    <a:dk1>
      <a:srgbClr val="000000"/>
    </a:dk1>
    <a:lt1>
      <a:srgbClr val="FFFFFF"/>
    </a:lt1>
    <a:dk2>
      <a:srgbClr val="001D58"/>
    </a:dk2>
    <a:lt2>
      <a:srgbClr val="FFFFFF"/>
    </a:lt2>
    <a:accent1>
      <a:srgbClr val="0071B5"/>
    </a:accent1>
    <a:accent2>
      <a:srgbClr val="64B900"/>
    </a:accent2>
    <a:accent3>
      <a:srgbClr val="AAABB4"/>
    </a:accent3>
    <a:accent4>
      <a:srgbClr val="DADADA"/>
    </a:accent4>
    <a:accent5>
      <a:srgbClr val="AABBD7"/>
    </a:accent5>
    <a:accent6>
      <a:srgbClr val="5AA700"/>
    </a:accent6>
    <a:hlink>
      <a:srgbClr val="EB5F01"/>
    </a:hlink>
    <a:folHlink>
      <a:srgbClr val="CC0066"/>
    </a:folHlink>
  </a:clrScheme>
</a:themeOverride>
</file>

<file path=docProps/app.xml><?xml version="1.0" encoding="utf-8"?>
<Properties xmlns="http://schemas.openxmlformats.org/officeDocument/2006/extended-properties" xmlns:vt="http://schemas.openxmlformats.org/officeDocument/2006/docPropsVTypes">
  <Template>HP_FedEx_IT Services RFP_FinalLEE</Template>
  <TotalTime>1645</TotalTime>
  <Words>7263</Words>
  <Application>Microsoft Office PowerPoint</Application>
  <PresentationFormat>On-screen Show (4:3)</PresentationFormat>
  <Paragraphs>906</Paragraphs>
  <Slides>65</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67" baseType="lpstr">
      <vt:lpstr>Blue_HP_Light</vt:lpstr>
      <vt:lpstr>Bitmap Image</vt:lpstr>
      <vt:lpstr>The Polyglot Rabbit and the  Big Fluffy Cloud  Adventures in HP Cloud with RabbitMQ, Erlang, and multi-protocol messaging</vt:lpstr>
      <vt:lpstr>Abstract</vt:lpstr>
      <vt:lpstr>About me…</vt:lpstr>
      <vt:lpstr>Agenda</vt:lpstr>
      <vt:lpstr>Introduction</vt:lpstr>
      <vt:lpstr>Agenda</vt:lpstr>
      <vt:lpstr>AMQP introduction</vt:lpstr>
      <vt:lpstr>History</vt:lpstr>
      <vt:lpstr>Slide 9</vt:lpstr>
      <vt:lpstr>Motivation</vt:lpstr>
      <vt:lpstr>The AMQP model – key features</vt:lpstr>
      <vt:lpstr>Comparison with some other protocols</vt:lpstr>
      <vt:lpstr>The AMQP model – key components</vt:lpstr>
      <vt:lpstr>Scales of deployment</vt:lpstr>
      <vt:lpstr>Some typical usage patterns</vt:lpstr>
      <vt:lpstr>Direct exchanges</vt:lpstr>
      <vt:lpstr>Fan-out exchange</vt:lpstr>
      <vt:lpstr>Topic exchange</vt:lpstr>
      <vt:lpstr>Agenda</vt:lpstr>
      <vt:lpstr>Slide 20</vt:lpstr>
      <vt:lpstr>What is RabbitMQ?</vt:lpstr>
      <vt:lpstr>Very brief RabbitMQ history</vt:lpstr>
      <vt:lpstr>RabbitMQ cloud-scale features</vt:lpstr>
      <vt:lpstr>Scalability with RabbitMQ clustering</vt:lpstr>
      <vt:lpstr>High availability</vt:lpstr>
      <vt:lpstr>Management and monitoring</vt:lpstr>
      <vt:lpstr>Security</vt:lpstr>
      <vt:lpstr>Some other AMQP implementations</vt:lpstr>
      <vt:lpstr>Agenda</vt:lpstr>
      <vt:lpstr>RabbitMQ plugins</vt:lpstr>
      <vt:lpstr>What can you do with plugins?</vt:lpstr>
      <vt:lpstr>Why write a plugin?</vt:lpstr>
      <vt:lpstr>Comments on writing plugins</vt:lpstr>
      <vt:lpstr>RabbitMQ boot steps</vt:lpstr>
      <vt:lpstr>RabbitMQ boot steps</vt:lpstr>
      <vt:lpstr>RabbitMQ boot steps</vt:lpstr>
      <vt:lpstr>RabbitMQ boot steps</vt:lpstr>
      <vt:lpstr>RabbitMQ boot steps</vt:lpstr>
      <vt:lpstr>Slide 39</vt:lpstr>
      <vt:lpstr>RabbitMQ boot steps</vt:lpstr>
      <vt:lpstr>Agenda</vt:lpstr>
      <vt:lpstr>Multi-protocol Open Source cloud-based messaging hub</vt:lpstr>
      <vt:lpstr>Multi-protocol messaging</vt:lpstr>
      <vt:lpstr>Flexibility</vt:lpstr>
      <vt:lpstr>Adaptability</vt:lpstr>
      <vt:lpstr>Other protocols supported by RabbitMQ</vt:lpstr>
      <vt:lpstr>STOMP</vt:lpstr>
      <vt:lpstr>MQTT</vt:lpstr>
      <vt:lpstr>The RabbitHub plugin</vt:lpstr>
      <vt:lpstr>Open standards</vt:lpstr>
      <vt:lpstr>HP Cloud</vt:lpstr>
      <vt:lpstr>Cluster configuration</vt:lpstr>
      <vt:lpstr>Cluster configuration</vt:lpstr>
      <vt:lpstr>Cluster performance/scalability</vt:lpstr>
      <vt:lpstr>Examples of multi-protocol messaging</vt:lpstr>
      <vt:lpstr>Publish via AMQP; consume via STOMP</vt:lpstr>
      <vt:lpstr>Publish via AMQP; consume via STOMP</vt:lpstr>
      <vt:lpstr>Publish via AMQP; consume via STOMP</vt:lpstr>
      <vt:lpstr>Add in an HTTP consumer</vt:lpstr>
      <vt:lpstr>Publish via STOMP and HTTP</vt:lpstr>
      <vt:lpstr>Publish via MQTT; consume via STOMP</vt:lpstr>
      <vt:lpstr>Agenda</vt:lpstr>
      <vt:lpstr>Summary</vt:lpstr>
      <vt:lpstr>Agenda</vt:lpstr>
      <vt:lpstr>Slide 65</vt:lpstr>
    </vt:vector>
  </TitlesOfParts>
  <Company>Compaq Computer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HP standard light template</dc:title>
  <dc:creator>AppsJ</dc:creator>
  <cp:lastModifiedBy>Brett Cameron</cp:lastModifiedBy>
  <cp:revision>1366</cp:revision>
  <dcterms:created xsi:type="dcterms:W3CDTF">2004-04-07T02:14:00Z</dcterms:created>
  <dcterms:modified xsi:type="dcterms:W3CDTF">2013-03-22T03:16:19Z</dcterms:modified>
</cp:coreProperties>
</file>